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xml" ContentType="application/vnd.openxmlformats-officedocument.presentationml.tags+xml"/>
  <Override PartName="/ppt/notesSlides/notesSlide20.xml" ContentType="application/vnd.openxmlformats-officedocument.presentationml.notesSlide+xml"/>
  <Override PartName="/ppt/tags/tag3.xml" ContentType="application/vnd.openxmlformats-officedocument.presentationml.tags+xml"/>
  <Override PartName="/ppt/notesSlides/notesSlide21.xml" ContentType="application/vnd.openxmlformats-officedocument.presentationml.notesSlide+xml"/>
  <Override PartName="/ppt/tags/tag4.xml" ContentType="application/vnd.openxmlformats-officedocument.presentationml.tags+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5" r:id="rId5"/>
  </p:sldMasterIdLst>
  <p:notesMasterIdLst>
    <p:notesMasterId r:id="rId47"/>
  </p:notesMasterIdLst>
  <p:sldIdLst>
    <p:sldId id="529" r:id="rId6"/>
    <p:sldId id="2147479515" r:id="rId7"/>
    <p:sldId id="280" r:id="rId8"/>
    <p:sldId id="265" r:id="rId9"/>
    <p:sldId id="281" r:id="rId10"/>
    <p:sldId id="264" r:id="rId11"/>
    <p:sldId id="262" r:id="rId12"/>
    <p:sldId id="287" r:id="rId13"/>
    <p:sldId id="294" r:id="rId14"/>
    <p:sldId id="315" r:id="rId15"/>
    <p:sldId id="296" r:id="rId16"/>
    <p:sldId id="298" r:id="rId17"/>
    <p:sldId id="317" r:id="rId18"/>
    <p:sldId id="273" r:id="rId19"/>
    <p:sldId id="282" r:id="rId20"/>
    <p:sldId id="270" r:id="rId21"/>
    <p:sldId id="272" r:id="rId22"/>
    <p:sldId id="2147479513" r:id="rId23"/>
    <p:sldId id="290" r:id="rId24"/>
    <p:sldId id="319" r:id="rId25"/>
    <p:sldId id="291" r:id="rId26"/>
    <p:sldId id="2147479514" r:id="rId27"/>
    <p:sldId id="288" r:id="rId28"/>
    <p:sldId id="314" r:id="rId29"/>
    <p:sldId id="275" r:id="rId30"/>
    <p:sldId id="2147479516" r:id="rId31"/>
    <p:sldId id="268" r:id="rId32"/>
    <p:sldId id="278" r:id="rId33"/>
    <p:sldId id="279" r:id="rId34"/>
    <p:sldId id="286" r:id="rId35"/>
    <p:sldId id="534" r:id="rId36"/>
    <p:sldId id="539" r:id="rId37"/>
    <p:sldId id="267" r:id="rId38"/>
    <p:sldId id="2147479512" r:id="rId39"/>
    <p:sldId id="311" r:id="rId40"/>
    <p:sldId id="284" r:id="rId41"/>
    <p:sldId id="302" r:id="rId42"/>
    <p:sldId id="276" r:id="rId43"/>
    <p:sldId id="258" r:id="rId44"/>
    <p:sldId id="260" r:id="rId45"/>
    <p:sldId id="259"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ffering Architecture" id="{4CE8345F-B8CD-495F-9536-E68DF17D92AA}">
          <p14:sldIdLst>
            <p14:sldId id="529"/>
            <p14:sldId id="2147479515"/>
            <p14:sldId id="280"/>
            <p14:sldId id="265"/>
            <p14:sldId id="281"/>
            <p14:sldId id="264"/>
            <p14:sldId id="262"/>
            <p14:sldId id="287"/>
            <p14:sldId id="294"/>
            <p14:sldId id="315"/>
            <p14:sldId id="296"/>
            <p14:sldId id="298"/>
            <p14:sldId id="317"/>
            <p14:sldId id="273"/>
            <p14:sldId id="282"/>
            <p14:sldId id="270"/>
            <p14:sldId id="272"/>
            <p14:sldId id="2147479513"/>
            <p14:sldId id="290"/>
            <p14:sldId id="319"/>
            <p14:sldId id="291"/>
            <p14:sldId id="2147479514"/>
            <p14:sldId id="288"/>
            <p14:sldId id="314"/>
            <p14:sldId id="275"/>
            <p14:sldId id="2147479516"/>
          </p14:sldIdLst>
        </p14:section>
        <p14:section name="APPENDIX" id="{383C9877-1465-45EC-A252-E67CEF2EAF49}">
          <p14:sldIdLst>
            <p14:sldId id="268"/>
            <p14:sldId id="278"/>
            <p14:sldId id="279"/>
            <p14:sldId id="286"/>
            <p14:sldId id="534"/>
            <p14:sldId id="539"/>
            <p14:sldId id="267"/>
            <p14:sldId id="2147479512"/>
            <p14:sldId id="311"/>
            <p14:sldId id="284"/>
            <p14:sldId id="302"/>
            <p14:sldId id="276"/>
            <p14:sldId id="258"/>
            <p14:sldId id="260"/>
            <p14:sldId id="259"/>
          </p14:sldIdLst>
        </p14:section>
      </p14:sectionLst>
    </p:ext>
    <p:ext uri="{EFAFB233-063F-42B5-8137-9DF3F51BA10A}">
      <p15:sldGuideLst xmlns:p15="http://schemas.microsoft.com/office/powerpoint/2012/main">
        <p15:guide id="1" orient="horz" pos="576"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1EA203-4DA0-38C8-15D3-3EB99F1B7744}" name="Shah, Ketan N." initials="" userId="S::ketan.n.shah@accenture.com::bcc1de63-e7ca-4cf0-a105-7ca37854cde0" providerId="AD"/>
  <p188:author id="{A8596F27-B0B2-B732-7E01-00DE9AA915D6}" name="Cipriano, Vanina" initials="VC" userId="S::vanina.a.cipriano@accenture.com::67f04afb-97e7-49d1-90ab-c07db6489a82" providerId="AD"/>
  <p188:author id="{7AF98029-E47B-0CA8-2C76-ACDC41925D86}" name="Burrows, James E." initials="" userId="S::james.e.burrows@accenture.com::ed5fc74c-c806-4fab-adab-75c3b2a19fa0" providerId="AD"/>
  <p188:author id="{0ED7F758-C3C4-8030-C984-2DFFF968AEF1}" name="Kaul, Rajeev K." initials="RK" userId="S::rajeev.k.kaul@accenture.com::91654869-2412-45f3-8090-62886e36c410" providerId="AD"/>
  <p188:author id="{7BF9CD93-FE2B-F0CB-24D1-9D231381ECA8}" name="Yorulmaz, Tunc" initials="" userId="S::t.yorulmaz@accenture.com::5af6a9c9-95d5-4fc4-bac7-9617e1df6c99" providerId="AD"/>
  <p188:author id="{9A1CA6CC-C49A-4E43-2368-61EBD356C9FE}" name="Ruiz Laporte, Mariana" initials="MR" userId="S::mariana.ruiz.laporte@accenture.com::3749723b-9c93-4e60-9d56-21aff057d3d0" providerId="AD"/>
  <p188:author id="{DC6ED3CE-EC95-B30F-DBE3-68E983802FE7}" name="Rao, Avinash" initials="" userId="S::avi.rao@accenture.com::dc179910-7a0c-432f-997b-a205ace8c5e3" providerId="AD"/>
  <p188:author id="{3A563AD0-6489-66C0-2F95-F666A9D18F45}" name="Choudhary, Sarvamangla" initials="SC" userId="Choudhary, Sarvamangla" providerId="None"/>
  <p188:author id="{DB804AD4-627B-5051-95CF-C97FC54DE437}" name="Armando, Ezio" initials="EA" userId="S::ezio.armando@accenture.com::536a3f24-f813-40d3-9dc6-611ab7af379a" providerId="AD"/>
  <p188:author id="{C10FE1D6-47D5-40AB-4304-56EA7EE10A6C}" name="Ramalingam, Ramadurai" initials="" userId="S::ramadurai.ramalingam@accenture.com::0d807545-096d-4828-bf75-f09b5b6f1128" providerId="AD"/>
  <p188:author id="{834411EA-31F7-8B4D-042B-E48E2D6EE0FE}" name="Lancaster, Matthew D." initials="" userId="S::matthew.d.lancaster@accenture.com::42e030a8-ce36-481f-a879-5f5b95d78b58" providerId="AD"/>
  <p188:author id="{015A1CED-132D-23B8-49C6-6DB25F6BBA41}" name="Khor, Phaik Kim" initials="PK" userId="S::phaik.kim.khor@accenture.com::b2211fdf-44ed-48ef-a592-37fbadfac5f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00FF"/>
    <a:srgbClr val="FFFFFF"/>
    <a:srgbClr val="A6A6A6"/>
    <a:srgbClr val="AD00FA"/>
    <a:srgbClr val="ECCCFF"/>
    <a:srgbClr val="2DCF6C"/>
    <a:srgbClr val="4A84F0"/>
    <a:srgbClr val="EDA059"/>
    <a:srgbClr val="450073"/>
    <a:srgbClr val="D3D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51EBAF-D6E0-664D-AC19-FB566A39AB2F}" v="83" dt="2026-05-18T11:54:51.604"/>
    <p1510:client id="{1C0248D0-DB85-BC4E-ADB9-E96C40ECAA43}" v="226" dt="2026-05-18T11:51:15.970"/>
    <p1510:client id="{2842B061-81A1-44F5-93BB-09DE59DF650E}" v="4288" dt="2026-05-18T15:40:50.469"/>
    <p1510:client id="{8CCF19A6-AB0E-4E8A-9295-D7F2B30A2D45}" v="210" dt="2026-05-18T11:46:36.787"/>
    <p1510:client id="{98EA9E91-BE24-3747-AB17-3ED729C648E3}" v="76" dt="2026-05-18T23:58:57.467"/>
  </p1510:revLst>
</p1510:revInfo>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44"/>
      </p:cViewPr>
      <p:guideLst>
        <p:guide orient="horz" pos="57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9386D-8B12-4C94-83E6-28A0B71D5B2E}"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E6C8-9B48-4FC6-81AF-2DB7B3B8A3C5}" type="slidenum">
              <a:rPr lang="en-US" smtClean="0"/>
              <a:t>‹#›</a:t>
            </a:fld>
            <a:endParaRPr lang="en-US"/>
          </a:p>
        </p:txBody>
      </p:sp>
    </p:spTree>
    <p:extLst>
      <p:ext uri="{BB962C8B-B14F-4D97-AF65-F5344CB8AC3E}">
        <p14:creationId xmlns:p14="http://schemas.microsoft.com/office/powerpoint/2010/main" val="1017092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64742-1A5E-036F-0594-D6378C09C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2C6EE5-8746-A8CD-EE04-3877D2016A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F1733C-AF11-3433-A48D-255481B46A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B4D7A7-A682-A36E-6A00-FD1C8534172D}"/>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819324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26CB0-CFCE-781F-86EB-D02CEF6A7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71AFC-6003-97A8-5E9A-94F004092C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18BDC9-9C55-FBE2-D14E-3350D0B1FD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3D75B0-FDB5-7E18-CD1E-206D898C5CCF}"/>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3170956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40CFA-775A-2C6D-946A-76BA92CCE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696BCC-9F48-2754-44D5-381E7DA309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CC5CB4-B478-459B-14C5-BE7950BCBD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503AAC-E960-FAF6-3A2B-6AA163B44C32}"/>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3505118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2854038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ADD A VISUAL OF NUMBERS TO SHOW HOW IT’S SCALED OVERTIME AND THAT IT GOES FASTER BECAUSE OF THE KNOWLEDGE COMPOUNDING</a:t>
            </a:r>
          </a:p>
          <a:p>
            <a:endParaRPr lang="en-US"/>
          </a:p>
        </p:txBody>
      </p:sp>
      <p:sp>
        <p:nvSpPr>
          <p:cNvPr id="4" name="Slide Number Placeholder 3"/>
          <p:cNvSpPr>
            <a:spLocks noGrp="1"/>
          </p:cNvSpPr>
          <p:nvPr>
            <p:ph type="sldNum" sz="quarter" idx="5"/>
          </p:nvPr>
        </p:nvSpPr>
        <p:spPr/>
        <p:txBody>
          <a:bodyPr/>
          <a:lstStyle/>
          <a:p>
            <a:fld id="{9F13E6C8-9B48-4FC6-81AF-2DB7B3B8A3C5}" type="slidenum">
              <a:rPr lang="en-US" smtClean="0"/>
              <a:t>29</a:t>
            </a:fld>
            <a:endParaRPr lang="en-US"/>
          </a:p>
        </p:txBody>
      </p:sp>
    </p:spTree>
    <p:extLst>
      <p:ext uri="{BB962C8B-B14F-4D97-AF65-F5344CB8AC3E}">
        <p14:creationId xmlns:p14="http://schemas.microsoft.com/office/powerpoint/2010/main" val="589781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8EE73-A237-0564-E573-0B6A12C327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874F5F-729D-8FD6-B36D-1E696E6510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C9BB8-BA43-C495-F836-C143D6EA5A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BED968-2C10-11C4-4D91-0FCD7BE23A60}"/>
              </a:ext>
            </a:extLst>
          </p:cNvPr>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2680460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085E7-1866-6883-92A0-AA28D313C7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8329C4-CD0C-956D-4496-05237156A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8C933-8F86-900E-2CE1-7E3EEFE4C0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66EF0F-7CF4-C60B-7274-9BB73C782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4F170D-9763-4077-AB3B-89F22212F8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07771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40D19-A0F2-2E01-31A2-4BE37F2F27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69DD43-8442-60CE-F1EE-9038BE9EF2C1}"/>
              </a:ext>
            </a:extLst>
          </p:cNvPr>
          <p:cNvSpPr>
            <a:spLocks noGrp="1" noRot="1" noChangeAspect="1"/>
          </p:cNvSpPr>
          <p:nvPr>
            <p:ph type="sldImg"/>
          </p:nvPr>
        </p:nvSpPr>
        <p:spPr>
          <a:xfrm>
            <a:off x="50800" y="274638"/>
            <a:ext cx="4733925" cy="2662237"/>
          </a:xfrm>
        </p:spPr>
        <p:txBody>
          <a:bodyPr/>
          <a:lstStyle/>
          <a:p>
            <a:endParaRPr lang="fr-FR"/>
          </a:p>
        </p:txBody>
      </p:sp>
      <p:sp>
        <p:nvSpPr>
          <p:cNvPr id="3" name="Notes Placeholder 2">
            <a:extLst>
              <a:ext uri="{FF2B5EF4-FFF2-40B4-BE49-F238E27FC236}">
                <a16:creationId xmlns:a16="http://schemas.microsoft.com/office/drawing/2014/main" id="{982EADA7-6615-23FB-4D33-FC2AAA2D4E0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0BD94B-0A80-030C-DA61-CDF550F6BF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4F170D-9763-4077-AB3B-89F22212F8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1328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6EF38-D211-9E0E-AE60-5B271AE1FF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BDD98B-A760-9DD4-E4FD-40FB32298767}"/>
              </a:ext>
            </a:extLst>
          </p:cNvPr>
          <p:cNvSpPr>
            <a:spLocks noGrp="1" noRot="1" noChangeAspect="1"/>
          </p:cNvSpPr>
          <p:nvPr>
            <p:ph type="sldImg"/>
          </p:nvPr>
        </p:nvSpPr>
        <p:spPr>
          <a:xfrm>
            <a:off x="50800" y="274638"/>
            <a:ext cx="4733925" cy="2662237"/>
          </a:xfrm>
        </p:spPr>
        <p:txBody>
          <a:bodyPr/>
          <a:lstStyle/>
          <a:p>
            <a:endParaRPr lang="fr-FR"/>
          </a:p>
        </p:txBody>
      </p:sp>
      <p:sp>
        <p:nvSpPr>
          <p:cNvPr id="3" name="Notes Placeholder 2">
            <a:extLst>
              <a:ext uri="{FF2B5EF4-FFF2-40B4-BE49-F238E27FC236}">
                <a16:creationId xmlns:a16="http://schemas.microsoft.com/office/drawing/2014/main" id="{2DDAA755-9015-7D9B-E33F-2ABDB6E302B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1FCF82-111B-10A9-2871-2D77C1B968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4F170D-9763-4077-AB3B-89F22212F8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3429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5561E-3C1C-4AB9-AD3E-7BE297BA4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44230-02DF-71F6-3C45-269209EB43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1F0E8-5C4B-6585-E7C1-50744BB421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2A41FCF-D36E-041D-15AF-8F99272383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4F170D-9763-4077-AB3B-89F22212F8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7408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E593C-8FE5-8327-0DF9-75B2A750D3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458F32-2497-BE5B-8EC1-7932AE9159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DAEDE4-FEC2-1B83-F638-7F22B4E5A4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578C6F-E5C6-BE58-E399-080BB84B1E8B}"/>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459367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21D15-972B-CCB8-9F60-0AC9159BC0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0243A-9E8B-3108-1A47-BFCC46AB017B}"/>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40CC93DE-47DA-2745-6C81-EE89982F1716}"/>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2AF9CC84-5AB5-ED0E-CD7D-744857929B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501F6B-51A2-4558-8578-38CE558091C4}" type="slidenum">
              <a:rPr kumimoji="0" lang="de-DE"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de-DE"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15065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49D15-EE29-903C-64C0-FF53F13856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59A8F-7C35-7A2E-8C4C-11088FEC546A}"/>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2EE52047-CF02-BEC2-F1A0-D7825328080A}"/>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28F8E77C-E539-E9E6-24BA-2BF730E67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501F6B-51A2-4558-8578-38CE558091C4}" type="slidenum">
              <a:rPr kumimoji="0" lang="de-DE"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de-DE"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8503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6262-38CC-8965-68E5-81A410ED0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DAECF-A55C-70CA-EF55-5C5EC7069C6B}"/>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36BAE977-CFEC-0BB0-C034-D7A561860D93}"/>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5118955B-A172-DF13-D07D-03D1BE2809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501F6B-51A2-4558-8578-38CE558091C4}" type="slidenum">
              <a:rPr kumimoji="0" lang="de-DE"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de-DE"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8966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590A3-62D8-3BEC-8346-8299E846E8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90F66A-203D-D144-DF12-751DE2CAEC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E34BC2-E9DE-AFBC-4155-D09DA02CDA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3B594D-AE3D-4D14-D7B1-985A95C91879}"/>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3874339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13E6C8-9B48-4FC6-81AF-2DB7B3B8A3C5}" type="slidenum">
              <a:rPr lang="en-US" smtClean="0"/>
              <a:t>17</a:t>
            </a:fld>
            <a:endParaRPr lang="en-US"/>
          </a:p>
        </p:txBody>
      </p:sp>
    </p:spTree>
    <p:extLst>
      <p:ext uri="{BB962C8B-B14F-4D97-AF65-F5344CB8AC3E}">
        <p14:creationId xmlns:p14="http://schemas.microsoft.com/office/powerpoint/2010/main" val="1475038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78604-7BF4-B6DB-EDF2-1456A3F129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87492-9B02-1E61-7988-1B2474952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113EB-956B-A9EC-C74C-FE34105AE0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07AEB5-CB57-65A4-A58A-1B825F6DE8A5}"/>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8071043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gradient">
    <p:spTree>
      <p:nvGrpSpPr>
        <p:cNvPr id="1" name=""/>
        <p:cNvGrpSpPr/>
        <p:nvPr/>
      </p:nvGrpSpPr>
      <p:grpSpPr>
        <a:xfrm>
          <a:off x="0" y="0"/>
          <a:ext cx="0" cy="0"/>
          <a:chOff x="0" y="0"/>
          <a:chExt cx="0" cy="0"/>
        </a:xfrm>
      </p:grpSpPr>
      <p:pic>
        <p:nvPicPr>
          <p:cNvPr id="6" name="Picture 5" descr="Purple dots in the sky&#10;&#10;AI-generated content may be incorrect.">
            <a:extLst>
              <a:ext uri="{FF2B5EF4-FFF2-40B4-BE49-F238E27FC236}">
                <a16:creationId xmlns:a16="http://schemas.microsoft.com/office/drawing/2014/main" id="{6B4F70B6-00C6-BA82-AC27-012FE390571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V="1">
            <a:off x="0" y="0"/>
            <a:ext cx="12192000" cy="6858000"/>
          </a:xfrm>
          <a:prstGeom prst="rect">
            <a:avLst/>
          </a:prstGeom>
        </p:spPr>
      </p:pic>
      <p:sp>
        <p:nvSpPr>
          <p:cNvPr id="7" name="Title 1">
            <a:extLst>
              <a:ext uri="{FF2B5EF4-FFF2-40B4-BE49-F238E27FC236}">
                <a16:creationId xmlns:a16="http://schemas.microsoft.com/office/drawing/2014/main" id="{F25AC512-710E-17DF-38F3-946D0F679B3C}"/>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827A4A8-760C-2A00-D03B-044F27887774}"/>
              </a:ext>
            </a:extLst>
          </p:cNvPr>
          <p:cNvSpPr>
            <a:spLocks noGrp="1"/>
          </p:cNvSpPr>
          <p:nvPr>
            <p:ph type="subTitle" idx="1" hasCustomPrompt="1"/>
          </p:nvPr>
        </p:nvSpPr>
        <p:spPr>
          <a:xfrm>
            <a:off x="1164969" y="4464055"/>
            <a:ext cx="6793919" cy="1092845"/>
          </a:xfrm>
          <a:prstGeom prst="rect">
            <a:avLst/>
          </a:prstGeom>
        </p:spPr>
        <p:txBody>
          <a:bodyPr/>
          <a:lstStyle>
            <a:lvl1pPr marL="0" indent="0" algn="l">
              <a:lnSpc>
                <a:spcPct val="90000"/>
              </a:lnSpc>
              <a:spcAft>
                <a:spcPts val="0"/>
              </a:spcAft>
              <a:buNone/>
              <a:defRPr sz="1800" b="0" i="0" spc="0">
                <a:solidFill>
                  <a:schemeClr val="tx1"/>
                </a:solidFill>
                <a:latin typeface="Graphik Regular" panose="020B0503030202060203" pitchFamily="34"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marL="0" lvl="0" indent="0" algn="l" defTabSz="914377" rtl="0" eaLnBrk="1" latinLnBrk="0" hangingPunct="1">
              <a:lnSpc>
                <a:spcPct val="100000"/>
              </a:lnSpc>
              <a:spcBef>
                <a:spcPts val="0"/>
              </a:spcBef>
              <a:spcAft>
                <a:spcPts val="0"/>
              </a:spcAft>
              <a:buFont typeface="Graphik" panose="020B0604020202020204" pitchFamily="34" charset="0"/>
              <a:buNone/>
            </a:pPr>
            <a:r>
              <a:rPr lang="en-GB"/>
              <a:t>Place subtitle here in </a:t>
            </a:r>
            <a:r>
              <a:rPr lang="en-GB" err="1"/>
              <a:t>Graphik</a:t>
            </a:r>
            <a:r>
              <a:rPr lang="en-GB"/>
              <a:t> regular</a:t>
            </a:r>
            <a:endParaRPr lang="en-US"/>
          </a:p>
        </p:txBody>
      </p:sp>
      <p:sp>
        <p:nvSpPr>
          <p:cNvPr id="9" name="Text Placeholder 16">
            <a:extLst>
              <a:ext uri="{FF2B5EF4-FFF2-40B4-BE49-F238E27FC236}">
                <a16:creationId xmlns:a16="http://schemas.microsoft.com/office/drawing/2014/main" id="{D9005DE4-160E-4A60-9C16-4FE32BFEC011}"/>
              </a:ext>
            </a:extLst>
          </p:cNvPr>
          <p:cNvSpPr>
            <a:spLocks noGrp="1"/>
          </p:cNvSpPr>
          <p:nvPr>
            <p:ph type="body" sz="quarter" idx="12" hasCustomPrompt="1"/>
          </p:nvPr>
        </p:nvSpPr>
        <p:spPr>
          <a:xfrm>
            <a:off x="1171950" y="5674232"/>
            <a:ext cx="3816000" cy="634494"/>
          </a:xfrm>
          <a:prstGeom prst="rect">
            <a:avLst/>
          </a:prstGeom>
        </p:spPr>
        <p:txBody>
          <a:bodyPr anchor="b"/>
          <a:lstStyle>
            <a:lvl1pPr marL="0" indent="0" algn="l" defTabSz="914377" rtl="0" eaLnBrk="1" latinLnBrk="0" hangingPunct="1">
              <a:spcAft>
                <a:spcPts val="0"/>
              </a:spcAft>
              <a:buNone/>
              <a:defRPr lang="en-US" sz="1200" b="0" i="0" kern="1200" dirty="0" smtClean="0">
                <a:solidFill>
                  <a:schemeClr val="tx1"/>
                </a:solidFill>
                <a:latin typeface="Graphik Regular" panose="020B0503030202060203" pitchFamily="34" charset="77"/>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a:t>
            </a:r>
          </a:p>
        </p:txBody>
      </p:sp>
      <p:sp>
        <p:nvSpPr>
          <p:cNvPr id="10" name="Text Placeholder 16">
            <a:extLst>
              <a:ext uri="{FF2B5EF4-FFF2-40B4-BE49-F238E27FC236}">
                <a16:creationId xmlns:a16="http://schemas.microsoft.com/office/drawing/2014/main" id="{52BE8060-C148-E659-E5DF-A8FFA8E7ED2D}"/>
              </a:ext>
            </a:extLst>
          </p:cNvPr>
          <p:cNvSpPr>
            <a:spLocks noGrp="1"/>
          </p:cNvSpPr>
          <p:nvPr>
            <p:ph type="body" sz="quarter" idx="15" hasCustomPrompt="1"/>
          </p:nvPr>
        </p:nvSpPr>
        <p:spPr>
          <a:xfrm>
            <a:off x="9158956" y="6124059"/>
            <a:ext cx="1832894" cy="184666"/>
          </a:xfrm>
          <a:prstGeom prst="rect">
            <a:avLst/>
          </a:prstGeom>
        </p:spPr>
        <p:txBody>
          <a:bodyPr wrap="square">
            <a:spAutoFit/>
          </a:bodyPr>
          <a:lstStyle>
            <a:lvl1pPr marL="0" indent="0" algn="r" defTabSz="914377" rtl="0" eaLnBrk="1" latinLnBrk="0" hangingPunct="1">
              <a:spcAft>
                <a:spcPts val="0"/>
              </a:spcAft>
              <a:buNone/>
              <a:defRPr lang="en-US" sz="1200" b="0" i="0" kern="1200" dirty="0">
                <a:solidFill>
                  <a:schemeClr val="tx1"/>
                </a:solidFill>
                <a:effectLst>
                  <a:glow rad="63500">
                    <a:schemeClr val="bg1">
                      <a:alpha val="41000"/>
                    </a:schemeClr>
                  </a:glow>
                </a:effectLst>
                <a:latin typeface="+mj-lt"/>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MM.DD.YYYY</a:t>
            </a:r>
          </a:p>
        </p:txBody>
      </p:sp>
      <p:pic>
        <p:nvPicPr>
          <p:cNvPr id="11" name="accenture" descr="accenture logo">
            <a:extLst>
              <a:ext uri="{FF2B5EF4-FFF2-40B4-BE49-F238E27FC236}">
                <a16:creationId xmlns:a16="http://schemas.microsoft.com/office/drawing/2014/main" id="{E47CAE22-3FA7-63B9-02C0-420CAD85B55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52889" y="589119"/>
            <a:ext cx="1243822" cy="328510"/>
          </a:xfrm>
          <a:prstGeom prst="rect">
            <a:avLst/>
          </a:prstGeom>
        </p:spPr>
      </p:pic>
      <p:sp>
        <p:nvSpPr>
          <p:cNvPr id="12" name="copyright">
            <a:extLst>
              <a:ext uri="{FF2B5EF4-FFF2-40B4-BE49-F238E27FC236}">
                <a16:creationId xmlns:a16="http://schemas.microsoft.com/office/drawing/2014/main" id="{FBF1ECEA-3287-CFEB-001D-C9D7A31B23AF}"/>
              </a:ext>
            </a:extLst>
          </p:cNvPr>
          <p:cNvSpPr txBox="1"/>
          <p:nvPr userDrawn="1"/>
        </p:nvSpPr>
        <p:spPr>
          <a:xfrm>
            <a:off x="6483890" y="6619375"/>
            <a:ext cx="5100755"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0" cap="none" spc="0" normalizeH="0" baseline="0" noProof="0">
                <a:ln>
                  <a:noFill/>
                </a:ln>
                <a:solidFill>
                  <a:srgbClr val="FFFFFF">
                    <a:lumMod val="65000"/>
                  </a:srgbClr>
                </a:solidFill>
                <a:effectLst>
                  <a:glow rad="63500">
                    <a:srgbClr val="000000">
                      <a:alpha val="41000"/>
                    </a:srgbClr>
                  </a:glow>
                </a:effectLst>
                <a:uLnTx/>
                <a:uFillTx/>
                <a:latin typeface="Graphik Regular"/>
                <a:ea typeface="+mn-ea"/>
                <a:cs typeface="+mn-cs"/>
              </a:rPr>
              <a:t>Copyright © 2026 Accenture. All rights reserved.  |  </a:t>
            </a:r>
            <a:r>
              <a:rPr kumimoji="0" lang="en-US" sz="800" b="0" i="0" u="none" strike="noStrike" kern="0" cap="none" spc="0" normalizeH="0" baseline="0" noProof="0">
                <a:ln>
                  <a:noFill/>
                </a:ln>
                <a:solidFill>
                  <a:srgbClr val="FFFFFF">
                    <a:lumMod val="65000"/>
                  </a:srgbClr>
                </a:solidFill>
                <a:effectLst>
                  <a:glow rad="63500">
                    <a:srgbClr val="000000">
                      <a:alpha val="41000"/>
                    </a:srgbClr>
                  </a:glow>
                </a:effectLst>
                <a:uLnTx/>
                <a:uFillTx/>
                <a:latin typeface="Graphik Regular"/>
                <a:ea typeface="Calibri" panose="020F0502020204030204" pitchFamily="34" charset="0"/>
                <a:cs typeface="Calibri" panose="020F0502020204030204" pitchFamily="34" charset="0"/>
              </a:rPr>
              <a:t>Material, Non-Public - Not To Be Distributed Further</a:t>
            </a:r>
            <a:endParaRPr kumimoji="0" lang="en-US" sz="1351" b="0" i="0" u="none" strike="noStrike" kern="0" cap="none" spc="0" normalizeH="0" baseline="0" noProof="0">
              <a:ln>
                <a:noFill/>
              </a:ln>
              <a:solidFill>
                <a:srgbClr val="FFFFFF">
                  <a:lumMod val="65000"/>
                </a:srgbClr>
              </a:solidFill>
              <a:effectLst>
                <a:glow rad="63500">
                  <a:srgbClr val="000000">
                    <a:alpha val="41000"/>
                  </a:srgbClr>
                </a:glow>
              </a:effectLst>
              <a:uLnTx/>
              <a:uFillTx/>
              <a:latin typeface="Graphik Regular"/>
              <a:ea typeface="+mn-ea"/>
              <a:cs typeface="+mn-cs"/>
            </a:endParaRPr>
          </a:p>
        </p:txBody>
      </p:sp>
    </p:spTree>
    <p:extLst>
      <p:ext uri="{BB962C8B-B14F-4D97-AF65-F5344CB8AC3E}">
        <p14:creationId xmlns:p14="http://schemas.microsoft.com/office/powerpoint/2010/main" val="29948928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C35E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title only dark mode">
    <p:bg>
      <p:bgRef idx="1001">
        <a:schemeClr val="bg1"/>
      </p:bgRef>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A6BD3743-AD69-7F56-6983-820B88411913}"/>
              </a:ext>
            </a:extLst>
          </p:cNvPr>
          <p:cNvSpPr>
            <a:spLocks noGrp="1"/>
          </p:cNvSpPr>
          <p:nvPr>
            <p:ph type="title"/>
          </p:nvPr>
        </p:nvSpPr>
        <p:spPr>
          <a:xfrm>
            <a:off x="596348" y="386862"/>
            <a:ext cx="11022110" cy="344710"/>
          </a:xfrm>
        </p:spPr>
        <p:txBody>
          <a:bodyPr/>
          <a:lstStyle>
            <a:lvl1pPr>
              <a:defRPr sz="2800"/>
            </a:lvl1pPr>
          </a:lstStyle>
          <a:p>
            <a:r>
              <a:rPr lang="en-US"/>
              <a:t>Click to edit Master title style</a:t>
            </a:r>
          </a:p>
        </p:txBody>
      </p:sp>
    </p:spTree>
    <p:extLst>
      <p:ext uri="{BB962C8B-B14F-4D97-AF65-F5344CB8AC3E}">
        <p14:creationId xmlns:p14="http://schemas.microsoft.com/office/powerpoint/2010/main" val="3523948276"/>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lumns 2 - Headline + GT Sectra">
    <p:bg>
      <p:bgPr>
        <a:solidFill>
          <a:schemeClr val="bg1"/>
        </a:solidFill>
        <a:effectLst/>
      </p:bgPr>
    </p:bg>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0" y="2759849"/>
            <a:ext cx="5524500" cy="706931"/>
          </a:xfrm>
        </p:spPr>
        <p:txBody>
          <a:bodyPr/>
          <a:lstStyle>
            <a:lvl1pPr marL="0" indent="0">
              <a:lnSpc>
                <a:spcPct val="90000"/>
              </a:lnSpc>
              <a:buNone/>
              <a:defRPr sz="1800" b="0" i="0">
                <a:solidFill>
                  <a:schemeClr val="accent1"/>
                </a:solidFill>
                <a:latin typeface="Graphik Regular" panose="020B0503030202060203" pitchFamily="34" charset="77"/>
              </a:defRPr>
            </a:lvl1pPr>
            <a:lvl2pPr marL="0" indent="0">
              <a:buNone/>
              <a:defRPr sz="1800"/>
            </a:lvl2pPr>
            <a:lvl3pPr marL="228600">
              <a:buFont typeface="Arial" panose="020B0604020202020204" pitchFamily="34" charset="0"/>
              <a:buChar char="•"/>
              <a:defRPr sz="1800"/>
            </a:lvl3pPr>
            <a:lvl4pPr marL="457200">
              <a:buFont typeface="System Font"/>
              <a:buChar char="–"/>
              <a:defRPr sz="1600"/>
            </a:lvl4pPr>
            <a:lvl5pPr marL="685800">
              <a:buFont typeface="Arial" panose="020B0604020202020204" pitchFamily="34" charset="0"/>
              <a:buChar char="•"/>
              <a:defRPr sz="1600"/>
            </a:lvl5pPr>
          </a:lstStyle>
          <a:p>
            <a:pPr lvl="0"/>
            <a:r>
              <a:rPr lang="en-US"/>
              <a:t>PLACE SUB-HEADLINE HERE IN GRAPHIC REGULAR, INDENT FOR OTHER LEVELS</a:t>
            </a:r>
          </a:p>
        </p:txBody>
      </p:sp>
      <p:sp>
        <p:nvSpPr>
          <p:cNvPr id="6" name="Content Placeholder 7">
            <a:extLst>
              <a:ext uri="{FF2B5EF4-FFF2-40B4-BE49-F238E27FC236}">
                <a16:creationId xmlns:a16="http://schemas.microsoft.com/office/drawing/2014/main" id="{CC1513EB-EC9B-9B42-BA12-BC659505A768}"/>
              </a:ext>
            </a:extLst>
          </p:cNvPr>
          <p:cNvSpPr>
            <a:spLocks noGrp="1"/>
          </p:cNvSpPr>
          <p:nvPr>
            <p:ph sz="quarter" idx="10" hasCustomPrompt="1"/>
          </p:nvPr>
        </p:nvSpPr>
        <p:spPr>
          <a:xfrm>
            <a:off x="6286499" y="1371601"/>
            <a:ext cx="5524500" cy="4937124"/>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1371601"/>
            <a:ext cx="5524499" cy="1371599"/>
          </a:xfrm>
        </p:spPr>
        <p:txBody>
          <a:bodyPr/>
          <a:lstStyle/>
          <a:p>
            <a:r>
              <a:rPr lang="en-US"/>
              <a:t>PLACE HEADLINE HERE (36PT, MIN 30PT)</a:t>
            </a:r>
            <a:br>
              <a:rPr lang="en-US"/>
            </a:br>
            <a:r>
              <a:rPr lang="en-US"/>
              <a:t>LOREM IPSUM DOLOR</a:t>
            </a:r>
          </a:p>
        </p:txBody>
      </p:sp>
      <p:sp>
        <p:nvSpPr>
          <p:cNvPr id="10" name="Text Placeholder 14">
            <a:extLst>
              <a:ext uri="{FF2B5EF4-FFF2-40B4-BE49-F238E27FC236}">
                <a16:creationId xmlns:a16="http://schemas.microsoft.com/office/drawing/2014/main" id="{808A7065-A170-8A41-9308-BA7AC7FC77D6}"/>
              </a:ext>
            </a:extLst>
          </p:cNvPr>
          <p:cNvSpPr>
            <a:spLocks noGrp="1"/>
          </p:cNvSpPr>
          <p:nvPr>
            <p:ph type="body" sz="quarter" idx="18" hasCustomPrompt="1"/>
          </p:nvPr>
        </p:nvSpPr>
        <p:spPr>
          <a:xfrm>
            <a:off x="381001" y="3610098"/>
            <a:ext cx="5524500" cy="2698627"/>
          </a:xfrm>
        </p:spPr>
        <p:txBody>
          <a:bodyPr/>
          <a:lstStyle>
            <a:lvl1pPr marL="0" marR="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sz="1800" b="0" i="0">
                <a:solidFill>
                  <a:schemeClr val="tx1"/>
                </a:solidFill>
                <a:latin typeface="Graphik Regular" panose="020B0503030202060203" pitchFamily="34" charset="77"/>
              </a:defRPr>
            </a:lvl1pPr>
            <a:lvl2pPr marL="228600" marR="0" indent="-22860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sz="1800">
                <a:solidFill>
                  <a:schemeClr val="tx1"/>
                </a:solidFill>
              </a:defRPr>
            </a:lvl2pPr>
            <a:lvl3pPr marL="457200" marR="0" indent="-228600" algn="l" defTabSz="228600" rtl="0" eaLnBrk="1" fontAlgn="auto" latinLnBrk="0" hangingPunct="1">
              <a:lnSpc>
                <a:spcPct val="100000"/>
              </a:lnSpc>
              <a:spcBef>
                <a:spcPts val="0"/>
              </a:spcBef>
              <a:spcAft>
                <a:spcPts val="1200"/>
              </a:spcAft>
              <a:buClrTx/>
              <a:buSzTx/>
              <a:buFont typeface="System Font"/>
              <a:buChar char="–"/>
              <a:tabLst/>
              <a:defRPr sz="1800">
                <a:solidFill>
                  <a:schemeClr val="tx1"/>
                </a:solidFill>
              </a:defRPr>
            </a:lvl3pPr>
            <a:lvl4pPr marL="685800" marR="0" indent="-22860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sz="1600">
                <a:solidFill>
                  <a:schemeClr val="tx1"/>
                </a:solidFill>
              </a:defRPr>
            </a:lvl4pPr>
            <a:lvl5pPr marL="914400" marR="0" indent="-228600" algn="l" defTabSz="228600" rtl="0" eaLnBrk="1" fontAlgn="auto" latinLnBrk="0" hangingPunct="1">
              <a:lnSpc>
                <a:spcPct val="100000"/>
              </a:lnSpc>
              <a:spcBef>
                <a:spcPts val="0"/>
              </a:spcBef>
              <a:spcAft>
                <a:spcPts val="1200"/>
              </a:spcAft>
              <a:buClrTx/>
              <a:buSzTx/>
              <a:buFont typeface="System Font"/>
              <a:buChar char="–"/>
              <a:tabLst/>
              <a:defRPr sz="1600">
                <a:solidFill>
                  <a:schemeClr val="tx1"/>
                </a:solidFill>
              </a:defRPr>
            </a:lvl5pPr>
          </a:lstStyle>
          <a:p>
            <a:pPr marL="0" marR="0" lvl="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000000"/>
                </a:solidFill>
                <a:effectLst/>
                <a:uLnTx/>
                <a:uFillTx/>
                <a:latin typeface="Graphik Regular"/>
                <a:ea typeface="+mn-ea"/>
                <a:cs typeface="+mn-cs"/>
              </a:rPr>
              <a:t>Place text here</a:t>
            </a:r>
          </a:p>
          <a:p>
            <a:pPr marL="228600" marR="0" lvl="1" indent="-22860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Second level</a:t>
            </a:r>
          </a:p>
          <a:p>
            <a:pPr marL="457200" marR="0" lvl="2" indent="-228600" algn="l" defTabSz="228600" rtl="0" eaLnBrk="1" fontAlgn="auto" latinLnBrk="0" hangingPunct="1">
              <a:lnSpc>
                <a:spcPct val="100000"/>
              </a:lnSpc>
              <a:spcBef>
                <a:spcPts val="0"/>
              </a:spcBef>
              <a:spcAft>
                <a:spcPts val="1200"/>
              </a:spcAft>
              <a:buClrTx/>
              <a:buSzTx/>
              <a:buFont typeface="System Font"/>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Third level</a:t>
            </a:r>
          </a:p>
          <a:p>
            <a:pPr marL="685800" marR="0" lvl="3" indent="-22860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mn-lt"/>
                <a:ea typeface="+mn-ea"/>
                <a:cs typeface="+mn-cs"/>
              </a:rPr>
              <a:t>Fourth level</a:t>
            </a:r>
          </a:p>
          <a:p>
            <a:pPr marL="914400" marR="0" lvl="4" indent="-228600" algn="l" defTabSz="228600" rtl="0" eaLnBrk="1" fontAlgn="auto" latinLnBrk="0" hangingPunct="1">
              <a:lnSpc>
                <a:spcPct val="100000"/>
              </a:lnSpc>
              <a:spcBef>
                <a:spcPts val="0"/>
              </a:spcBef>
              <a:spcAft>
                <a:spcPts val="1200"/>
              </a:spcAft>
              <a:buClrTx/>
              <a:buSzTx/>
              <a:buFont typeface="System Font"/>
              <a:buChar char="–"/>
              <a:tabLst/>
              <a:defRPr/>
            </a:pPr>
            <a:r>
              <a:rPr kumimoji="0" lang="en-US" sz="1800" b="0" i="0" u="none" strike="noStrike" kern="1200" cap="none" spc="0" normalizeH="0" baseline="0" noProof="0">
                <a:ln>
                  <a:noFill/>
                </a:ln>
                <a:solidFill>
                  <a:srgbClr val="000000"/>
                </a:solidFill>
                <a:effectLst/>
                <a:uLnTx/>
                <a:uFillTx/>
                <a:latin typeface="+mn-lt"/>
                <a:ea typeface="+mn-ea"/>
                <a:cs typeface="+mn-cs"/>
              </a:rPr>
              <a:t>Fifth level</a:t>
            </a:r>
          </a:p>
        </p:txBody>
      </p:sp>
    </p:spTree>
    <p:extLst>
      <p:ext uri="{BB962C8B-B14F-4D97-AF65-F5344CB8AC3E}">
        <p14:creationId xmlns:p14="http://schemas.microsoft.com/office/powerpoint/2010/main" val="3640815064"/>
      </p:ext>
    </p:extLst>
  </p:cSld>
  <p:clrMapOvr>
    <a:masterClrMapping/>
  </p:clrMapOvr>
  <p:extLst>
    <p:ext uri="{DCECCB84-F9BA-43D5-87BE-67443E8EF086}">
      <p15:sldGuideLst xmlns:p15="http://schemas.microsoft.com/office/powerpoint/2012/main">
        <p15:guide id="2" pos="3720">
          <p15:clr>
            <a:srgbClr val="5ACBF0"/>
          </p15:clr>
        </p15:guide>
        <p15:guide id="3" pos="3960">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genda: dark mode">
    <p:spTree>
      <p:nvGrpSpPr>
        <p:cNvPr id="1" name=""/>
        <p:cNvGrpSpPr/>
        <p:nvPr/>
      </p:nvGrpSpPr>
      <p:grpSpPr>
        <a:xfrm>
          <a:off x="0" y="0"/>
          <a:ext cx="0" cy="0"/>
          <a:chOff x="0" y="0"/>
          <a:chExt cx="0" cy="0"/>
        </a:xfrm>
      </p:grpSpPr>
      <p:pic>
        <p:nvPicPr>
          <p:cNvPr id="6" name="Picture 5" descr="Purple dots in the sky&#10;&#10;AI-generated content may be incorrect.">
            <a:extLst>
              <a:ext uri="{FF2B5EF4-FFF2-40B4-BE49-F238E27FC236}">
                <a16:creationId xmlns:a16="http://schemas.microsoft.com/office/drawing/2014/main" id="{F35D511F-5E65-1590-BFB1-131E2E6E2C2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H="1" flipV="1">
            <a:off x="0" y="0"/>
            <a:ext cx="12192000" cy="6858000"/>
          </a:xfrm>
          <a:prstGeom prst="rect">
            <a:avLst/>
          </a:prstGeom>
        </p:spPr>
      </p:pic>
      <p:sp>
        <p:nvSpPr>
          <p:cNvPr id="7" name="Rectangle 6">
            <a:extLst>
              <a:ext uri="{FF2B5EF4-FFF2-40B4-BE49-F238E27FC236}">
                <a16:creationId xmlns:a16="http://schemas.microsoft.com/office/drawing/2014/main" id="{3E13C55E-D8C3-B0AA-928A-416225D21CDF}"/>
              </a:ext>
            </a:extLst>
          </p:cNvPr>
          <p:cNvSpPr/>
          <p:nvPr userDrawn="1"/>
        </p:nvSpPr>
        <p:spPr>
          <a:xfrm>
            <a:off x="0" y="0"/>
            <a:ext cx="12192000" cy="6858000"/>
          </a:xfrm>
          <a:prstGeom prst="rect">
            <a:avLst/>
          </a:prstGeom>
          <a:gradFill>
            <a:gsLst>
              <a:gs pos="35000">
                <a:srgbClr val="000000">
                  <a:alpha val="0"/>
                </a:srgbClr>
              </a:gs>
              <a:gs pos="0">
                <a:srgbClr val="000000"/>
              </a:gs>
            </a:gsLst>
            <a:lin ang="18000000" scaled="0"/>
          </a:gradFill>
          <a:ln w="12700" cap="flat" cmpd="sng" algn="ctr">
            <a:no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err="1">
              <a:ln>
                <a:noFill/>
              </a:ln>
              <a:solidFill>
                <a:srgbClr val="FFFFFF"/>
              </a:solidFill>
              <a:effectLst/>
              <a:uLnTx/>
              <a:uFillTx/>
              <a:latin typeface="Graphik Regular"/>
              <a:ea typeface="+mn-ea"/>
              <a:cs typeface="+mn-cs"/>
            </a:endParaRP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1058214" y="902577"/>
            <a:ext cx="3091443" cy="492443"/>
          </a:xfrm>
          <a:prstGeom prst="rect">
            <a:avLst/>
          </a:prstGeom>
        </p:spPr>
        <p:txBody>
          <a:bodyPr anchor="b"/>
          <a:lstStyle>
            <a:lvl1pPr>
              <a:defRPr sz="4000">
                <a:solidFill>
                  <a:schemeClr val="bg1"/>
                </a:solidFill>
              </a:defRPr>
            </a:lvl1pPr>
          </a:lstStyle>
          <a:p>
            <a:r>
              <a:rPr lang="en-GB"/>
              <a:t>Agenda title</a:t>
            </a:r>
            <a:endParaRPr lang="en-US"/>
          </a:p>
        </p:txBody>
      </p:sp>
      <p:sp>
        <p:nvSpPr>
          <p:cNvPr id="29" name="Text Placeholder 3">
            <a:extLst>
              <a:ext uri="{FF2B5EF4-FFF2-40B4-BE49-F238E27FC236}">
                <a16:creationId xmlns:a16="http://schemas.microsoft.com/office/drawing/2014/main" id="{2F4C171E-3D12-FC48-87BB-B5005B4EE338}"/>
              </a:ext>
            </a:extLst>
          </p:cNvPr>
          <p:cNvSpPr>
            <a:spLocks noGrp="1"/>
          </p:cNvSpPr>
          <p:nvPr>
            <p:ph type="body" sz="quarter" idx="31" hasCustomPrompt="1"/>
          </p:nvPr>
        </p:nvSpPr>
        <p:spPr>
          <a:xfrm>
            <a:off x="5207871" y="864565"/>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8" name="Text Placeholder 4">
            <a:extLst>
              <a:ext uri="{FF2B5EF4-FFF2-40B4-BE49-F238E27FC236}">
                <a16:creationId xmlns:a16="http://schemas.microsoft.com/office/drawing/2014/main" id="{257C0C72-781A-F24F-B1F2-0A290409F1F6}"/>
              </a:ext>
            </a:extLst>
          </p:cNvPr>
          <p:cNvSpPr>
            <a:spLocks noGrp="1"/>
          </p:cNvSpPr>
          <p:nvPr>
            <p:ph type="body" sz="quarter" idx="16" hasCustomPrompt="1"/>
          </p:nvPr>
        </p:nvSpPr>
        <p:spPr>
          <a:xfrm>
            <a:off x="5851079" y="864565"/>
            <a:ext cx="5485564" cy="485340"/>
          </a:xfrm>
          <a:prstGeom prst="rect">
            <a:avLst/>
          </a:prstGeom>
        </p:spPr>
        <p:txBody>
          <a:bodyPr anchor="ctr"/>
          <a:lstStyle>
            <a:lvl1pPr>
              <a:spcAft>
                <a:spcPts val="0"/>
              </a:spcAft>
              <a:buNone/>
              <a:defRPr sz="1600" b="0" i="0">
                <a:solidFill>
                  <a:schemeClr val="bg1"/>
                </a:solidFill>
                <a:latin typeface="Graphik Regular" panose="020B0503030202060203" pitchFamily="34" charset="77"/>
              </a:defRPr>
            </a:lvl1pPr>
          </a:lstStyle>
          <a:p>
            <a:pPr lvl="0"/>
            <a:r>
              <a:rPr lang="en-GB"/>
              <a:t>Insert agenda item</a:t>
            </a:r>
            <a:endParaRPr lang="en-US"/>
          </a:p>
        </p:txBody>
      </p:sp>
      <p:sp>
        <p:nvSpPr>
          <p:cNvPr id="30" name="Text Placeholder 5">
            <a:extLst>
              <a:ext uri="{FF2B5EF4-FFF2-40B4-BE49-F238E27FC236}">
                <a16:creationId xmlns:a16="http://schemas.microsoft.com/office/drawing/2014/main" id="{E8AE9E02-9423-4748-8AD7-2BBB3B94A799}"/>
              </a:ext>
            </a:extLst>
          </p:cNvPr>
          <p:cNvSpPr>
            <a:spLocks noGrp="1"/>
          </p:cNvSpPr>
          <p:nvPr>
            <p:ph type="body" sz="quarter" idx="32" hasCustomPrompt="1"/>
          </p:nvPr>
        </p:nvSpPr>
        <p:spPr>
          <a:xfrm>
            <a:off x="5207871" y="1819980"/>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7" name="Text Placeholder 6">
            <a:extLst>
              <a:ext uri="{FF2B5EF4-FFF2-40B4-BE49-F238E27FC236}">
                <a16:creationId xmlns:a16="http://schemas.microsoft.com/office/drawing/2014/main" id="{A5D4C4AC-7870-A641-AF65-6F3ECB9DA9CA}"/>
              </a:ext>
            </a:extLst>
          </p:cNvPr>
          <p:cNvSpPr>
            <a:spLocks noGrp="1"/>
          </p:cNvSpPr>
          <p:nvPr>
            <p:ph type="body" sz="quarter" idx="18" hasCustomPrompt="1"/>
          </p:nvPr>
        </p:nvSpPr>
        <p:spPr>
          <a:xfrm>
            <a:off x="5851079" y="1819980"/>
            <a:ext cx="5485564" cy="485340"/>
          </a:xfrm>
          <a:prstGeom prst="rect">
            <a:avLst/>
          </a:prstGeom>
        </p:spPr>
        <p:txBody>
          <a:bodyPr anchor="ctr"/>
          <a:lstStyle>
            <a:lvl1pPr>
              <a:spcAft>
                <a:spcPts val="0"/>
              </a:spcAft>
              <a:buNone/>
              <a:defRPr sz="1600" b="0" i="0">
                <a:solidFill>
                  <a:schemeClr val="bg1"/>
                </a:solidFill>
                <a:latin typeface="Graphik Regular" panose="020B0503030202060203" pitchFamily="34" charset="77"/>
              </a:defRPr>
            </a:lvl1pPr>
          </a:lstStyle>
          <a:p>
            <a:pPr lvl="0"/>
            <a:r>
              <a:rPr lang="en-GB"/>
              <a:t>Insert agenda item</a:t>
            </a:r>
            <a:endParaRPr lang="en-US"/>
          </a:p>
        </p:txBody>
      </p:sp>
      <p:sp>
        <p:nvSpPr>
          <p:cNvPr id="31" name="Text Placeholder 7">
            <a:extLst>
              <a:ext uri="{FF2B5EF4-FFF2-40B4-BE49-F238E27FC236}">
                <a16:creationId xmlns:a16="http://schemas.microsoft.com/office/drawing/2014/main" id="{7C692F47-FBF4-5842-A0CA-4B8B48DE4638}"/>
              </a:ext>
            </a:extLst>
          </p:cNvPr>
          <p:cNvSpPr>
            <a:spLocks noGrp="1"/>
          </p:cNvSpPr>
          <p:nvPr>
            <p:ph type="body" sz="quarter" idx="33" hasCustomPrompt="1"/>
          </p:nvPr>
        </p:nvSpPr>
        <p:spPr>
          <a:xfrm>
            <a:off x="5207871" y="2775395"/>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9" name="Text Placeholder 8">
            <a:extLst>
              <a:ext uri="{FF2B5EF4-FFF2-40B4-BE49-F238E27FC236}">
                <a16:creationId xmlns:a16="http://schemas.microsoft.com/office/drawing/2014/main" id="{9F332AA7-2896-E24E-B21D-90FED54D4335}"/>
              </a:ext>
            </a:extLst>
          </p:cNvPr>
          <p:cNvSpPr>
            <a:spLocks noGrp="1"/>
          </p:cNvSpPr>
          <p:nvPr>
            <p:ph type="body" sz="quarter" idx="20" hasCustomPrompt="1"/>
          </p:nvPr>
        </p:nvSpPr>
        <p:spPr>
          <a:xfrm>
            <a:off x="5851079" y="2775395"/>
            <a:ext cx="5485564" cy="485340"/>
          </a:xfrm>
          <a:prstGeom prst="rect">
            <a:avLst/>
          </a:prstGeom>
        </p:spPr>
        <p:txBody>
          <a:bodyPr anchor="ctr"/>
          <a:lstStyle>
            <a:lvl1pPr>
              <a:spcAft>
                <a:spcPts val="0"/>
              </a:spcAft>
              <a:buNone/>
              <a:defRPr sz="1600" b="0" i="0">
                <a:solidFill>
                  <a:schemeClr val="bg1"/>
                </a:solidFill>
                <a:latin typeface="Graphik Regular" panose="020B0503030202060203" pitchFamily="34" charset="77"/>
              </a:defRPr>
            </a:lvl1pPr>
          </a:lstStyle>
          <a:p>
            <a:pPr lvl="0"/>
            <a:r>
              <a:rPr lang="en-GB"/>
              <a:t>Insert agenda item</a:t>
            </a:r>
            <a:endParaRPr lang="en-US"/>
          </a:p>
        </p:txBody>
      </p:sp>
      <p:sp>
        <p:nvSpPr>
          <p:cNvPr id="32" name="Text Placeholder 9">
            <a:extLst>
              <a:ext uri="{FF2B5EF4-FFF2-40B4-BE49-F238E27FC236}">
                <a16:creationId xmlns:a16="http://schemas.microsoft.com/office/drawing/2014/main" id="{BDE48124-A481-074B-9AD4-22EC49D172D0}"/>
              </a:ext>
            </a:extLst>
          </p:cNvPr>
          <p:cNvSpPr>
            <a:spLocks noGrp="1"/>
          </p:cNvSpPr>
          <p:nvPr>
            <p:ph type="body" sz="quarter" idx="34" hasCustomPrompt="1"/>
          </p:nvPr>
        </p:nvSpPr>
        <p:spPr>
          <a:xfrm>
            <a:off x="5207871" y="3730810"/>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1" name="Text Placeholder 10">
            <a:extLst>
              <a:ext uri="{FF2B5EF4-FFF2-40B4-BE49-F238E27FC236}">
                <a16:creationId xmlns:a16="http://schemas.microsoft.com/office/drawing/2014/main" id="{25D7BCB2-FC6B-2A46-AC11-482A4F731116}"/>
              </a:ext>
            </a:extLst>
          </p:cNvPr>
          <p:cNvSpPr>
            <a:spLocks noGrp="1"/>
          </p:cNvSpPr>
          <p:nvPr>
            <p:ph type="body" sz="quarter" idx="22" hasCustomPrompt="1"/>
          </p:nvPr>
        </p:nvSpPr>
        <p:spPr>
          <a:xfrm>
            <a:off x="5851079" y="3730810"/>
            <a:ext cx="5485564" cy="485340"/>
          </a:xfrm>
          <a:prstGeom prst="rect">
            <a:avLst/>
          </a:prstGeom>
        </p:spPr>
        <p:txBody>
          <a:bodyPr anchor="ctr"/>
          <a:lstStyle>
            <a:lvl1pPr>
              <a:spcAft>
                <a:spcPts val="0"/>
              </a:spcAft>
              <a:buNone/>
              <a:defRPr sz="1600" b="0" i="0">
                <a:solidFill>
                  <a:schemeClr val="bg1"/>
                </a:solidFill>
                <a:latin typeface="Graphik Regular" panose="020B0503030202060203" pitchFamily="34" charset="77"/>
              </a:defRPr>
            </a:lvl1pPr>
          </a:lstStyle>
          <a:p>
            <a:pPr lvl="0"/>
            <a:r>
              <a:rPr lang="en-GB"/>
              <a:t>Insert agenda item</a:t>
            </a:r>
            <a:endParaRPr lang="en-US"/>
          </a:p>
        </p:txBody>
      </p:sp>
      <p:sp>
        <p:nvSpPr>
          <p:cNvPr id="33" name="Text Placeholder 11">
            <a:extLst>
              <a:ext uri="{FF2B5EF4-FFF2-40B4-BE49-F238E27FC236}">
                <a16:creationId xmlns:a16="http://schemas.microsoft.com/office/drawing/2014/main" id="{98E2B4B4-ED02-4945-B581-1A8D48D031AA}"/>
              </a:ext>
            </a:extLst>
          </p:cNvPr>
          <p:cNvSpPr>
            <a:spLocks noGrp="1"/>
          </p:cNvSpPr>
          <p:nvPr>
            <p:ph type="body" sz="quarter" idx="35" hasCustomPrompt="1"/>
          </p:nvPr>
        </p:nvSpPr>
        <p:spPr>
          <a:xfrm>
            <a:off x="5207871" y="4686223"/>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3" name="Text Placeholder 12">
            <a:extLst>
              <a:ext uri="{FF2B5EF4-FFF2-40B4-BE49-F238E27FC236}">
                <a16:creationId xmlns:a16="http://schemas.microsoft.com/office/drawing/2014/main" id="{FD74906C-72A4-CF4A-A4F6-B28AE864B9B7}"/>
              </a:ext>
            </a:extLst>
          </p:cNvPr>
          <p:cNvSpPr>
            <a:spLocks noGrp="1"/>
          </p:cNvSpPr>
          <p:nvPr>
            <p:ph type="body" sz="quarter" idx="24" hasCustomPrompt="1"/>
          </p:nvPr>
        </p:nvSpPr>
        <p:spPr>
          <a:xfrm>
            <a:off x="5851079" y="4686223"/>
            <a:ext cx="5485564" cy="485340"/>
          </a:xfrm>
          <a:prstGeom prst="rect">
            <a:avLst/>
          </a:prstGeom>
        </p:spPr>
        <p:txBody>
          <a:bodyPr anchor="ctr"/>
          <a:lstStyle>
            <a:lvl1pPr>
              <a:spcAft>
                <a:spcPts val="0"/>
              </a:spcAft>
              <a:buNone/>
              <a:defRPr sz="1600" b="0" i="0">
                <a:solidFill>
                  <a:schemeClr val="bg1"/>
                </a:solidFill>
                <a:latin typeface="Graphik Regular" panose="020B0503030202060203" pitchFamily="34" charset="77"/>
              </a:defRPr>
            </a:lvl1pPr>
          </a:lstStyle>
          <a:p>
            <a:pPr lvl="0"/>
            <a:r>
              <a:rPr lang="en-GB"/>
              <a:t>Insert agenda item</a:t>
            </a:r>
            <a:endParaRPr lang="en-US"/>
          </a:p>
        </p:txBody>
      </p:sp>
      <p:sp>
        <p:nvSpPr>
          <p:cNvPr id="10" name="Text Placeholder 2">
            <a:extLst>
              <a:ext uri="{FF2B5EF4-FFF2-40B4-BE49-F238E27FC236}">
                <a16:creationId xmlns:a16="http://schemas.microsoft.com/office/drawing/2014/main" id="{B01AB161-4BFB-138B-C93C-DFFFE563CF59}"/>
              </a:ext>
            </a:extLst>
          </p:cNvPr>
          <p:cNvSpPr>
            <a:spLocks noGrp="1"/>
          </p:cNvSpPr>
          <p:nvPr>
            <p:ph type="body" sz="quarter" idx="14" hasCustomPrompt="1"/>
          </p:nvPr>
        </p:nvSpPr>
        <p:spPr>
          <a:xfrm>
            <a:off x="1058214" y="1559342"/>
            <a:ext cx="3091443" cy="2415468"/>
          </a:xfrm>
          <a:prstGeom prst="rect">
            <a:avLst/>
          </a:prstGeom>
        </p:spPr>
        <p:txBody>
          <a:bodyPr/>
          <a:lstStyle>
            <a:lvl1pPr marL="0" indent="0">
              <a:lnSpc>
                <a:spcPct val="90000"/>
              </a:lnSpc>
              <a:buNone/>
              <a:defRPr sz="1600" b="0" i="0">
                <a:solidFill>
                  <a:schemeClr val="bg1"/>
                </a:solidFill>
                <a:latin typeface="Graphik Regular" panose="020B0503030202060203" pitchFamily="34" charset="77"/>
              </a:defRPr>
            </a:lvl1pPr>
            <a:lvl2pPr marL="0" indent="0">
              <a:buNone/>
              <a:defRPr sz="1800"/>
            </a:lvl2pPr>
            <a:lvl3pPr marL="228594">
              <a:buFont typeface="Graphik" panose="020B0604020202020204" pitchFamily="34" charset="0"/>
              <a:buChar char="•"/>
              <a:defRPr sz="1800"/>
            </a:lvl3pPr>
            <a:lvl4pPr marL="457189">
              <a:buFont typeface="Graphik"/>
              <a:buChar char="–"/>
              <a:defRPr sz="1600"/>
            </a:lvl4pPr>
            <a:lvl5pPr marL="685783">
              <a:buFont typeface="Graphik" panose="020B0604020202020204" pitchFamily="34" charset="0"/>
              <a:buChar char="•"/>
              <a:defRPr sz="1600"/>
            </a:lvl5pPr>
          </a:lstStyle>
          <a:p>
            <a:pPr lvl="0"/>
            <a:r>
              <a:rPr lang="en-GB"/>
              <a:t>Place subtitle here in Graphik regular</a:t>
            </a:r>
            <a:endParaRPr lang="en-US"/>
          </a:p>
        </p:txBody>
      </p:sp>
      <p:sp>
        <p:nvSpPr>
          <p:cNvPr id="9" name="copyright">
            <a:extLst>
              <a:ext uri="{FF2B5EF4-FFF2-40B4-BE49-F238E27FC236}">
                <a16:creationId xmlns:a16="http://schemas.microsoft.com/office/drawing/2014/main" id="{740A463D-CC9B-65F0-9A9A-D64C19B12F4D}"/>
              </a:ext>
            </a:extLst>
          </p:cNvPr>
          <p:cNvSpPr txBox="1"/>
          <p:nvPr userDrawn="1"/>
        </p:nvSpPr>
        <p:spPr>
          <a:xfrm>
            <a:off x="6483890" y="6619375"/>
            <a:ext cx="5100755"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lumMod val="65000"/>
                  </a:srgbClr>
                </a:solidFill>
                <a:effectLst>
                  <a:glow rad="63500">
                    <a:srgbClr val="000000">
                      <a:alpha val="20000"/>
                    </a:srgbClr>
                  </a:glow>
                </a:effectLst>
                <a:uLnTx/>
                <a:uFillTx/>
                <a:latin typeface="Graphik Regular"/>
                <a:ea typeface="+mn-ea"/>
                <a:cs typeface="+mn-cs"/>
              </a:rPr>
              <a:t>Copyright © 2026 Accenture. All rights reserved.  |  </a:t>
            </a:r>
            <a:r>
              <a:rPr kumimoji="0" lang="en-US" sz="800" b="0" i="0" u="none" strike="noStrike" kern="1200" cap="none" spc="0" normalizeH="0" baseline="0" noProof="0">
                <a:ln>
                  <a:noFill/>
                </a:ln>
                <a:solidFill>
                  <a:srgbClr val="FFFFFF">
                    <a:lumMod val="65000"/>
                  </a:srgbClr>
                </a:solidFill>
                <a:effectLst>
                  <a:glow rad="63500">
                    <a:srgbClr val="000000">
                      <a:alpha val="20000"/>
                    </a:srgbClr>
                  </a:glow>
                </a:effectLst>
                <a:uLnTx/>
                <a:uFillTx/>
                <a:latin typeface="Graphik Regular"/>
                <a:ea typeface="Calibri" panose="020F0502020204030204" pitchFamily="34" charset="0"/>
                <a:cs typeface="Calibri" panose="020F0502020204030204" pitchFamily="34" charset="0"/>
              </a:rPr>
              <a:t>Material, Non-Public - Not To Be Distributed Further</a:t>
            </a:r>
            <a:endParaRPr kumimoji="0" lang="en-US" sz="1351" b="0" i="0" u="none" strike="noStrike" kern="1200" cap="none" spc="0" normalizeH="0" baseline="0" noProof="0">
              <a:ln>
                <a:noFill/>
              </a:ln>
              <a:solidFill>
                <a:srgbClr val="FFFFFF">
                  <a:lumMod val="65000"/>
                </a:srgbClr>
              </a:solidFill>
              <a:effectLst>
                <a:glow rad="63500">
                  <a:srgbClr val="000000">
                    <a:alpha val="20000"/>
                  </a:srgbClr>
                </a:glow>
              </a:effectLst>
              <a:uLnTx/>
              <a:uFillTx/>
              <a:latin typeface="Graphik Regular"/>
              <a:ea typeface="+mn-ea"/>
              <a:cs typeface="+mn-cs"/>
            </a:endParaRPr>
          </a:p>
        </p:txBody>
      </p:sp>
      <p:sp>
        <p:nvSpPr>
          <p:cNvPr id="11" name="slide number automatic">
            <a:extLst>
              <a:ext uri="{FF2B5EF4-FFF2-40B4-BE49-F238E27FC236}">
                <a16:creationId xmlns:a16="http://schemas.microsoft.com/office/drawing/2014/main" id="{DFEAFFD9-AA4F-BFDC-2F8F-3904998D4F82}"/>
              </a:ext>
            </a:extLst>
          </p:cNvPr>
          <p:cNvSpPr txBox="1"/>
          <p:nvPr userDrawn="1"/>
        </p:nvSpPr>
        <p:spPr>
          <a:xfrm>
            <a:off x="11845419" y="6619375"/>
            <a:ext cx="120225"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kumimoji="0" lang="en-GB" sz="800" b="0" i="0" u="none" strike="noStrike" kern="1200" cap="none" spc="0" normalizeH="0" baseline="0" noProof="0" smtClean="0">
                <a:ln>
                  <a:noFill/>
                </a:ln>
                <a:solidFill>
                  <a:srgbClr val="A6A6A6">
                    <a:alpha val="75000"/>
                  </a:srgbClr>
                </a:solidFill>
                <a:effectLst>
                  <a:glow rad="63500">
                    <a:srgbClr val="000000">
                      <a:alpha val="20000"/>
                    </a:srgbClr>
                  </a:glow>
                </a:effectLst>
                <a:uLnTx/>
                <a:uFillTx/>
                <a:latin typeface="Graphik-Semibold"/>
                <a:ea typeface="+mn-ea"/>
                <a:cs typeface="+mn-cs"/>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kumimoji="0" lang="en-US" sz="1351" b="0" i="0" u="none" strike="noStrike" kern="1200" cap="none" spc="0" normalizeH="0" baseline="0" noProof="0">
              <a:ln>
                <a:noFill/>
              </a:ln>
              <a:solidFill>
                <a:srgbClr val="A6A6A6">
                  <a:alpha val="75000"/>
                </a:srgbClr>
              </a:solidFill>
              <a:effectLst>
                <a:glow rad="63500">
                  <a:srgbClr val="000000">
                    <a:alpha val="20000"/>
                  </a:srgbClr>
                </a:glow>
              </a:effectLst>
              <a:uLnTx/>
              <a:uFillTx/>
              <a:latin typeface="Graphik-Semibold"/>
              <a:ea typeface="+mn-ea"/>
              <a:cs typeface="+mn-cs"/>
            </a:endParaRPr>
          </a:p>
        </p:txBody>
      </p:sp>
      <p:cxnSp>
        <p:nvCxnSpPr>
          <p:cNvPr id="13" name="Straight Connector 12">
            <a:extLst>
              <a:ext uri="{FF2B5EF4-FFF2-40B4-BE49-F238E27FC236}">
                <a16:creationId xmlns:a16="http://schemas.microsoft.com/office/drawing/2014/main" id="{6A959CEC-41EC-53BB-3B6B-E0DD2B880C3B}"/>
              </a:ext>
              <a:ext uri="{C183D7F6-B498-43B3-948B-1728B52AA6E4}">
                <adec:decorative xmlns:adec="http://schemas.microsoft.com/office/drawing/2017/decorative" val="1"/>
              </a:ext>
            </a:extLst>
          </p:cNvPr>
          <p:cNvCxnSpPr>
            <a:cxnSpLocks/>
          </p:cNvCxnSpPr>
          <p:nvPr userDrawn="1"/>
        </p:nvCxnSpPr>
        <p:spPr>
          <a:xfrm>
            <a:off x="4801986" y="801999"/>
            <a:ext cx="0" cy="4440035"/>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6285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215616-27C6-76EE-5488-166BFD01211E}"/>
              </a:ext>
            </a:extLst>
          </p:cNvPr>
          <p:cNvSpPr>
            <a:spLocks noGrp="1"/>
          </p:cNvSpPr>
          <p:nvPr>
            <p:ph type="title"/>
          </p:nvPr>
        </p:nvSpPr>
        <p:spPr>
          <a:xfrm>
            <a:off x="596348" y="386862"/>
            <a:ext cx="11022110" cy="344710"/>
          </a:xfrm>
        </p:spPr>
        <p:txBody>
          <a:bodyPr/>
          <a:lstStyle>
            <a:lvl1pPr>
              <a:defRPr sz="2800"/>
            </a:lvl1pPr>
          </a:lstStyle>
          <a:p>
            <a:r>
              <a:rPr lang="en-US"/>
              <a:t>Click to edit Master title style</a:t>
            </a:r>
          </a:p>
        </p:txBody>
      </p:sp>
    </p:spTree>
    <p:extLst>
      <p:ext uri="{BB962C8B-B14F-4D97-AF65-F5344CB8AC3E}">
        <p14:creationId xmlns:p14="http://schemas.microsoft.com/office/powerpoint/2010/main" val="48173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title only dark mode">
    <p:bg>
      <p:bgRef idx="1001">
        <a:schemeClr val="bg1"/>
      </p:bgRef>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A6BD3743-AD69-7F56-6983-820B88411913}"/>
              </a:ext>
            </a:extLst>
          </p:cNvPr>
          <p:cNvSpPr>
            <a:spLocks noGrp="1"/>
          </p:cNvSpPr>
          <p:nvPr>
            <p:ph type="title"/>
          </p:nvPr>
        </p:nvSpPr>
        <p:spPr>
          <a:xfrm>
            <a:off x="596348" y="386862"/>
            <a:ext cx="11022110" cy="344710"/>
          </a:xfrm>
        </p:spPr>
        <p:txBody>
          <a:bodyPr/>
          <a:lstStyle>
            <a:lvl1pPr>
              <a:defRPr sz="2800"/>
            </a:lvl1pPr>
          </a:lstStyle>
          <a:p>
            <a:r>
              <a:rPr lang="en-US"/>
              <a:t>Click to edit Master title style</a:t>
            </a:r>
          </a:p>
        </p:txBody>
      </p:sp>
      <p:sp>
        <p:nvSpPr>
          <p:cNvPr id="5" name="TextBox 4">
            <a:extLst>
              <a:ext uri="{FF2B5EF4-FFF2-40B4-BE49-F238E27FC236}">
                <a16:creationId xmlns:a16="http://schemas.microsoft.com/office/drawing/2014/main" id="{625E4657-7E92-E15A-7D13-E8A75A7CDC16}"/>
              </a:ext>
            </a:extLst>
          </p:cNvPr>
          <p:cNvSpPr txBox="1"/>
          <p:nvPr userDrawn="1"/>
        </p:nvSpPr>
        <p:spPr>
          <a:xfrm>
            <a:off x="6645645" y="6573208"/>
            <a:ext cx="5266944"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rgbClr val="A6A6A6"/>
                </a:solidFill>
                <a:effectLst/>
                <a:uLnTx/>
                <a:uFillTx/>
                <a:latin typeface="Graphik Regular"/>
                <a:ea typeface="+mn-ea"/>
                <a:cs typeface="+mn-cs"/>
              </a:rPr>
              <a:t>Copyright © 2026 Accenture. All rights reserved.  |  Material, Non-Public - Not To Be Distributed Further</a:t>
            </a:r>
          </a:p>
        </p:txBody>
      </p:sp>
    </p:spTree>
    <p:extLst>
      <p:ext uri="{BB962C8B-B14F-4D97-AF65-F5344CB8AC3E}">
        <p14:creationId xmlns:p14="http://schemas.microsoft.com/office/powerpoint/2010/main" val="576761482"/>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 title only dark mode">
    <p:bg>
      <p:bgRef idx="1001">
        <a:schemeClr val="bg1"/>
      </p:bgRef>
    </p:bg>
    <p:spTree>
      <p:nvGrpSpPr>
        <p:cNvPr id="1" name=""/>
        <p:cNvGrpSpPr/>
        <p:nvPr/>
      </p:nvGrpSpPr>
      <p:grpSpPr>
        <a:xfrm>
          <a:off x="0" y="0"/>
          <a:ext cx="0" cy="0"/>
          <a:chOff x="0" y="0"/>
          <a:chExt cx="0" cy="0"/>
        </a:xfrm>
      </p:grpSpPr>
      <p:pic>
        <p:nvPicPr>
          <p:cNvPr id="2" name="Picture 1" descr="Purple dots in the sky&#10;&#10;AI-generated content may be incorrect.">
            <a:extLst>
              <a:ext uri="{FF2B5EF4-FFF2-40B4-BE49-F238E27FC236}">
                <a16:creationId xmlns:a16="http://schemas.microsoft.com/office/drawing/2014/main" id="{7C343CD1-670D-5341-AEF5-0E839F8F148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B7691C2F-3B4B-9758-81EE-5698E82278C6}"/>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US"/>
              <a:t>Click to edit Master title style</a:t>
            </a:r>
          </a:p>
        </p:txBody>
      </p:sp>
      <p:sp>
        <p:nvSpPr>
          <p:cNvPr id="5" name="slide number automatic">
            <a:extLst>
              <a:ext uri="{FF2B5EF4-FFF2-40B4-BE49-F238E27FC236}">
                <a16:creationId xmlns:a16="http://schemas.microsoft.com/office/drawing/2014/main" id="{1C7789E0-2080-290B-2CA9-566759C5F9DB}"/>
              </a:ext>
            </a:extLst>
          </p:cNvPr>
          <p:cNvSpPr txBox="1"/>
          <p:nvPr userDrawn="1"/>
        </p:nvSpPr>
        <p:spPr>
          <a:xfrm>
            <a:off x="11845419" y="6619375"/>
            <a:ext cx="120225"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kumimoji="0" lang="en-GB" sz="800" b="0" i="0" u="none" strike="noStrike" kern="1200" cap="none" spc="0" normalizeH="0" baseline="0" noProof="0" smtClean="0">
                <a:ln>
                  <a:noFill/>
                </a:ln>
                <a:solidFill>
                  <a:schemeClr val="tx1">
                    <a:alpha val="50000"/>
                  </a:schemeClr>
                </a:solidFill>
                <a:effectLst/>
                <a:uLnTx/>
                <a:uFillTx/>
                <a:latin typeface="Graphik-Semibold"/>
                <a:ea typeface="+mn-ea"/>
                <a:cs typeface="+mn-cs"/>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kumimoji="0" lang="en-US" sz="1351" b="0" i="0" u="none" strike="noStrike" kern="1200" cap="none" spc="0" normalizeH="0" baseline="0" noProof="0">
              <a:ln>
                <a:noFill/>
              </a:ln>
              <a:solidFill>
                <a:schemeClr val="tx1">
                  <a:alpha val="50000"/>
                </a:schemeClr>
              </a:solidFill>
              <a:effectLst/>
              <a:uLnTx/>
              <a:uFillTx/>
              <a:latin typeface="Graphik-Semibold"/>
              <a:ea typeface="+mn-ea"/>
              <a:cs typeface="+mn-cs"/>
            </a:endParaRPr>
          </a:p>
        </p:txBody>
      </p:sp>
      <p:sp>
        <p:nvSpPr>
          <p:cNvPr id="6" name="TextBox 5">
            <a:extLst>
              <a:ext uri="{FF2B5EF4-FFF2-40B4-BE49-F238E27FC236}">
                <a16:creationId xmlns:a16="http://schemas.microsoft.com/office/drawing/2014/main" id="{0FFE9BA1-9658-A303-5BF9-11C5652D61C3}"/>
              </a:ext>
            </a:extLst>
          </p:cNvPr>
          <p:cNvSpPr txBox="1"/>
          <p:nvPr userDrawn="1"/>
        </p:nvSpPr>
        <p:spPr>
          <a:xfrm>
            <a:off x="6645645" y="6573208"/>
            <a:ext cx="5266944"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rgbClr val="A6A6A6"/>
                </a:solidFill>
                <a:effectLst/>
                <a:uLnTx/>
                <a:uFillTx/>
                <a:latin typeface="Graphik Regular"/>
                <a:ea typeface="+mn-ea"/>
                <a:cs typeface="+mn-cs"/>
              </a:rPr>
              <a:t>Copyright © 2026 Accenture. All rights reserved.  |  Material, Non-Public - Not To Be Distributed Further</a:t>
            </a:r>
          </a:p>
        </p:txBody>
      </p:sp>
    </p:spTree>
    <p:extLst>
      <p:ext uri="{BB962C8B-B14F-4D97-AF65-F5344CB8AC3E}">
        <p14:creationId xmlns:p14="http://schemas.microsoft.com/office/powerpoint/2010/main" val="216251717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with Black Backgroun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A44474-9357-D543-E306-657DD2B60501}"/>
              </a:ext>
            </a:extLst>
          </p:cNvPr>
          <p:cNvSpPr txBox="1"/>
          <p:nvPr userDrawn="1"/>
        </p:nvSpPr>
        <p:spPr>
          <a:xfrm>
            <a:off x="6645645" y="6573208"/>
            <a:ext cx="5266944"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chemeClr val="bg1">
                    <a:lumMod val="75000"/>
                  </a:schemeClr>
                </a:solidFill>
                <a:effectLst/>
                <a:uLnTx/>
                <a:uFillTx/>
                <a:latin typeface="Graphik Regular"/>
                <a:ea typeface="+mn-ea"/>
                <a:cs typeface="+mn-cs"/>
              </a:rPr>
              <a:t>Copyright © 2026 Accenture. All rights reserved.  |  Material, Non-Public - Not To Be Distributed Further</a:t>
            </a:r>
          </a:p>
        </p:txBody>
      </p:sp>
    </p:spTree>
    <p:extLst>
      <p:ext uri="{BB962C8B-B14F-4D97-AF65-F5344CB8AC3E}">
        <p14:creationId xmlns:p14="http://schemas.microsoft.com/office/powerpoint/2010/main" val="3664348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27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Master Slide Layou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679D23E-0402-4A7C-ACCF-5CC07EF35C1A}"/>
              </a:ext>
            </a:extLst>
          </p:cNvPr>
          <p:cNvGraphicFramePr>
            <a:graphicFrameLocks noChangeAspect="1"/>
          </p:cNvGraphicFramePr>
          <p:nvPr userDrawn="1">
            <p:custDataLst>
              <p:tags r:id="rId1"/>
            </p:custDataLst>
            <p:extLst>
              <p:ext uri="{D42A27DB-BD31-4B8C-83A1-F6EECF244321}">
                <p14:modId xmlns:p14="http://schemas.microsoft.com/office/powerpoint/2010/main" val="32288989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Object 4" hidden="1">
                        <a:extLst>
                          <a:ext uri="{FF2B5EF4-FFF2-40B4-BE49-F238E27FC236}">
                            <a16:creationId xmlns:a16="http://schemas.microsoft.com/office/drawing/2014/main" id="{1679D23E-0402-4A7C-ACCF-5CC07EF35C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Title 1">
            <a:extLst>
              <a:ext uri="{FF2B5EF4-FFF2-40B4-BE49-F238E27FC236}">
                <a16:creationId xmlns:a16="http://schemas.microsoft.com/office/drawing/2014/main" id="{897FFD6A-7A13-1B1E-75C9-729ADE889D2B}"/>
              </a:ext>
            </a:extLst>
          </p:cNvPr>
          <p:cNvSpPr>
            <a:spLocks noGrp="1"/>
          </p:cNvSpPr>
          <p:nvPr>
            <p:ph type="title" hasCustomPrompt="1"/>
          </p:nvPr>
        </p:nvSpPr>
        <p:spPr>
          <a:xfrm>
            <a:off x="381000" y="536343"/>
            <a:ext cx="11430000" cy="660631"/>
          </a:xfrm>
          <a:prstGeom prst="rect">
            <a:avLst/>
          </a:prstGeom>
        </p:spPr>
        <p:txBody>
          <a:bodyPr vert="horz" wrap="square" lIns="0" tIns="72000" rIns="0" bIns="36000" rtlCol="0" anchor="t">
            <a:noAutofit/>
          </a:bodyPr>
          <a:lstStyle>
            <a:lvl1pPr rtl="0">
              <a:defRPr lang="en-US" sz="2400" cap="none" baseline="0" dirty="0"/>
            </a:lvl1pPr>
          </a:lstStyle>
          <a:p>
            <a:pPr lvl="0"/>
            <a:r>
              <a:rPr lang="en-US"/>
              <a:t>First line</a:t>
            </a:r>
            <a:br>
              <a:rPr lang="en-US"/>
            </a:br>
            <a:r>
              <a:rPr lang="en-US"/>
              <a:t>Second line</a:t>
            </a:r>
          </a:p>
        </p:txBody>
      </p:sp>
      <p:sp>
        <p:nvSpPr>
          <p:cNvPr id="17" name="Text Placeholder 16">
            <a:extLst>
              <a:ext uri="{FF2B5EF4-FFF2-40B4-BE49-F238E27FC236}">
                <a16:creationId xmlns:a16="http://schemas.microsoft.com/office/drawing/2014/main" id="{F5F11C52-3F31-368F-CB59-E3E57902F326}"/>
              </a:ext>
            </a:extLst>
          </p:cNvPr>
          <p:cNvSpPr>
            <a:spLocks noGrp="1"/>
          </p:cNvSpPr>
          <p:nvPr userDrawn="1">
            <p:ph type="body" sz="quarter" idx="16"/>
          </p:nvPr>
        </p:nvSpPr>
        <p:spPr>
          <a:xfrm>
            <a:off x="381000" y="1376363"/>
            <a:ext cx="11429998" cy="4935537"/>
          </a:xfrm>
        </p:spPr>
        <p:txBody>
          <a:bodyPr/>
          <a:lstStyle>
            <a:lvl1pPr marL="180000" indent="-180000">
              <a:buFont typeface="Wingdings" panose="05000000000000000000" pitchFamily="2" charset="2"/>
              <a:buChar char="§"/>
              <a:defRPr/>
            </a:lvl1pPr>
            <a:lvl2pPr marL="360000" indent="-180000">
              <a:buFont typeface="Wingdings" panose="05000000000000000000" pitchFamily="2" charset="2"/>
              <a:buChar char="§"/>
              <a:defRPr/>
            </a:lvl2pPr>
            <a:lvl3pPr marL="457200" indent="0">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53545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lumns 2 - Headline + GT Sectra">
    <p:bg>
      <p:bgPr>
        <a:solidFill>
          <a:schemeClr val="bg1"/>
        </a:solidFill>
        <a:effectLst/>
      </p:bgPr>
    </p:bg>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0" y="2759849"/>
            <a:ext cx="5524500" cy="706931"/>
          </a:xfrm>
        </p:spPr>
        <p:txBody>
          <a:bodyPr/>
          <a:lstStyle>
            <a:lvl1pPr marL="0" indent="0">
              <a:lnSpc>
                <a:spcPct val="90000"/>
              </a:lnSpc>
              <a:buNone/>
              <a:defRPr sz="1800" b="0" i="0">
                <a:solidFill>
                  <a:schemeClr val="accent1"/>
                </a:solidFill>
                <a:latin typeface="Graphik Regular" panose="020B0503030202060203" pitchFamily="34" charset="77"/>
              </a:defRPr>
            </a:lvl1pPr>
            <a:lvl2pPr marL="0" indent="0">
              <a:buNone/>
              <a:defRPr sz="1800"/>
            </a:lvl2pPr>
            <a:lvl3pPr marL="228600">
              <a:buFont typeface="Arial" panose="020B0604020202020204" pitchFamily="34" charset="0"/>
              <a:buChar char="•"/>
              <a:defRPr sz="1800"/>
            </a:lvl3pPr>
            <a:lvl4pPr marL="457200">
              <a:buFont typeface="System Font"/>
              <a:buChar char="–"/>
              <a:defRPr sz="1600"/>
            </a:lvl4pPr>
            <a:lvl5pPr marL="685800">
              <a:buFont typeface="Arial" panose="020B0604020202020204" pitchFamily="34" charset="0"/>
              <a:buChar char="•"/>
              <a:defRPr sz="1600"/>
            </a:lvl5pPr>
          </a:lstStyle>
          <a:p>
            <a:pPr lvl="0"/>
            <a:r>
              <a:rPr lang="en-US"/>
              <a:t>PLACE SUB-HEADLINE HERE IN GRAPHIC REGULAR, INDENT FOR OTHER LEVELS</a:t>
            </a:r>
          </a:p>
        </p:txBody>
      </p:sp>
      <p:sp>
        <p:nvSpPr>
          <p:cNvPr id="6" name="Content Placeholder 7">
            <a:extLst>
              <a:ext uri="{FF2B5EF4-FFF2-40B4-BE49-F238E27FC236}">
                <a16:creationId xmlns:a16="http://schemas.microsoft.com/office/drawing/2014/main" id="{CC1513EB-EC9B-9B42-BA12-BC659505A768}"/>
              </a:ext>
            </a:extLst>
          </p:cNvPr>
          <p:cNvSpPr>
            <a:spLocks noGrp="1"/>
          </p:cNvSpPr>
          <p:nvPr>
            <p:ph sz="quarter" idx="10" hasCustomPrompt="1"/>
          </p:nvPr>
        </p:nvSpPr>
        <p:spPr>
          <a:xfrm>
            <a:off x="6286499" y="1371601"/>
            <a:ext cx="5524500" cy="4937124"/>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1371601"/>
            <a:ext cx="5524499" cy="1371599"/>
          </a:xfrm>
        </p:spPr>
        <p:txBody>
          <a:bodyPr/>
          <a:lstStyle/>
          <a:p>
            <a:r>
              <a:rPr lang="en-US"/>
              <a:t>PLACE HEADLINE HERE (36PT, MIN 30PT)</a:t>
            </a:r>
            <a:br>
              <a:rPr lang="en-US"/>
            </a:br>
            <a:r>
              <a:rPr lang="en-US"/>
              <a:t>LOREM IPSUM DOLOR</a:t>
            </a:r>
          </a:p>
        </p:txBody>
      </p:sp>
      <p:sp>
        <p:nvSpPr>
          <p:cNvPr id="10" name="Text Placeholder 14">
            <a:extLst>
              <a:ext uri="{FF2B5EF4-FFF2-40B4-BE49-F238E27FC236}">
                <a16:creationId xmlns:a16="http://schemas.microsoft.com/office/drawing/2014/main" id="{808A7065-A170-8A41-9308-BA7AC7FC77D6}"/>
              </a:ext>
            </a:extLst>
          </p:cNvPr>
          <p:cNvSpPr>
            <a:spLocks noGrp="1"/>
          </p:cNvSpPr>
          <p:nvPr>
            <p:ph type="body" sz="quarter" idx="18" hasCustomPrompt="1"/>
          </p:nvPr>
        </p:nvSpPr>
        <p:spPr>
          <a:xfrm>
            <a:off x="381001" y="3610098"/>
            <a:ext cx="5524500" cy="2698627"/>
          </a:xfrm>
        </p:spPr>
        <p:txBody>
          <a:bodyPr/>
          <a:lstStyle>
            <a:lvl1pPr marL="0" marR="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sz="1800" b="0" i="0">
                <a:solidFill>
                  <a:schemeClr val="tx1"/>
                </a:solidFill>
                <a:latin typeface="Graphik Regular" panose="020B0503030202060203" pitchFamily="34" charset="77"/>
              </a:defRPr>
            </a:lvl1pPr>
            <a:lvl2pPr marL="228600" marR="0" indent="-22860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sz="1800">
                <a:solidFill>
                  <a:schemeClr val="tx1"/>
                </a:solidFill>
              </a:defRPr>
            </a:lvl2pPr>
            <a:lvl3pPr marL="457200" marR="0" indent="-228600" algn="l" defTabSz="228600" rtl="0" eaLnBrk="1" fontAlgn="auto" latinLnBrk="0" hangingPunct="1">
              <a:lnSpc>
                <a:spcPct val="100000"/>
              </a:lnSpc>
              <a:spcBef>
                <a:spcPts val="0"/>
              </a:spcBef>
              <a:spcAft>
                <a:spcPts val="1200"/>
              </a:spcAft>
              <a:buClrTx/>
              <a:buSzTx/>
              <a:buFont typeface="System Font"/>
              <a:buChar char="–"/>
              <a:tabLst/>
              <a:defRPr sz="1800">
                <a:solidFill>
                  <a:schemeClr val="tx1"/>
                </a:solidFill>
              </a:defRPr>
            </a:lvl3pPr>
            <a:lvl4pPr marL="685800" marR="0" indent="-22860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sz="1600">
                <a:solidFill>
                  <a:schemeClr val="tx1"/>
                </a:solidFill>
              </a:defRPr>
            </a:lvl4pPr>
            <a:lvl5pPr marL="914400" marR="0" indent="-228600" algn="l" defTabSz="228600" rtl="0" eaLnBrk="1" fontAlgn="auto" latinLnBrk="0" hangingPunct="1">
              <a:lnSpc>
                <a:spcPct val="100000"/>
              </a:lnSpc>
              <a:spcBef>
                <a:spcPts val="0"/>
              </a:spcBef>
              <a:spcAft>
                <a:spcPts val="1200"/>
              </a:spcAft>
              <a:buClrTx/>
              <a:buSzTx/>
              <a:buFont typeface="System Font"/>
              <a:buChar char="–"/>
              <a:tabLst/>
              <a:defRPr sz="1600">
                <a:solidFill>
                  <a:schemeClr val="tx1"/>
                </a:solidFill>
              </a:defRPr>
            </a:lvl5pPr>
          </a:lstStyle>
          <a:p>
            <a:pPr marL="0" marR="0" lvl="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000000"/>
                </a:solidFill>
                <a:effectLst/>
                <a:uLnTx/>
                <a:uFillTx/>
                <a:latin typeface="Graphik Regular"/>
                <a:ea typeface="+mn-ea"/>
                <a:cs typeface="+mn-cs"/>
              </a:rPr>
              <a:t>Place text here</a:t>
            </a:r>
          </a:p>
          <a:p>
            <a:pPr marL="228600" marR="0" lvl="1" indent="-22860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Second level</a:t>
            </a:r>
          </a:p>
          <a:p>
            <a:pPr marL="457200" marR="0" lvl="2" indent="-228600" algn="l" defTabSz="228600" rtl="0" eaLnBrk="1" fontAlgn="auto" latinLnBrk="0" hangingPunct="1">
              <a:lnSpc>
                <a:spcPct val="100000"/>
              </a:lnSpc>
              <a:spcBef>
                <a:spcPts val="0"/>
              </a:spcBef>
              <a:spcAft>
                <a:spcPts val="1200"/>
              </a:spcAft>
              <a:buClrTx/>
              <a:buSzTx/>
              <a:buFont typeface="System Font"/>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Third level</a:t>
            </a:r>
          </a:p>
          <a:p>
            <a:pPr marL="685800" marR="0" lvl="3" indent="-22860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mn-lt"/>
                <a:ea typeface="+mn-ea"/>
                <a:cs typeface="+mn-cs"/>
              </a:rPr>
              <a:t>Fourth level</a:t>
            </a:r>
          </a:p>
          <a:p>
            <a:pPr marL="914400" marR="0" lvl="4" indent="-228600" algn="l" defTabSz="228600" rtl="0" eaLnBrk="1" fontAlgn="auto" latinLnBrk="0" hangingPunct="1">
              <a:lnSpc>
                <a:spcPct val="100000"/>
              </a:lnSpc>
              <a:spcBef>
                <a:spcPts val="0"/>
              </a:spcBef>
              <a:spcAft>
                <a:spcPts val="1200"/>
              </a:spcAft>
              <a:buClrTx/>
              <a:buSzTx/>
              <a:buFont typeface="System Font"/>
              <a:buChar char="–"/>
              <a:tabLst/>
              <a:defRPr/>
            </a:pPr>
            <a:r>
              <a:rPr kumimoji="0" lang="en-US" sz="1800" b="0" i="0" u="none" strike="noStrike" kern="1200" cap="none" spc="0" normalizeH="0" baseline="0" noProof="0">
                <a:ln>
                  <a:noFill/>
                </a:ln>
                <a:solidFill>
                  <a:srgbClr val="000000"/>
                </a:solidFill>
                <a:effectLst/>
                <a:uLnTx/>
                <a:uFillTx/>
                <a:latin typeface="+mn-lt"/>
                <a:ea typeface="+mn-ea"/>
                <a:cs typeface="+mn-cs"/>
              </a:rPr>
              <a:t>Fifth level</a:t>
            </a:r>
          </a:p>
        </p:txBody>
      </p:sp>
    </p:spTree>
    <p:extLst>
      <p:ext uri="{BB962C8B-B14F-4D97-AF65-F5344CB8AC3E}">
        <p14:creationId xmlns:p14="http://schemas.microsoft.com/office/powerpoint/2010/main" val="3372468144"/>
      </p:ext>
    </p:extLst>
  </p:cSld>
  <p:clrMapOvr>
    <a:masterClrMapping/>
  </p:clrMapOvr>
  <p:extLst>
    <p:ext uri="{DCECCB84-F9BA-43D5-87BE-67443E8EF086}">
      <p15:sldGuideLst xmlns:p15="http://schemas.microsoft.com/office/powerpoint/2012/main">
        <p15:guide id="2" pos="3720">
          <p15:clr>
            <a:srgbClr val="5ACBF0"/>
          </p15:clr>
        </p15:guide>
        <p15:guide id="3" pos="3960">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p:ph type="title"/>
          </p:nvPr>
        </p:nvSpPr>
        <p:spPr>
          <a:xfrm>
            <a:off x="453135" y="386636"/>
            <a:ext cx="11357865" cy="393954"/>
          </a:xfrm>
          <a:prstGeom prst="rect">
            <a:avLst/>
          </a:prstGeom>
        </p:spPr>
        <p:txBody>
          <a:bodyPr vert="horz" wrap="square" lIns="0" tIns="0" rIns="0" bIns="0" rtlCol="0" anchor="t">
            <a:spAutoFit/>
          </a:bodyPr>
          <a:lstStyle/>
          <a:p>
            <a:r>
              <a:rPr lang="en-US" b="1" i="0">
                <a:latin typeface="Graphik-Semibold" panose="020B0503030202060203" pitchFamily="34" charset="77"/>
              </a:rPr>
              <a:t>Place headline here in Graphik Semibold</a:t>
            </a:r>
            <a:endParaRPr lang="en-US"/>
          </a:p>
        </p:txBody>
      </p:sp>
      <p:sp>
        <p:nvSpPr>
          <p:cNvPr id="3" name="Text Placeholder 2">
            <a:extLst>
              <a:ext uri="{FF2B5EF4-FFF2-40B4-BE49-F238E27FC236}">
                <a16:creationId xmlns:a16="http://schemas.microsoft.com/office/drawing/2014/main" id="{6D78F67F-4953-4937-B393-889106DBC906}"/>
              </a:ext>
            </a:extLst>
          </p:cNvPr>
          <p:cNvSpPr>
            <a:spLocks noGrp="1"/>
          </p:cNvSpPr>
          <p:nvPr>
            <p:ph type="body" idx="1"/>
          </p:nvPr>
        </p:nvSpPr>
        <p:spPr>
          <a:xfrm>
            <a:off x="453135" y="1371601"/>
            <a:ext cx="11357865" cy="4766863"/>
          </a:xfrm>
          <a:prstGeom prst="rect">
            <a:avLst/>
          </a:prstGeom>
          <a:ln>
            <a:noFill/>
          </a:ln>
        </p:spPr>
        <p:txBody>
          <a:bodyPr vert="horz" lIns="0" tIns="0" rIns="0" bIns="0" rtlCol="0">
            <a:noAutofit/>
          </a:bodyPr>
          <a:lstStyle/>
          <a:p>
            <a:pPr lvl="0"/>
            <a:r>
              <a:rPr lang="en-US"/>
              <a:t>First level (copy)</a:t>
            </a:r>
          </a:p>
          <a:p>
            <a:pPr lvl="1"/>
            <a:r>
              <a:rPr lang="en-US"/>
              <a:t>Second level (bullet)</a:t>
            </a:r>
          </a:p>
          <a:p>
            <a:pPr lvl="2"/>
            <a:r>
              <a:rPr lang="en-US"/>
              <a:t>Third level (bullet)</a:t>
            </a:r>
          </a:p>
          <a:p>
            <a:pPr lvl="3"/>
            <a:r>
              <a:rPr lang="en-US"/>
              <a:t>Fourth level (bullet)</a:t>
            </a:r>
          </a:p>
          <a:p>
            <a:pPr lvl="4"/>
            <a:r>
              <a:rPr lang="en-US"/>
              <a:t>Fifth level (bullet)</a:t>
            </a:r>
          </a:p>
          <a:p>
            <a:pPr lvl="5"/>
            <a:r>
              <a:rPr lang="en-US"/>
              <a:t>Sixth level (copy)</a:t>
            </a:r>
          </a:p>
          <a:p>
            <a:pPr lvl="6"/>
            <a:r>
              <a:rPr lang="en-US"/>
              <a:t>Seventh level (small copy)</a:t>
            </a:r>
          </a:p>
          <a:p>
            <a:pPr lvl="7"/>
            <a:r>
              <a:rPr lang="en-US"/>
              <a:t>EIGHT LEVEL (DESCRIPTOR)</a:t>
            </a:r>
          </a:p>
          <a:p>
            <a:pPr lvl="8"/>
            <a:r>
              <a:rPr lang="en-US"/>
              <a:t>Ninth level (footer)</a:t>
            </a:r>
          </a:p>
        </p:txBody>
      </p:sp>
      <p:sp>
        <p:nvSpPr>
          <p:cNvPr id="4" name="TextBox 3">
            <a:extLst>
              <a:ext uri="{FF2B5EF4-FFF2-40B4-BE49-F238E27FC236}">
                <a16:creationId xmlns:a16="http://schemas.microsoft.com/office/drawing/2014/main" id="{14FEFC2A-9C4E-32DA-36A4-4B87BD184642}"/>
              </a:ext>
            </a:extLst>
          </p:cNvPr>
          <p:cNvSpPr txBox="1"/>
          <p:nvPr userDrawn="1"/>
        </p:nvSpPr>
        <p:spPr>
          <a:xfrm>
            <a:off x="6645645" y="6573208"/>
            <a:ext cx="5266944"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rgbClr val="000000"/>
                </a:solidFill>
                <a:effectLst/>
                <a:uLnTx/>
                <a:uFillTx/>
                <a:latin typeface="Graphik Regular"/>
                <a:ea typeface="+mn-ea"/>
                <a:cs typeface="+mn-cs"/>
              </a:rPr>
              <a:t>Copyright © 2026 Accenture. All rights reserved.  |  Material, Non-Public - Not To Be Distributed Further</a:t>
            </a:r>
          </a:p>
        </p:txBody>
      </p:sp>
      <p:sp>
        <p:nvSpPr>
          <p:cNvPr id="5" name="slide number automatic">
            <a:extLst>
              <a:ext uri="{FF2B5EF4-FFF2-40B4-BE49-F238E27FC236}">
                <a16:creationId xmlns:a16="http://schemas.microsoft.com/office/drawing/2014/main" id="{BBB54470-D9A2-7147-2B5D-2DE891B95BA2}"/>
              </a:ext>
            </a:extLst>
          </p:cNvPr>
          <p:cNvSpPr txBox="1"/>
          <p:nvPr userDrawn="1"/>
        </p:nvSpPr>
        <p:spPr>
          <a:xfrm>
            <a:off x="11845419" y="6619375"/>
            <a:ext cx="120225"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kumimoji="0" lang="en-GB" sz="800" b="0" i="0" u="none" strike="noStrike" kern="1200" cap="none" spc="0" normalizeH="0" baseline="0" noProof="0" smtClean="0">
                <a:ln>
                  <a:noFill/>
                </a:ln>
                <a:solidFill>
                  <a:srgbClr val="A6A6A6">
                    <a:alpha val="75000"/>
                  </a:srgbClr>
                </a:solidFill>
                <a:effectLst>
                  <a:glow rad="63500">
                    <a:srgbClr val="000000">
                      <a:alpha val="20000"/>
                    </a:srgbClr>
                  </a:glow>
                </a:effectLst>
                <a:uLnTx/>
                <a:uFillTx/>
                <a:latin typeface="Graphik-Semibold"/>
                <a:ea typeface="+mn-ea"/>
                <a:cs typeface="+mn-cs"/>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kumimoji="0" lang="en-US" sz="1351" b="0" i="0" u="none" strike="noStrike" kern="1200" cap="none" spc="0" normalizeH="0" baseline="0" noProof="0">
              <a:ln>
                <a:noFill/>
              </a:ln>
              <a:solidFill>
                <a:srgbClr val="A6A6A6">
                  <a:alpha val="75000"/>
                </a:srgbClr>
              </a:solidFill>
              <a:effectLst>
                <a:glow rad="63500">
                  <a:srgbClr val="000000">
                    <a:alpha val="20000"/>
                  </a:srgbClr>
                </a:glow>
              </a:effectLst>
              <a:uLnTx/>
              <a:uFillTx/>
              <a:latin typeface="Graphik-Semibold"/>
              <a:ea typeface="+mn-ea"/>
              <a:cs typeface="+mn-cs"/>
            </a:endParaRPr>
          </a:p>
        </p:txBody>
      </p:sp>
    </p:spTree>
    <p:extLst>
      <p:ext uri="{BB962C8B-B14F-4D97-AF65-F5344CB8AC3E}">
        <p14:creationId xmlns:p14="http://schemas.microsoft.com/office/powerpoint/2010/main" val="11133567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703" r:id="rId6"/>
    <p:sldLayoutId id="2147483704" r:id="rId7"/>
    <p:sldLayoutId id="2147483752" r:id="rId8"/>
    <p:sldLayoutId id="2147483754" r:id="rId9"/>
  </p:sldLayoutIdLst>
  <p:hf hdr="0" dt="0"/>
  <p:txStyles>
    <p:titleStyle>
      <a:lvl1pPr algn="l" defTabSz="914377" rtl="0" eaLnBrk="1" latinLnBrk="0" hangingPunct="1">
        <a:lnSpc>
          <a:spcPct val="80000"/>
        </a:lnSpc>
        <a:spcBef>
          <a:spcPct val="0"/>
        </a:spcBef>
        <a:buNone/>
        <a:defRPr sz="3200" b="0" i="0" kern="1200">
          <a:solidFill>
            <a:schemeClr val="tx1"/>
          </a:solidFill>
          <a:latin typeface="Graphik-SemiboldItalic" panose="020B0503030202060203" pitchFamily="34" charset="77"/>
          <a:ea typeface="+mj-ea"/>
          <a:cs typeface="+mj-cs"/>
        </a:defRPr>
      </a:lvl1pPr>
    </p:titleStyle>
    <p:bodyStyle>
      <a:lvl1pPr marL="0" indent="0" algn="l" defTabSz="228594" rtl="0" eaLnBrk="1" latinLnBrk="0" hangingPunct="1">
        <a:lnSpc>
          <a:spcPct val="100000"/>
        </a:lnSpc>
        <a:spcBef>
          <a:spcPts val="0"/>
        </a:spcBef>
        <a:spcAft>
          <a:spcPts val="1200"/>
        </a:spcAft>
        <a:buFont typeface="Arial" panose="020B0604020202020204" pitchFamily="34" charset="0"/>
        <a:buNone/>
        <a:defRPr sz="1400" b="0" kern="1200">
          <a:solidFill>
            <a:schemeClr val="tx1"/>
          </a:solidFill>
          <a:latin typeface="+mn-lt"/>
          <a:ea typeface="+mn-ea"/>
          <a:cs typeface="+mn-cs"/>
        </a:defRPr>
      </a:lvl1pPr>
      <a:lvl2pPr marL="228594" indent="-228594" algn="l" defTabSz="228594" rtl="0" eaLnBrk="1" latinLnBrk="0" hangingPunct="1">
        <a:lnSpc>
          <a:spcPct val="100000"/>
        </a:lnSpc>
        <a:spcBef>
          <a:spcPts val="0"/>
        </a:spcBef>
        <a:spcAft>
          <a:spcPts val="1200"/>
        </a:spcAft>
        <a:buClrTx/>
        <a:buFont typeface="Arial" panose="020B0604020202020204" pitchFamily="34" charset="0"/>
        <a:buChar char="•"/>
        <a:defRPr sz="1200" kern="1200">
          <a:solidFill>
            <a:schemeClr val="tx1"/>
          </a:solidFill>
          <a:latin typeface="+mn-lt"/>
          <a:ea typeface="+mn-ea"/>
          <a:cs typeface="+mn-cs"/>
        </a:defRPr>
      </a:lvl2pPr>
      <a:lvl3pPr marL="457189" indent="-228594" algn="l" defTabSz="228594" rtl="0" eaLnBrk="1" latinLnBrk="0" hangingPunct="1">
        <a:lnSpc>
          <a:spcPct val="100000"/>
        </a:lnSpc>
        <a:spcBef>
          <a:spcPts val="0"/>
        </a:spcBef>
        <a:spcAft>
          <a:spcPts val="1200"/>
        </a:spcAft>
        <a:buFont typeface="System Font"/>
        <a:buChar char="–"/>
        <a:defRPr sz="1200" kern="1200">
          <a:solidFill>
            <a:schemeClr val="tx1"/>
          </a:solidFill>
          <a:latin typeface="+mn-lt"/>
          <a:ea typeface="+mn-ea"/>
          <a:cs typeface="+mn-cs"/>
        </a:defRPr>
      </a:lvl3pPr>
      <a:lvl4pPr marL="685783" indent="-228594" algn="l" defTabSz="228594" rtl="0" eaLnBrk="1" latinLnBrk="0" hangingPunct="1">
        <a:lnSpc>
          <a:spcPct val="100000"/>
        </a:lnSpc>
        <a:spcBef>
          <a:spcPts val="0"/>
        </a:spcBef>
        <a:spcAft>
          <a:spcPts val="1200"/>
        </a:spcAft>
        <a:buFont typeface="Arial" panose="020B0604020202020204" pitchFamily="34" charset="0"/>
        <a:buChar char="•"/>
        <a:defRPr sz="1100" kern="1200">
          <a:solidFill>
            <a:schemeClr val="tx1"/>
          </a:solidFill>
          <a:latin typeface="+mn-lt"/>
          <a:ea typeface="+mn-ea"/>
          <a:cs typeface="+mn-cs"/>
        </a:defRPr>
      </a:lvl4pPr>
      <a:lvl5pPr marL="914377" indent="-228594" algn="l" defTabSz="228594" rtl="0" eaLnBrk="1" latinLnBrk="0" hangingPunct="1">
        <a:lnSpc>
          <a:spcPct val="100000"/>
        </a:lnSpc>
        <a:spcBef>
          <a:spcPts val="0"/>
        </a:spcBef>
        <a:spcAft>
          <a:spcPts val="1200"/>
        </a:spcAft>
        <a:buFont typeface="System Font"/>
        <a:buChar char="–"/>
        <a:defRPr sz="1100" kern="1200">
          <a:solidFill>
            <a:schemeClr val="tx1"/>
          </a:solidFill>
          <a:latin typeface="+mn-lt"/>
          <a:ea typeface="+mn-ea"/>
          <a:cs typeface="+mn-cs"/>
        </a:defRPr>
      </a:lvl5pPr>
      <a:lvl6pPr marL="11113" indent="0" algn="l" defTabSz="228594" rtl="0" eaLnBrk="1" latinLnBrk="0" hangingPunct="1">
        <a:lnSpc>
          <a:spcPct val="90000"/>
        </a:lnSpc>
        <a:spcBef>
          <a:spcPts val="0"/>
        </a:spcBef>
        <a:spcAft>
          <a:spcPts val="1200"/>
        </a:spcAft>
        <a:buFont typeface="Graphik" panose="020B0503030202060203" pitchFamily="34" charset="0"/>
        <a:buNone/>
        <a:tabLst/>
        <a:defRPr sz="1200" kern="1200">
          <a:solidFill>
            <a:schemeClr val="tx1"/>
          </a:solidFill>
          <a:latin typeface="+mn-lt"/>
          <a:ea typeface="+mn-ea"/>
          <a:cs typeface="+mn-cs"/>
        </a:defRPr>
      </a:lvl6pPr>
      <a:lvl7pPr marL="0" indent="0" algn="l" defTabSz="228594" rtl="0" eaLnBrk="1" latinLnBrk="0" hangingPunct="1">
        <a:lnSpc>
          <a:spcPct val="90000"/>
        </a:lnSpc>
        <a:spcBef>
          <a:spcPts val="0"/>
        </a:spcBef>
        <a:spcAft>
          <a:spcPts val="1200"/>
        </a:spcAft>
        <a:buFont typeface="Arial" panose="020B0604020202020204" pitchFamily="34" charset="0"/>
        <a:buNone/>
        <a:defRPr sz="1100" kern="1200">
          <a:solidFill>
            <a:schemeClr val="tx1"/>
          </a:solidFill>
          <a:latin typeface="+mn-lt"/>
          <a:ea typeface="+mn-ea"/>
          <a:cs typeface="+mn-cs"/>
        </a:defRPr>
      </a:lvl7pPr>
      <a:lvl8pPr marL="0" indent="0" algn="l" defTabSz="228594" rtl="0" eaLnBrk="1" latinLnBrk="0" hangingPunct="1">
        <a:lnSpc>
          <a:spcPct val="90000"/>
        </a:lnSpc>
        <a:spcBef>
          <a:spcPts val="0"/>
        </a:spcBef>
        <a:spcAft>
          <a:spcPts val="1200"/>
        </a:spcAft>
        <a:buFont typeface="Arial" panose="020B0604020202020204" pitchFamily="34" charset="0"/>
        <a:buNone/>
        <a:defRPr sz="900" b="1" kern="1200">
          <a:solidFill>
            <a:schemeClr val="tx1"/>
          </a:solidFill>
          <a:latin typeface="+mn-lt"/>
          <a:ea typeface="+mn-ea"/>
          <a:cs typeface="+mn-cs"/>
        </a:defRPr>
      </a:lvl8pPr>
      <a:lvl9pPr marL="0" indent="0" algn="l" defTabSz="228594" rtl="0" eaLnBrk="1" latinLnBrk="0" hangingPunct="1">
        <a:lnSpc>
          <a:spcPct val="90000"/>
        </a:lnSpc>
        <a:spcBef>
          <a:spcPts val="0"/>
        </a:spcBef>
        <a:spcAft>
          <a:spcPts val="1200"/>
        </a:spcAft>
        <a:buFont typeface="Arial" panose="020B0604020202020204" pitchFamily="34" charset="0"/>
        <a:buNone/>
        <a:defRPr sz="700" kern="120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5ACBF0"/>
          </p15:clr>
        </p15:guide>
        <p15:guide id="8" pos="347">
          <p15:clr>
            <a:srgbClr val="9FCC3B"/>
          </p15:clr>
        </p15:guide>
        <p15:guide id="9" pos="733">
          <p15:clr>
            <a:srgbClr val="C35EA4"/>
          </p15:clr>
        </p15:guide>
        <p15:guide id="10" pos="7514">
          <p15:clr>
            <a:srgbClr val="5ACBF0"/>
          </p15:clr>
        </p15:guide>
        <p15:guide id="11" pos="166">
          <p15:clr>
            <a:srgbClr val="5ACBF0"/>
          </p15:clr>
        </p15:guide>
        <p15:guide id="12" orient="horz" pos="4156">
          <p15:clr>
            <a:srgbClr val="5ACBF0"/>
          </p15:clr>
        </p15:guide>
        <p15:guide id="13" pos="7333">
          <p15:clr>
            <a:srgbClr val="9FCC3B"/>
          </p15:clr>
        </p15:guide>
        <p15:guide id="14" orient="horz" pos="346">
          <p15:clr>
            <a:srgbClr val="9FCC3B"/>
          </p15:clr>
        </p15:guide>
        <p15:guide id="15" orient="horz" pos="3974">
          <p15:clr>
            <a:srgbClr val="9FCC3B"/>
          </p15:clr>
        </p15:guide>
        <p15:guide id="16" orient="horz" pos="845">
          <p15:clr>
            <a:srgbClr val="A4A3A4"/>
          </p15:clr>
        </p15:guide>
        <p15:guide id="17" orient="horz" pos="3861">
          <p15:clr>
            <a:srgbClr val="A4A3A4"/>
          </p15:clr>
        </p15:guide>
        <p15:guide id="18" pos="6924">
          <p15:clr>
            <a:srgbClr val="C35EA4"/>
          </p15:clr>
        </p15:guide>
        <p15:guide id="19" orient="horz" pos="1162">
          <p15:clr>
            <a:srgbClr val="FDE53C"/>
          </p15:clr>
        </p15:guide>
        <p15:guide id="20" pos="7015">
          <p15:clr>
            <a:srgbClr val="F26B43"/>
          </p15:clr>
        </p15:guide>
        <p15:guide id="21" pos="66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p:ph type="title"/>
          </p:nvPr>
        </p:nvSpPr>
        <p:spPr>
          <a:xfrm>
            <a:off x="453135" y="386636"/>
            <a:ext cx="11357865" cy="393954"/>
          </a:xfrm>
          <a:prstGeom prst="rect">
            <a:avLst/>
          </a:prstGeom>
        </p:spPr>
        <p:txBody>
          <a:bodyPr vert="horz" wrap="square" lIns="0" tIns="0" rIns="0" bIns="0" rtlCol="0" anchor="t">
            <a:spAutoFit/>
          </a:bodyPr>
          <a:lstStyle/>
          <a:p>
            <a:r>
              <a:rPr lang="en-US" b="1" i="0">
                <a:latin typeface="Graphik-Semibold" panose="020B0503030202060203" pitchFamily="34" charset="77"/>
              </a:rPr>
              <a:t>Place headline here in Graphik Semibold</a:t>
            </a:r>
            <a:endParaRPr lang="en-US"/>
          </a:p>
        </p:txBody>
      </p:sp>
      <p:sp>
        <p:nvSpPr>
          <p:cNvPr id="3" name="Text Placeholder 2">
            <a:extLst>
              <a:ext uri="{FF2B5EF4-FFF2-40B4-BE49-F238E27FC236}">
                <a16:creationId xmlns:a16="http://schemas.microsoft.com/office/drawing/2014/main" id="{6D78F67F-4953-4937-B393-889106DBC906}"/>
              </a:ext>
            </a:extLst>
          </p:cNvPr>
          <p:cNvSpPr>
            <a:spLocks noGrp="1"/>
          </p:cNvSpPr>
          <p:nvPr>
            <p:ph type="body" idx="1"/>
          </p:nvPr>
        </p:nvSpPr>
        <p:spPr>
          <a:xfrm>
            <a:off x="453135" y="1371601"/>
            <a:ext cx="11357865" cy="4766863"/>
          </a:xfrm>
          <a:prstGeom prst="rect">
            <a:avLst/>
          </a:prstGeom>
          <a:ln>
            <a:noFill/>
          </a:ln>
        </p:spPr>
        <p:txBody>
          <a:bodyPr vert="horz" lIns="0" tIns="0" rIns="0" bIns="0" rtlCol="0">
            <a:noAutofit/>
          </a:bodyPr>
          <a:lstStyle/>
          <a:p>
            <a:pPr lvl="0"/>
            <a:r>
              <a:rPr lang="en-US"/>
              <a:t>First level (copy)</a:t>
            </a:r>
          </a:p>
          <a:p>
            <a:pPr lvl="1"/>
            <a:r>
              <a:rPr lang="en-US"/>
              <a:t>Second level (bullet)</a:t>
            </a:r>
          </a:p>
          <a:p>
            <a:pPr lvl="2"/>
            <a:r>
              <a:rPr lang="en-US"/>
              <a:t>Third level (bullet)</a:t>
            </a:r>
          </a:p>
          <a:p>
            <a:pPr lvl="3"/>
            <a:r>
              <a:rPr lang="en-US"/>
              <a:t>Fourth level (bullet)</a:t>
            </a:r>
          </a:p>
          <a:p>
            <a:pPr lvl="4"/>
            <a:r>
              <a:rPr lang="en-US"/>
              <a:t>Fifth level (bullet)</a:t>
            </a:r>
          </a:p>
          <a:p>
            <a:pPr lvl="5"/>
            <a:r>
              <a:rPr lang="en-US"/>
              <a:t>Sixth level (copy)</a:t>
            </a:r>
          </a:p>
          <a:p>
            <a:pPr lvl="6"/>
            <a:r>
              <a:rPr lang="en-US"/>
              <a:t>Seventh level (small copy)</a:t>
            </a:r>
          </a:p>
          <a:p>
            <a:pPr lvl="7"/>
            <a:r>
              <a:rPr lang="en-US"/>
              <a:t>EIGHT LEVEL (DESCRIPTOR)</a:t>
            </a:r>
          </a:p>
          <a:p>
            <a:pPr lvl="8"/>
            <a:r>
              <a:rPr lang="en-US"/>
              <a:t>Ninth level (footer)</a:t>
            </a:r>
          </a:p>
        </p:txBody>
      </p:sp>
      <p:sp>
        <p:nvSpPr>
          <p:cNvPr id="4" name="TextBox 3">
            <a:extLst>
              <a:ext uri="{FF2B5EF4-FFF2-40B4-BE49-F238E27FC236}">
                <a16:creationId xmlns:a16="http://schemas.microsoft.com/office/drawing/2014/main" id="{5D81BA58-D9BE-24CF-B813-3B36A53A32C6}"/>
              </a:ext>
            </a:extLst>
          </p:cNvPr>
          <p:cNvSpPr txBox="1"/>
          <p:nvPr userDrawn="1"/>
        </p:nvSpPr>
        <p:spPr>
          <a:xfrm>
            <a:off x="6645645" y="6573208"/>
            <a:ext cx="5266944"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rgbClr val="A6A6A6"/>
                </a:solidFill>
                <a:effectLst/>
                <a:uLnTx/>
                <a:uFillTx/>
                <a:latin typeface="Graphik Regular"/>
                <a:ea typeface="+mn-ea"/>
                <a:cs typeface="+mn-cs"/>
              </a:rPr>
              <a:t>Copyright © 2026 Accenture. All rights reserved.  |  Material, Non-Public - Not To Be Distributed Further</a:t>
            </a:r>
          </a:p>
        </p:txBody>
      </p:sp>
      <p:sp>
        <p:nvSpPr>
          <p:cNvPr id="5" name="slide number automatic">
            <a:extLst>
              <a:ext uri="{FF2B5EF4-FFF2-40B4-BE49-F238E27FC236}">
                <a16:creationId xmlns:a16="http://schemas.microsoft.com/office/drawing/2014/main" id="{89429EBD-DCDE-112A-5979-613773BB9790}"/>
              </a:ext>
            </a:extLst>
          </p:cNvPr>
          <p:cNvSpPr txBox="1"/>
          <p:nvPr userDrawn="1"/>
        </p:nvSpPr>
        <p:spPr>
          <a:xfrm>
            <a:off x="11845419" y="6619375"/>
            <a:ext cx="120225"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kumimoji="0" lang="en-GB" sz="800" b="0" i="0" u="none" strike="noStrike" kern="1200" cap="none" spc="0" normalizeH="0" baseline="0" noProof="0" smtClean="0">
                <a:ln>
                  <a:noFill/>
                </a:ln>
                <a:solidFill>
                  <a:srgbClr val="FFFFFF">
                    <a:alpha val="75000"/>
                  </a:srgbClr>
                </a:solidFill>
                <a:effectLst>
                  <a:glow rad="63500">
                    <a:srgbClr val="000000">
                      <a:alpha val="20000"/>
                    </a:srgbClr>
                  </a:glow>
                </a:effectLst>
                <a:uLnTx/>
                <a:uFillTx/>
                <a:latin typeface="Graphik-Semibold"/>
                <a:ea typeface="+mn-ea"/>
                <a:cs typeface="+mn-cs"/>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kumimoji="0" lang="en-US" sz="1351" b="0" i="0" u="none" strike="noStrike" kern="1200" cap="none" spc="0" normalizeH="0" baseline="0" noProof="0">
              <a:ln>
                <a:noFill/>
              </a:ln>
              <a:solidFill>
                <a:srgbClr val="FFFFFF">
                  <a:alpha val="75000"/>
                </a:srgbClr>
              </a:solidFill>
              <a:effectLst>
                <a:glow rad="63500">
                  <a:srgbClr val="000000">
                    <a:alpha val="20000"/>
                  </a:srgbClr>
                </a:glow>
              </a:effectLst>
              <a:uLnTx/>
              <a:uFillTx/>
              <a:latin typeface="Graphik-Semibold"/>
              <a:ea typeface="+mn-ea"/>
              <a:cs typeface="+mn-cs"/>
            </a:endParaRPr>
          </a:p>
        </p:txBody>
      </p:sp>
    </p:spTree>
    <p:extLst>
      <p:ext uri="{BB962C8B-B14F-4D97-AF65-F5344CB8AC3E}">
        <p14:creationId xmlns:p14="http://schemas.microsoft.com/office/powerpoint/2010/main" val="1809675354"/>
      </p:ext>
    </p:extLst>
  </p:cSld>
  <p:clrMap bg1="lt1" tx1="dk1" bg2="lt2" tx2="dk2" accent1="accent1" accent2="accent2" accent3="accent3" accent4="accent4" accent5="accent5" accent6="accent6" hlink="hlink" folHlink="folHlink"/>
  <p:sldLayoutIdLst>
    <p:sldLayoutId id="2147483709" r:id="rId1"/>
    <p:sldLayoutId id="2147483721" r:id="rId2"/>
  </p:sldLayoutIdLst>
  <p:hf hdr="0" dt="0"/>
  <p:txStyles>
    <p:titleStyle>
      <a:lvl1pPr algn="l" defTabSz="914377" rtl="0" eaLnBrk="1" latinLnBrk="0" hangingPunct="1">
        <a:lnSpc>
          <a:spcPct val="80000"/>
        </a:lnSpc>
        <a:spcBef>
          <a:spcPct val="0"/>
        </a:spcBef>
        <a:buNone/>
        <a:defRPr sz="3200" b="0" i="0" kern="1200">
          <a:solidFill>
            <a:schemeClr val="tx1"/>
          </a:solidFill>
          <a:latin typeface="Graphik-SemiboldItalic" panose="020B0503030202060203" pitchFamily="34" charset="77"/>
          <a:ea typeface="+mj-ea"/>
          <a:cs typeface="+mj-cs"/>
        </a:defRPr>
      </a:lvl1pPr>
    </p:titleStyle>
    <p:bodyStyle>
      <a:lvl1pPr marL="0" indent="0" algn="l" defTabSz="228594" rtl="0" eaLnBrk="1" latinLnBrk="0" hangingPunct="1">
        <a:lnSpc>
          <a:spcPct val="100000"/>
        </a:lnSpc>
        <a:spcBef>
          <a:spcPts val="0"/>
        </a:spcBef>
        <a:spcAft>
          <a:spcPts val="1200"/>
        </a:spcAft>
        <a:buFont typeface="Arial" panose="020B0604020202020204" pitchFamily="34" charset="0"/>
        <a:buNone/>
        <a:defRPr sz="1400" b="0" kern="1200">
          <a:solidFill>
            <a:schemeClr val="tx1"/>
          </a:solidFill>
          <a:latin typeface="+mn-lt"/>
          <a:ea typeface="+mn-ea"/>
          <a:cs typeface="+mn-cs"/>
        </a:defRPr>
      </a:lvl1pPr>
      <a:lvl2pPr marL="228594" indent="-228594" algn="l" defTabSz="228594" rtl="0" eaLnBrk="1" latinLnBrk="0" hangingPunct="1">
        <a:lnSpc>
          <a:spcPct val="100000"/>
        </a:lnSpc>
        <a:spcBef>
          <a:spcPts val="0"/>
        </a:spcBef>
        <a:spcAft>
          <a:spcPts val="1200"/>
        </a:spcAft>
        <a:buClrTx/>
        <a:buFont typeface="Arial" panose="020B0604020202020204" pitchFamily="34" charset="0"/>
        <a:buChar char="•"/>
        <a:defRPr sz="1200" kern="1200">
          <a:solidFill>
            <a:schemeClr val="tx1"/>
          </a:solidFill>
          <a:latin typeface="+mn-lt"/>
          <a:ea typeface="+mn-ea"/>
          <a:cs typeface="+mn-cs"/>
        </a:defRPr>
      </a:lvl2pPr>
      <a:lvl3pPr marL="457189" indent="-228594" algn="l" defTabSz="228594" rtl="0" eaLnBrk="1" latinLnBrk="0" hangingPunct="1">
        <a:lnSpc>
          <a:spcPct val="100000"/>
        </a:lnSpc>
        <a:spcBef>
          <a:spcPts val="0"/>
        </a:spcBef>
        <a:spcAft>
          <a:spcPts val="1200"/>
        </a:spcAft>
        <a:buFont typeface="System Font"/>
        <a:buChar char="–"/>
        <a:defRPr sz="1200" kern="1200">
          <a:solidFill>
            <a:schemeClr val="tx1"/>
          </a:solidFill>
          <a:latin typeface="+mn-lt"/>
          <a:ea typeface="+mn-ea"/>
          <a:cs typeface="+mn-cs"/>
        </a:defRPr>
      </a:lvl3pPr>
      <a:lvl4pPr marL="685783" indent="-228594" algn="l" defTabSz="228594" rtl="0" eaLnBrk="1" latinLnBrk="0" hangingPunct="1">
        <a:lnSpc>
          <a:spcPct val="100000"/>
        </a:lnSpc>
        <a:spcBef>
          <a:spcPts val="0"/>
        </a:spcBef>
        <a:spcAft>
          <a:spcPts val="1200"/>
        </a:spcAft>
        <a:buFont typeface="Arial" panose="020B0604020202020204" pitchFamily="34" charset="0"/>
        <a:buChar char="•"/>
        <a:defRPr sz="1100" kern="1200">
          <a:solidFill>
            <a:schemeClr val="tx1"/>
          </a:solidFill>
          <a:latin typeface="+mn-lt"/>
          <a:ea typeface="+mn-ea"/>
          <a:cs typeface="+mn-cs"/>
        </a:defRPr>
      </a:lvl4pPr>
      <a:lvl5pPr marL="914377" indent="-228594" algn="l" defTabSz="228594" rtl="0" eaLnBrk="1" latinLnBrk="0" hangingPunct="1">
        <a:lnSpc>
          <a:spcPct val="100000"/>
        </a:lnSpc>
        <a:spcBef>
          <a:spcPts val="0"/>
        </a:spcBef>
        <a:spcAft>
          <a:spcPts val="1200"/>
        </a:spcAft>
        <a:buFont typeface="System Font"/>
        <a:buChar char="–"/>
        <a:defRPr sz="1100" kern="1200">
          <a:solidFill>
            <a:schemeClr val="tx1"/>
          </a:solidFill>
          <a:latin typeface="+mn-lt"/>
          <a:ea typeface="+mn-ea"/>
          <a:cs typeface="+mn-cs"/>
        </a:defRPr>
      </a:lvl5pPr>
      <a:lvl6pPr marL="11113" indent="0" algn="l" defTabSz="228594" rtl="0" eaLnBrk="1" latinLnBrk="0" hangingPunct="1">
        <a:lnSpc>
          <a:spcPct val="90000"/>
        </a:lnSpc>
        <a:spcBef>
          <a:spcPts val="0"/>
        </a:spcBef>
        <a:spcAft>
          <a:spcPts val="1200"/>
        </a:spcAft>
        <a:buFont typeface="Graphik" panose="020B0503030202060203" pitchFamily="34" charset="0"/>
        <a:buNone/>
        <a:tabLst/>
        <a:defRPr sz="1200" kern="1200">
          <a:solidFill>
            <a:schemeClr val="tx1"/>
          </a:solidFill>
          <a:latin typeface="+mn-lt"/>
          <a:ea typeface="+mn-ea"/>
          <a:cs typeface="+mn-cs"/>
        </a:defRPr>
      </a:lvl6pPr>
      <a:lvl7pPr marL="0" indent="0" algn="l" defTabSz="228594" rtl="0" eaLnBrk="1" latinLnBrk="0" hangingPunct="1">
        <a:lnSpc>
          <a:spcPct val="90000"/>
        </a:lnSpc>
        <a:spcBef>
          <a:spcPts val="0"/>
        </a:spcBef>
        <a:spcAft>
          <a:spcPts val="1200"/>
        </a:spcAft>
        <a:buFont typeface="Arial" panose="020B0604020202020204" pitchFamily="34" charset="0"/>
        <a:buNone/>
        <a:defRPr sz="1100" kern="1200">
          <a:solidFill>
            <a:schemeClr val="tx1"/>
          </a:solidFill>
          <a:latin typeface="+mn-lt"/>
          <a:ea typeface="+mn-ea"/>
          <a:cs typeface="+mn-cs"/>
        </a:defRPr>
      </a:lvl7pPr>
      <a:lvl8pPr marL="0" indent="0" algn="l" defTabSz="228594" rtl="0" eaLnBrk="1" latinLnBrk="0" hangingPunct="1">
        <a:lnSpc>
          <a:spcPct val="90000"/>
        </a:lnSpc>
        <a:spcBef>
          <a:spcPts val="0"/>
        </a:spcBef>
        <a:spcAft>
          <a:spcPts val="1200"/>
        </a:spcAft>
        <a:buFont typeface="Arial" panose="020B0604020202020204" pitchFamily="34" charset="0"/>
        <a:buNone/>
        <a:defRPr sz="900" b="1" kern="1200">
          <a:solidFill>
            <a:schemeClr val="tx1"/>
          </a:solidFill>
          <a:latin typeface="+mn-lt"/>
          <a:ea typeface="+mn-ea"/>
          <a:cs typeface="+mn-cs"/>
        </a:defRPr>
      </a:lvl8pPr>
      <a:lvl9pPr marL="0" indent="0" algn="l" defTabSz="228594" rtl="0" eaLnBrk="1" latinLnBrk="0" hangingPunct="1">
        <a:lnSpc>
          <a:spcPct val="90000"/>
        </a:lnSpc>
        <a:spcBef>
          <a:spcPts val="0"/>
        </a:spcBef>
        <a:spcAft>
          <a:spcPts val="1200"/>
        </a:spcAft>
        <a:buFont typeface="Arial" panose="020B0604020202020204" pitchFamily="34" charset="0"/>
        <a:buNone/>
        <a:defRPr sz="700" kern="120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5ACBF0"/>
          </p15:clr>
        </p15:guide>
        <p15:guide id="8" pos="347">
          <p15:clr>
            <a:srgbClr val="9FCC3B"/>
          </p15:clr>
        </p15:guide>
        <p15:guide id="9" pos="733">
          <p15:clr>
            <a:srgbClr val="C35EA4"/>
          </p15:clr>
        </p15:guide>
        <p15:guide id="10" pos="7514">
          <p15:clr>
            <a:srgbClr val="5ACBF0"/>
          </p15:clr>
        </p15:guide>
        <p15:guide id="11" pos="166">
          <p15:clr>
            <a:srgbClr val="5ACBF0"/>
          </p15:clr>
        </p15:guide>
        <p15:guide id="12" orient="horz" pos="4156">
          <p15:clr>
            <a:srgbClr val="5ACBF0"/>
          </p15:clr>
        </p15:guide>
        <p15:guide id="13" pos="7333">
          <p15:clr>
            <a:srgbClr val="9FCC3B"/>
          </p15:clr>
        </p15:guide>
        <p15:guide id="14" orient="horz" pos="346">
          <p15:clr>
            <a:srgbClr val="9FCC3B"/>
          </p15:clr>
        </p15:guide>
        <p15:guide id="15" orient="horz" pos="3974">
          <p15:clr>
            <a:srgbClr val="9FCC3B"/>
          </p15:clr>
        </p15:guide>
        <p15:guide id="16" orient="horz" pos="845">
          <p15:clr>
            <a:srgbClr val="A4A3A4"/>
          </p15:clr>
        </p15:guide>
        <p15:guide id="17" orient="horz" pos="3861">
          <p15:clr>
            <a:srgbClr val="A4A3A4"/>
          </p15:clr>
        </p15:guide>
        <p15:guide id="18" pos="6924">
          <p15:clr>
            <a:srgbClr val="C35EA4"/>
          </p15:clr>
        </p15:guide>
        <p15:guide id="19" orient="horz" pos="1162">
          <p15:clr>
            <a:srgbClr val="FDE53C"/>
          </p15:clr>
        </p15:guide>
        <p15:guide id="20" pos="7015">
          <p15:clr>
            <a:srgbClr val="F26B43"/>
          </p15:clr>
        </p15:guide>
        <p15:guide id="21" pos="66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svg"/><Relationship Id="rId4" Type="http://schemas.openxmlformats.org/officeDocument/2006/relationships/image" Target="../media/image12.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jpe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8.pn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41.pn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43.emf"/><Relationship Id="rId5" Type="http://schemas.openxmlformats.org/officeDocument/2006/relationships/oleObject" Target="../embeddings/oleObject2.bin"/><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3.xml"/><Relationship Id="rId6" Type="http://schemas.openxmlformats.org/officeDocument/2006/relationships/image" Target="../media/image43.emf"/><Relationship Id="rId5" Type="http://schemas.openxmlformats.org/officeDocument/2006/relationships/oleObject" Target="../embeddings/oleObject2.bin"/><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35.png"/><Relationship Id="rId2" Type="http://schemas.openxmlformats.org/officeDocument/2006/relationships/slideLayout" Target="../slideLayouts/slideLayout8.xml"/><Relationship Id="rId1" Type="http://schemas.openxmlformats.org/officeDocument/2006/relationships/tags" Target="../tags/tag4.xml"/><Relationship Id="rId6" Type="http://schemas.openxmlformats.org/officeDocument/2006/relationships/image" Target="../media/image44.png"/><Relationship Id="rId5" Type="http://schemas.openxmlformats.org/officeDocument/2006/relationships/image" Target="../media/image43.emf"/><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4B847-2E6F-ED2E-4F1C-EC354BE2593A}"/>
              </a:ext>
            </a:extLst>
          </p:cNvPr>
          <p:cNvSpPr>
            <a:spLocks noGrp="1"/>
          </p:cNvSpPr>
          <p:nvPr>
            <p:ph type="title"/>
          </p:nvPr>
        </p:nvSpPr>
        <p:spPr>
          <a:xfrm>
            <a:off x="1164969" y="2179443"/>
            <a:ext cx="7890541" cy="2160591"/>
          </a:xfrm>
        </p:spPr>
        <p:txBody>
          <a:bodyPr/>
          <a:lstStyle/>
          <a:p>
            <a:r>
              <a:rPr lang="en-US" sz="4000" b="1">
                <a:solidFill>
                  <a:schemeClr val="accent2"/>
                </a:solidFill>
                <a:latin typeface="Graphik" panose="020B0503030202060203" pitchFamily="34" charset="0"/>
              </a:rPr>
              <a:t>DIGITAL CORE</a:t>
            </a:r>
            <a:br>
              <a:rPr lang="en-US" sz="4000" b="1">
                <a:latin typeface="Graphik" panose="020B0503030202060203" pitchFamily="34" charset="0"/>
              </a:rPr>
            </a:br>
            <a:r>
              <a:rPr lang="en-US" sz="4000" b="1">
                <a:latin typeface="Graphik" panose="020B0503030202060203" pitchFamily="34" charset="0"/>
              </a:rPr>
              <a:t>SOFTWARE &amp; PLATFORM ENGINEERING UPDATE</a:t>
            </a:r>
            <a:br>
              <a:rPr lang="en-US" sz="3600"/>
            </a:br>
            <a:r>
              <a:rPr lang="en-US" sz="3600"/>
              <a:t> </a:t>
            </a:r>
            <a:endParaRPr lang="en-US" sz="4400"/>
          </a:p>
        </p:txBody>
      </p:sp>
      <p:sp>
        <p:nvSpPr>
          <p:cNvPr id="3" name="Title 1">
            <a:extLst>
              <a:ext uri="{FF2B5EF4-FFF2-40B4-BE49-F238E27FC236}">
                <a16:creationId xmlns:a16="http://schemas.microsoft.com/office/drawing/2014/main" id="{DA419DD4-1C39-C805-0172-43E57BFEF5BB}"/>
              </a:ext>
            </a:extLst>
          </p:cNvPr>
          <p:cNvSpPr txBox="1">
            <a:spLocks/>
          </p:cNvSpPr>
          <p:nvPr/>
        </p:nvSpPr>
        <p:spPr>
          <a:xfrm>
            <a:off x="1164969" y="4104585"/>
            <a:ext cx="7890541" cy="470898"/>
          </a:xfrm>
          <a:prstGeom prst="rect">
            <a:avLst/>
          </a:prstGeom>
        </p:spPr>
        <p:txBody>
          <a:bodyPr vert="horz" wrap="square" lIns="0" tIns="0" rIns="0" bIns="0" rtlCol="0" anchor="b">
            <a:spAutoFit/>
          </a:bodyPr>
          <a:lstStyle>
            <a:lvl1pPr algn="l" defTabSz="914377" rtl="0" eaLnBrk="1" latinLnBrk="0" hangingPunct="1">
              <a:lnSpc>
                <a:spcPct val="90000"/>
              </a:lnSpc>
              <a:spcBef>
                <a:spcPct val="0"/>
              </a:spcBef>
              <a:buNone/>
              <a:defRPr sz="4800" b="0" i="0" kern="1200">
                <a:solidFill>
                  <a:schemeClr val="tx1"/>
                </a:solidFill>
                <a:latin typeface="Graphik-SemiboldItalic" panose="020B0503030202060203" pitchFamily="34" charset="77"/>
                <a:ea typeface="+mj-ea"/>
                <a:cs typeface="+mj-cs"/>
              </a:defRPr>
            </a:lvl1pPr>
          </a:lstStyle>
          <a:p>
            <a:r>
              <a:rPr lang="en-US" sz="1800">
                <a:solidFill>
                  <a:schemeClr val="accent2"/>
                </a:solidFill>
              </a:rPr>
              <a:t>Digital Core Exco, May 2026</a:t>
            </a:r>
            <a:br>
              <a:rPr lang="en-US" sz="1600"/>
            </a:br>
            <a:r>
              <a:rPr lang="en-US" sz="1600"/>
              <a:t> </a:t>
            </a:r>
            <a:endParaRPr lang="en-US" sz="2000"/>
          </a:p>
        </p:txBody>
      </p:sp>
      <p:sp>
        <p:nvSpPr>
          <p:cNvPr id="4" name="Shape 0">
            <a:extLst>
              <a:ext uri="{FF2B5EF4-FFF2-40B4-BE49-F238E27FC236}">
                <a16:creationId xmlns:a16="http://schemas.microsoft.com/office/drawing/2014/main" id="{F42E4F3F-8F93-1883-FF20-672B5FC981D4}"/>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641611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0" y="6839712"/>
            <a:ext cx="12191695" cy="0"/>
          </a:xfrm>
          <a:prstGeom prst="line">
            <a:avLst/>
          </a:prstGeom>
          <a:noFill/>
          <a:ln w="12700">
            <a:solidFill>
              <a:srgbClr val="333333">
                <a:alpha val="40000"/>
              </a:srgbClr>
            </a:solidFill>
            <a:prstDash val="solid"/>
          </a:ln>
        </p:spPr>
        <p:txBody>
          <a:bodyPr anchor="t"/>
          <a:lstStyle/>
          <a:p>
            <a:endParaRPr lang="en-150"/>
          </a:p>
        </p:txBody>
      </p:sp>
      <p:sp>
        <p:nvSpPr>
          <p:cNvPr id="9" name="Shape 7"/>
          <p:cNvSpPr/>
          <p:nvPr/>
        </p:nvSpPr>
        <p:spPr>
          <a:xfrm>
            <a:off x="548640" y="1298448"/>
            <a:ext cx="36576" cy="612648"/>
          </a:xfrm>
          <a:prstGeom prst="rect">
            <a:avLst/>
          </a:prstGeom>
          <a:solidFill>
            <a:schemeClr val="bg2"/>
          </a:solidFill>
          <a:ln w="12700">
            <a:solidFill>
              <a:schemeClr val="accent1"/>
            </a:solidFill>
            <a:prstDash val="solid"/>
          </a:ln>
        </p:spPr>
        <p:txBody>
          <a:bodyPr anchor="t"/>
          <a:lstStyle/>
          <a:p>
            <a:endParaRPr lang="en-150"/>
          </a:p>
        </p:txBody>
      </p:sp>
      <p:sp>
        <p:nvSpPr>
          <p:cNvPr id="10" name="Text 8"/>
          <p:cNvSpPr/>
          <p:nvPr/>
        </p:nvSpPr>
        <p:spPr>
          <a:xfrm>
            <a:off x="758952" y="1335024"/>
            <a:ext cx="5806440" cy="530352"/>
          </a:xfrm>
          <a:prstGeom prst="rect">
            <a:avLst/>
          </a:prstGeom>
          <a:noFill/>
          <a:ln/>
        </p:spPr>
        <p:txBody>
          <a:bodyPr wrap="square" lIns="0" tIns="0" rIns="0" bIns="0" rtlCol="0" anchor="t">
            <a:normAutofit/>
          </a:bodyPr>
          <a:lstStyle/>
          <a:p>
            <a:pPr marL="0" indent="0">
              <a:buNone/>
            </a:pPr>
            <a:r>
              <a:rPr lang="en-US" sz="1400" i="1">
                <a:solidFill>
                  <a:schemeClr val="bg1"/>
                </a:solidFill>
                <a:ea typeface="Arial" pitchFamily="34" charset="-122"/>
                <a:cs typeface="Arial" pitchFamily="34" charset="-120"/>
              </a:rPr>
              <a:t>"What used to take 3 years and $50M now takes 9 months. AI</a:t>
            </a:r>
            <a:endParaRPr lang="en-US" sz="1400">
              <a:solidFill>
                <a:schemeClr val="bg1"/>
              </a:solidFill>
            </a:endParaRPr>
          </a:p>
          <a:p>
            <a:pPr marL="0" indent="0">
              <a:buNone/>
            </a:pPr>
            <a:r>
              <a:rPr lang="en-US" sz="1400" i="1">
                <a:solidFill>
                  <a:schemeClr val="bg1"/>
                </a:solidFill>
                <a:ea typeface="Arial" pitchFamily="34" charset="-122"/>
                <a:cs typeface="Arial" pitchFamily="34" charset="-120"/>
              </a:rPr>
              <a:t>agents do the heavy lifting."</a:t>
            </a:r>
            <a:endParaRPr lang="en-US" sz="1400">
              <a:solidFill>
                <a:schemeClr val="bg1"/>
              </a:solidFill>
            </a:endParaRPr>
          </a:p>
        </p:txBody>
      </p:sp>
      <p:sp>
        <p:nvSpPr>
          <p:cNvPr id="11" name="Text 9"/>
          <p:cNvSpPr/>
          <p:nvPr/>
        </p:nvSpPr>
        <p:spPr>
          <a:xfrm>
            <a:off x="530352" y="2340864"/>
            <a:ext cx="6035040" cy="1124712"/>
          </a:xfrm>
          <a:prstGeom prst="rect">
            <a:avLst/>
          </a:prstGeom>
          <a:noFill/>
          <a:ln/>
        </p:spPr>
        <p:txBody>
          <a:bodyPr wrap="square" lIns="0" tIns="0" rIns="0" bIns="0" rtlCol="0" anchor="t">
            <a:noAutofit/>
          </a:bodyPr>
          <a:lstStyle/>
          <a:p>
            <a:pPr marL="0" indent="0">
              <a:buNone/>
            </a:pPr>
            <a:r>
              <a:rPr lang="en-US" sz="1200">
                <a:solidFill>
                  <a:schemeClr val="bg1">
                    <a:lumMod val="85000"/>
                  </a:schemeClr>
                </a:solidFill>
                <a:latin typeface="Graphik Regular" panose="020B0503030202060203" pitchFamily="34" charset="0"/>
                <a:ea typeface="Arial" pitchFamily="34" charset="-122"/>
                <a:cs typeface="Arial" pitchFamily="34" charset="-120"/>
              </a:rPr>
              <a:t>Traditional modernization is slow, expensive, and risky. We do it differently. AI agents analyze your entire legacy estate, generate migration blueprints, convert code, and validate output autonomously and at scale. What teams once spent years manually refactoring, our AI-powered approach handles in months. Clients reach cloud-native faster, cheaper, and with dramatically less execution risk than any traditional approach.</a:t>
            </a:r>
            <a:endParaRPr lang="en-US" sz="1200">
              <a:solidFill>
                <a:schemeClr val="bg1">
                  <a:lumMod val="85000"/>
                </a:schemeClr>
              </a:solidFill>
              <a:latin typeface="Graphik Regular" panose="020B0503030202060203" pitchFamily="34" charset="0"/>
            </a:endParaRPr>
          </a:p>
        </p:txBody>
      </p:sp>
      <p:sp>
        <p:nvSpPr>
          <p:cNvPr id="16" name="Shape 14"/>
          <p:cNvSpPr/>
          <p:nvPr/>
        </p:nvSpPr>
        <p:spPr>
          <a:xfrm>
            <a:off x="6922008" y="1143000"/>
            <a:ext cx="4572000" cy="1316736"/>
          </a:xfrm>
          <a:prstGeom prst="roundRect">
            <a:avLst>
              <a:gd name="adj" fmla="val 5556"/>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17" name="Shape 15"/>
          <p:cNvSpPr/>
          <p:nvPr/>
        </p:nvSpPr>
        <p:spPr>
          <a:xfrm>
            <a:off x="6922008" y="1143000"/>
            <a:ext cx="0" cy="1316736"/>
          </a:xfrm>
          <a:prstGeom prst="line">
            <a:avLst/>
          </a:prstGeom>
          <a:noFill/>
          <a:ln w="12700">
            <a:solidFill>
              <a:schemeClr val="accent1"/>
            </a:solidFill>
            <a:prstDash val="solid"/>
          </a:ln>
        </p:spPr>
        <p:txBody>
          <a:bodyPr anchor="t"/>
          <a:lstStyle/>
          <a:p>
            <a:endParaRPr lang="en-150"/>
          </a:p>
        </p:txBody>
      </p:sp>
      <p:sp>
        <p:nvSpPr>
          <p:cNvPr id="18" name="Shape 16"/>
          <p:cNvSpPr/>
          <p:nvPr/>
        </p:nvSpPr>
        <p:spPr>
          <a:xfrm>
            <a:off x="7068312" y="1252728"/>
            <a:ext cx="219456" cy="219456"/>
          </a:xfrm>
          <a:prstGeom prst="ellipse">
            <a:avLst/>
          </a:prstGeom>
          <a:solidFill>
            <a:schemeClr val="bg2"/>
          </a:solidFill>
          <a:ln w="12700">
            <a:solidFill>
              <a:schemeClr val="accent1"/>
            </a:solidFill>
            <a:prstDash val="solid"/>
          </a:ln>
        </p:spPr>
        <p:txBody>
          <a:bodyPr anchor="t"/>
          <a:lstStyle/>
          <a:p>
            <a:endParaRPr lang="en-150"/>
          </a:p>
        </p:txBody>
      </p:sp>
      <p:sp>
        <p:nvSpPr>
          <p:cNvPr id="20" name="Text 18"/>
          <p:cNvSpPr/>
          <p:nvPr/>
        </p:nvSpPr>
        <p:spPr>
          <a:xfrm>
            <a:off x="7388352" y="1243584"/>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Application Modernization</a:t>
            </a:r>
            <a:endParaRPr lang="en-US" sz="1320"/>
          </a:p>
        </p:txBody>
      </p:sp>
      <p:sp>
        <p:nvSpPr>
          <p:cNvPr id="21" name="Text 19"/>
          <p:cNvSpPr/>
          <p:nvPr/>
        </p:nvSpPr>
        <p:spPr>
          <a:xfrm>
            <a:off x="7388352" y="1481328"/>
            <a:ext cx="3794760" cy="896112"/>
          </a:xfrm>
          <a:prstGeom prst="rect">
            <a:avLst/>
          </a:prstGeom>
          <a:noFill/>
          <a:ln/>
        </p:spPr>
        <p:txBody>
          <a:bodyPr wrap="square" lIns="0" tIns="0" rIns="0" bIns="0" rtlCol="0" anchor="t">
            <a:normAutofit/>
          </a:bodyPr>
          <a:lstStyle/>
          <a:p>
            <a:r>
              <a:rPr lang="en-US" sz="1000">
                <a:solidFill>
                  <a:schemeClr val="bg1">
                    <a:lumMod val="85000"/>
                  </a:schemeClr>
                </a:solidFill>
                <a:latin typeface="Graphik Regular" panose="020B0503030202060203" pitchFamily="34" charset="0"/>
                <a:cs typeface="Arial" pitchFamily="34" charset="-120"/>
              </a:rPr>
              <a:t>AI agents analyze your entire codebase, generate refactoring blueprints, and execute migrations at a scale and speed no human team can match. What traditionally took 2–3 years of expensive manual effort now takes months with lower risk and built-in validation at every step.</a:t>
            </a:r>
          </a:p>
        </p:txBody>
      </p:sp>
      <p:sp>
        <p:nvSpPr>
          <p:cNvPr id="22" name="Shape 20"/>
          <p:cNvSpPr/>
          <p:nvPr/>
        </p:nvSpPr>
        <p:spPr>
          <a:xfrm>
            <a:off x="6922008" y="2578608"/>
            <a:ext cx="4572000" cy="1316736"/>
          </a:xfrm>
          <a:prstGeom prst="roundRect">
            <a:avLst>
              <a:gd name="adj" fmla="val 5556"/>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23" name="Shape 21"/>
          <p:cNvSpPr/>
          <p:nvPr/>
        </p:nvSpPr>
        <p:spPr>
          <a:xfrm>
            <a:off x="6922008" y="2578608"/>
            <a:ext cx="0" cy="1316736"/>
          </a:xfrm>
          <a:prstGeom prst="line">
            <a:avLst/>
          </a:prstGeom>
          <a:noFill/>
          <a:ln w="12700">
            <a:solidFill>
              <a:schemeClr val="accent1"/>
            </a:solidFill>
            <a:prstDash val="solid"/>
          </a:ln>
        </p:spPr>
        <p:txBody>
          <a:bodyPr anchor="t"/>
          <a:lstStyle/>
          <a:p>
            <a:endParaRPr lang="en-150"/>
          </a:p>
        </p:txBody>
      </p:sp>
      <p:sp>
        <p:nvSpPr>
          <p:cNvPr id="24" name="Shape 22"/>
          <p:cNvSpPr/>
          <p:nvPr/>
        </p:nvSpPr>
        <p:spPr>
          <a:xfrm>
            <a:off x="7068312" y="2688336"/>
            <a:ext cx="219456" cy="219456"/>
          </a:xfrm>
          <a:prstGeom prst="ellipse">
            <a:avLst/>
          </a:prstGeom>
          <a:solidFill>
            <a:schemeClr val="bg2"/>
          </a:solidFill>
          <a:ln w="12700">
            <a:solidFill>
              <a:schemeClr val="accent1"/>
            </a:solidFill>
            <a:prstDash val="solid"/>
          </a:ln>
        </p:spPr>
        <p:txBody>
          <a:bodyPr anchor="t"/>
          <a:lstStyle/>
          <a:p>
            <a:endParaRPr lang="en-150"/>
          </a:p>
        </p:txBody>
      </p:sp>
      <p:sp>
        <p:nvSpPr>
          <p:cNvPr id="26" name="Text 24"/>
          <p:cNvSpPr/>
          <p:nvPr/>
        </p:nvSpPr>
        <p:spPr>
          <a:xfrm>
            <a:off x="7388352" y="2679192"/>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Mainframe Modernization</a:t>
            </a:r>
            <a:endParaRPr lang="en-US" sz="1320"/>
          </a:p>
        </p:txBody>
      </p:sp>
      <p:sp>
        <p:nvSpPr>
          <p:cNvPr id="27" name="Text 25"/>
          <p:cNvSpPr/>
          <p:nvPr/>
        </p:nvSpPr>
        <p:spPr>
          <a:xfrm>
            <a:off x="7388352" y="2916936"/>
            <a:ext cx="3794760" cy="896112"/>
          </a:xfrm>
          <a:prstGeom prst="rect">
            <a:avLst/>
          </a:prstGeom>
          <a:noFill/>
          <a:ln/>
        </p:spPr>
        <p:txBody>
          <a:bodyPr wrap="square" lIns="0" tIns="0" rIns="0" bIns="0" rtlCol="0" anchor="t">
            <a:normAutofit/>
          </a:bodyPr>
          <a:lstStyle/>
          <a:p>
            <a:r>
              <a:rPr lang="en-US" sz="1000">
                <a:solidFill>
                  <a:schemeClr val="bg1">
                    <a:lumMod val="85000"/>
                  </a:schemeClr>
                </a:solidFill>
                <a:latin typeface="Graphik Regular" panose="020B0503030202060203" pitchFamily="34" charset="0"/>
                <a:cs typeface="Arial" pitchFamily="34" charset="-120"/>
              </a:rPr>
              <a:t>Our AI-powered approach ingests COBOL, RPG, or Assembler, maps business logic, generates cloud-native equivalents, and validates output automatically. Clients who assumed mainframe migration would take a decade are completing it in under 18 months.</a:t>
            </a:r>
          </a:p>
        </p:txBody>
      </p:sp>
      <p:sp>
        <p:nvSpPr>
          <p:cNvPr id="55" name="Shape 53"/>
          <p:cNvSpPr/>
          <p:nvPr/>
        </p:nvSpPr>
        <p:spPr>
          <a:xfrm>
            <a:off x="9189720" y="6803136"/>
            <a:ext cx="2999232" cy="0"/>
          </a:xfrm>
          <a:prstGeom prst="line">
            <a:avLst/>
          </a:prstGeom>
          <a:noFill/>
          <a:ln w="12700">
            <a:solidFill>
              <a:srgbClr val="1A1A1A"/>
            </a:solidFill>
            <a:prstDash val="solid"/>
          </a:ln>
        </p:spPr>
        <p:txBody>
          <a:bodyPr anchor="t"/>
          <a:lstStyle/>
          <a:p>
            <a:endParaRPr lang="en-150"/>
          </a:p>
        </p:txBody>
      </p:sp>
      <p:sp>
        <p:nvSpPr>
          <p:cNvPr id="56" name="Shape 54"/>
          <p:cNvSpPr/>
          <p:nvPr/>
        </p:nvSpPr>
        <p:spPr>
          <a:xfrm>
            <a:off x="9491472" y="6803136"/>
            <a:ext cx="2697480" cy="0"/>
          </a:xfrm>
          <a:prstGeom prst="line">
            <a:avLst/>
          </a:prstGeom>
          <a:noFill/>
          <a:ln w="12700">
            <a:solidFill>
              <a:srgbClr val="1A1A1A"/>
            </a:solidFill>
            <a:prstDash val="solid"/>
          </a:ln>
        </p:spPr>
        <p:txBody>
          <a:bodyPr anchor="t"/>
          <a:lstStyle/>
          <a:p>
            <a:endParaRPr lang="en-150"/>
          </a:p>
        </p:txBody>
      </p:sp>
      <p:sp>
        <p:nvSpPr>
          <p:cNvPr id="57" name="Shape 55"/>
          <p:cNvSpPr/>
          <p:nvPr/>
        </p:nvSpPr>
        <p:spPr>
          <a:xfrm>
            <a:off x="9793224" y="6803136"/>
            <a:ext cx="2395728" cy="0"/>
          </a:xfrm>
          <a:prstGeom prst="line">
            <a:avLst/>
          </a:prstGeom>
          <a:noFill/>
          <a:ln w="12700">
            <a:solidFill>
              <a:srgbClr val="1A1A1A"/>
            </a:solidFill>
            <a:prstDash val="solid"/>
          </a:ln>
        </p:spPr>
        <p:txBody>
          <a:bodyPr anchor="t"/>
          <a:lstStyle/>
          <a:p>
            <a:endParaRPr lang="en-150"/>
          </a:p>
        </p:txBody>
      </p:sp>
      <p:sp>
        <p:nvSpPr>
          <p:cNvPr id="58" name="Shape 56"/>
          <p:cNvSpPr/>
          <p:nvPr/>
        </p:nvSpPr>
        <p:spPr>
          <a:xfrm>
            <a:off x="10972800" y="91440"/>
            <a:ext cx="914400" cy="402336"/>
          </a:xfrm>
          <a:prstGeom prst="rect">
            <a:avLst/>
          </a:prstGeom>
          <a:solidFill>
            <a:srgbClr val="000000"/>
          </a:solidFill>
          <a:ln w="12700">
            <a:solidFill>
              <a:srgbClr val="000000">
                <a:alpha val="0"/>
              </a:srgbClr>
            </a:solidFill>
            <a:prstDash val="solid"/>
          </a:ln>
        </p:spPr>
        <p:txBody>
          <a:bodyPr anchor="t"/>
          <a:lstStyle/>
          <a:p>
            <a:endParaRPr lang="en-150"/>
          </a:p>
        </p:txBody>
      </p:sp>
      <p:sp>
        <p:nvSpPr>
          <p:cNvPr id="63" name="Shape 10">
            <a:extLst>
              <a:ext uri="{FF2B5EF4-FFF2-40B4-BE49-F238E27FC236}">
                <a16:creationId xmlns:a16="http://schemas.microsoft.com/office/drawing/2014/main" id="{F5BA0B2B-97B5-95A9-B1DC-0232FF1D8581}"/>
              </a:ext>
            </a:extLst>
          </p:cNvPr>
          <p:cNvSpPr/>
          <p:nvPr/>
        </p:nvSpPr>
        <p:spPr>
          <a:xfrm>
            <a:off x="530351" y="4179822"/>
            <a:ext cx="10963653" cy="1434593"/>
          </a:xfrm>
          <a:prstGeom prst="roundRect">
            <a:avLst>
              <a:gd name="adj" fmla="val 7143"/>
            </a:avLst>
          </a:prstGeom>
          <a:solidFill>
            <a:srgbClr val="170003">
              <a:alpha val="80000"/>
            </a:srgbClr>
          </a:solidFill>
          <a:ln w="12700">
            <a:solidFill>
              <a:schemeClr val="accent1"/>
            </a:solidFill>
            <a:prstDash val="solid"/>
          </a:ln>
        </p:spPr>
        <p:txBody>
          <a:bodyPr anchor="t"/>
          <a:lstStyle/>
          <a:p>
            <a:pPr>
              <a:spcAft>
                <a:spcPts val="600"/>
              </a:spcAft>
            </a:pPr>
            <a:r>
              <a:rPr lang="en-US" sz="1100" b="1">
                <a:solidFill>
                  <a:schemeClr val="bg2">
                    <a:lumMod val="75000"/>
                  </a:schemeClr>
                </a:solidFill>
                <a:cs typeface="Arial" pitchFamily="34" charset="-120"/>
              </a:rPr>
              <a:t>WHY NOW</a:t>
            </a:r>
          </a:p>
          <a:p>
            <a:r>
              <a:rPr lang="en-US" sz="1400">
                <a:solidFill>
                  <a:srgbClr val="D2D2D2"/>
                </a:solidFill>
                <a:cs typeface="Arial" pitchFamily="34" charset="-120"/>
              </a:rPr>
              <a:t>Every month your legacy systems run, they cost more, move slower, and fall further behind. AI has fundamentally changed the economics of modernization. The window to transform at a fraction of traditional cost is open but it won't stay open forever</a:t>
            </a:r>
            <a:endParaRPr lang="en-150" sz="2400"/>
          </a:p>
        </p:txBody>
      </p:sp>
      <p:sp>
        <p:nvSpPr>
          <p:cNvPr id="12" name="Text 3">
            <a:extLst>
              <a:ext uri="{FF2B5EF4-FFF2-40B4-BE49-F238E27FC236}">
                <a16:creationId xmlns:a16="http://schemas.microsoft.com/office/drawing/2014/main" id="{845C3803-BA67-DF0B-C3ED-65BAD33C956C}"/>
              </a:ext>
            </a:extLst>
          </p:cNvPr>
          <p:cNvSpPr/>
          <p:nvPr/>
        </p:nvSpPr>
        <p:spPr>
          <a:xfrm>
            <a:off x="324000" y="468000"/>
            <a:ext cx="7478911" cy="356371"/>
          </a:xfrm>
          <a:prstGeom prst="rect">
            <a:avLst/>
          </a:prstGeom>
          <a:noFill/>
          <a:ln/>
        </p:spPr>
        <p:txBody>
          <a:bodyPr wrap="square" lIns="0" tIns="0" rIns="0" bIns="0" rtlCol="0" anchor="t">
            <a:noAutofit/>
          </a:bodyPr>
          <a:lstStyle/>
          <a:p>
            <a:r>
              <a:rPr lang="en-US" sz="2400" b="1">
                <a:solidFill>
                  <a:schemeClr val="bg1"/>
                </a:solidFill>
              </a:rPr>
              <a:t>High Velocity Modernization</a:t>
            </a:r>
          </a:p>
        </p:txBody>
      </p:sp>
      <p:pic>
        <p:nvPicPr>
          <p:cNvPr id="2" name="Image 0" descr="/mnt/data/rebuild/spe_logo.png">
            <a:extLst>
              <a:ext uri="{FF2B5EF4-FFF2-40B4-BE49-F238E27FC236}">
                <a16:creationId xmlns:a16="http://schemas.microsoft.com/office/drawing/2014/main" id="{8C507329-3A73-7513-D007-BC48190C8E08}"/>
              </a:ext>
            </a:extLst>
          </p:cNvPr>
          <p:cNvPicPr>
            <a:picLocks noChangeAspect="1"/>
          </p:cNvPicPr>
          <p:nvPr/>
        </p:nvPicPr>
        <p:blipFill>
          <a:blip r:embed="rId3"/>
          <a:stretch>
            <a:fillRect/>
          </a:stretch>
        </p:blipFill>
        <p:spPr>
          <a:xfrm>
            <a:off x="10977624" y="102425"/>
            <a:ext cx="822960" cy="365760"/>
          </a:xfrm>
          <a:prstGeom prst="rect">
            <a:avLst/>
          </a:prstGeom>
        </p:spPr>
      </p:pic>
      <p:sp>
        <p:nvSpPr>
          <p:cNvPr id="4" name="Text 0">
            <a:extLst>
              <a:ext uri="{FF2B5EF4-FFF2-40B4-BE49-F238E27FC236}">
                <a16:creationId xmlns:a16="http://schemas.microsoft.com/office/drawing/2014/main" id="{7B410E13-7878-86CC-1E7C-81698A9BD9C0}"/>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5" name="Shape 0">
            <a:extLst>
              <a:ext uri="{FF2B5EF4-FFF2-40B4-BE49-F238E27FC236}">
                <a16:creationId xmlns:a16="http://schemas.microsoft.com/office/drawing/2014/main" id="{5430A2FE-2D06-E6D8-3707-97C39DE89545}"/>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3"/>
          <p:cNvSpPr/>
          <p:nvPr/>
        </p:nvSpPr>
        <p:spPr>
          <a:xfrm>
            <a:off x="341376" y="1731264"/>
            <a:ext cx="4535424" cy="0"/>
          </a:xfrm>
          <a:prstGeom prst="line">
            <a:avLst/>
          </a:prstGeom>
          <a:noFill/>
          <a:ln w="6350">
            <a:solidFill>
              <a:srgbClr val="1E2535"/>
            </a:solidFill>
            <a:prstDash val="solid"/>
          </a:ln>
        </p:spPr>
        <p:txBody>
          <a:bodyPr/>
          <a:lstStyle/>
          <a:p>
            <a:endParaRPr lang="en-US" sz="2400"/>
          </a:p>
        </p:txBody>
      </p:sp>
      <p:sp>
        <p:nvSpPr>
          <p:cNvPr id="7" name="Text 4"/>
          <p:cNvSpPr/>
          <p:nvPr/>
        </p:nvSpPr>
        <p:spPr>
          <a:xfrm>
            <a:off x="341376" y="1828800"/>
            <a:ext cx="4535424" cy="219456"/>
          </a:xfrm>
          <a:prstGeom prst="rect">
            <a:avLst/>
          </a:prstGeom>
          <a:noFill/>
          <a:ln/>
        </p:spPr>
        <p:txBody>
          <a:bodyPr wrap="square" rtlCol="0" anchor="ctr"/>
          <a:lstStyle/>
          <a:p>
            <a:r>
              <a:rPr lang="en-US" sz="1000" b="1" kern="0" spc="400">
                <a:solidFill>
                  <a:srgbClr val="6B7A8D"/>
                </a:solidFill>
                <a:latin typeface="Arial" pitchFamily="34" charset="0"/>
                <a:ea typeface="Arial" pitchFamily="34" charset="-122"/>
                <a:cs typeface="Arial" pitchFamily="34" charset="-120"/>
              </a:rPr>
              <a:t>ENTERPRISE  MODERNIZATION</a:t>
            </a:r>
            <a:endParaRPr lang="en-US" sz="1000"/>
          </a:p>
        </p:txBody>
      </p:sp>
      <p:sp>
        <p:nvSpPr>
          <p:cNvPr id="8" name="Text 5"/>
          <p:cNvSpPr/>
          <p:nvPr/>
        </p:nvSpPr>
        <p:spPr>
          <a:xfrm>
            <a:off x="341376" y="2145792"/>
            <a:ext cx="4535424" cy="195072"/>
          </a:xfrm>
          <a:prstGeom prst="rect">
            <a:avLst/>
          </a:prstGeom>
          <a:noFill/>
          <a:ln/>
        </p:spPr>
        <p:txBody>
          <a:bodyPr wrap="square" rtlCol="0" anchor="ctr"/>
          <a:lstStyle/>
          <a:p>
            <a:r>
              <a:rPr lang="en-US" sz="933" b="1" kern="0" spc="267">
                <a:solidFill>
                  <a:srgbClr val="6B7A8D"/>
                </a:solidFill>
                <a:latin typeface="Arial" pitchFamily="34" charset="0"/>
                <a:ea typeface="Arial" pitchFamily="34" charset="-122"/>
                <a:cs typeface="Arial" pitchFamily="34" charset="-120"/>
              </a:rPr>
              <a:t>CHALLENGE</a:t>
            </a:r>
            <a:endParaRPr lang="en-US" sz="933"/>
          </a:p>
        </p:txBody>
      </p:sp>
      <p:sp>
        <p:nvSpPr>
          <p:cNvPr id="9" name="Text 6"/>
          <p:cNvSpPr/>
          <p:nvPr/>
        </p:nvSpPr>
        <p:spPr>
          <a:xfrm>
            <a:off x="341376" y="2365248"/>
            <a:ext cx="4535424" cy="877824"/>
          </a:xfrm>
          <a:prstGeom prst="rect">
            <a:avLst/>
          </a:prstGeom>
          <a:noFill/>
          <a:ln/>
        </p:spPr>
        <p:txBody>
          <a:bodyPr wrap="square" rtlCol="0" anchor="t"/>
          <a:lstStyle/>
          <a:p>
            <a:r>
              <a:rPr lang="en-US" sz="1133">
                <a:solidFill>
                  <a:srgbClr val="C8D4E4"/>
                </a:solidFill>
                <a:latin typeface="Arial" pitchFamily="34" charset="0"/>
                <a:ea typeface="Arial" pitchFamily="34" charset="-122"/>
                <a:cs typeface="Arial" pitchFamily="34" charset="-120"/>
              </a:rPr>
              <a:t>BBVA is a global banking group at the forefront of banking innovation, investing heavily in cloud, digital, data and AI. With 16,000+ software engineers, BBVA is partnering with Accenture to accelerate time to market, reduce costs, and transform the SDLC using GenAI — from requirements gathering to production.</a:t>
            </a:r>
            <a:endParaRPr lang="en-US" sz="1133"/>
          </a:p>
        </p:txBody>
      </p:sp>
      <p:sp>
        <p:nvSpPr>
          <p:cNvPr id="10" name="Text 7"/>
          <p:cNvSpPr/>
          <p:nvPr/>
        </p:nvSpPr>
        <p:spPr>
          <a:xfrm>
            <a:off x="341376" y="3316224"/>
            <a:ext cx="4535424" cy="195072"/>
          </a:xfrm>
          <a:prstGeom prst="rect">
            <a:avLst/>
          </a:prstGeom>
          <a:noFill/>
          <a:ln/>
        </p:spPr>
        <p:txBody>
          <a:bodyPr wrap="square" rtlCol="0" anchor="ctr"/>
          <a:lstStyle/>
          <a:p>
            <a:r>
              <a:rPr lang="en-US" sz="933" b="1" kern="0" spc="267">
                <a:solidFill>
                  <a:srgbClr val="6B7A8D"/>
                </a:solidFill>
                <a:latin typeface="Arial" pitchFamily="34" charset="0"/>
                <a:ea typeface="Arial" pitchFamily="34" charset="-122"/>
                <a:cs typeface="Arial" pitchFamily="34" charset="-120"/>
              </a:rPr>
              <a:t>APPROACH</a:t>
            </a:r>
            <a:endParaRPr lang="en-US" sz="933"/>
          </a:p>
        </p:txBody>
      </p:sp>
      <p:sp>
        <p:nvSpPr>
          <p:cNvPr id="11" name="Shape 8"/>
          <p:cNvSpPr/>
          <p:nvPr/>
        </p:nvSpPr>
        <p:spPr>
          <a:xfrm>
            <a:off x="341376" y="3614928"/>
            <a:ext cx="85344" cy="85344"/>
          </a:xfrm>
          <a:prstGeom prst="ellipse">
            <a:avLst/>
          </a:prstGeom>
          <a:solidFill>
            <a:srgbClr val="4A9EFF"/>
          </a:solidFill>
          <a:ln w="12700">
            <a:solidFill>
              <a:srgbClr val="4A9EFF"/>
            </a:solidFill>
            <a:prstDash val="solid"/>
          </a:ln>
        </p:spPr>
        <p:txBody>
          <a:bodyPr/>
          <a:lstStyle/>
          <a:p>
            <a:endParaRPr lang="en-US" sz="2400"/>
          </a:p>
        </p:txBody>
      </p:sp>
      <p:sp>
        <p:nvSpPr>
          <p:cNvPr id="12" name="Text 9"/>
          <p:cNvSpPr/>
          <p:nvPr/>
        </p:nvSpPr>
        <p:spPr>
          <a:xfrm>
            <a:off x="487680" y="3560064"/>
            <a:ext cx="4389120" cy="268224"/>
          </a:xfrm>
          <a:prstGeom prst="rect">
            <a:avLst/>
          </a:prstGeom>
          <a:noFill/>
          <a:ln/>
        </p:spPr>
        <p:txBody>
          <a:bodyPr wrap="square" lIns="0" tIns="0" rIns="0" bIns="0" rtlCol="0" anchor="ctr"/>
          <a:lstStyle/>
          <a:p>
            <a:r>
              <a:rPr lang="en-US" sz="1093">
                <a:solidFill>
                  <a:srgbClr val="CCE4FF"/>
                </a:solidFill>
                <a:latin typeface="Arial" pitchFamily="34" charset="0"/>
                <a:ea typeface="Arial" pitchFamily="34" charset="-122"/>
                <a:cs typeface="Arial" pitchFamily="34" charset="-120"/>
              </a:rPr>
              <a:t>GenAI SDLC Platform built to standardize quality &amp; efficiency for 16,000 engineers</a:t>
            </a:r>
            <a:endParaRPr lang="en-US" sz="1093"/>
          </a:p>
        </p:txBody>
      </p:sp>
      <p:sp>
        <p:nvSpPr>
          <p:cNvPr id="13" name="Shape 10"/>
          <p:cNvSpPr/>
          <p:nvPr/>
        </p:nvSpPr>
        <p:spPr>
          <a:xfrm>
            <a:off x="341376" y="3931920"/>
            <a:ext cx="85344" cy="85344"/>
          </a:xfrm>
          <a:prstGeom prst="ellipse">
            <a:avLst/>
          </a:prstGeom>
          <a:solidFill>
            <a:srgbClr val="7B68EE"/>
          </a:solidFill>
          <a:ln w="12700">
            <a:solidFill>
              <a:srgbClr val="7B68EE"/>
            </a:solidFill>
            <a:prstDash val="solid"/>
          </a:ln>
        </p:spPr>
        <p:txBody>
          <a:bodyPr/>
          <a:lstStyle/>
          <a:p>
            <a:endParaRPr lang="en-US" sz="2400"/>
          </a:p>
        </p:txBody>
      </p:sp>
      <p:sp>
        <p:nvSpPr>
          <p:cNvPr id="14" name="Text 11"/>
          <p:cNvSpPr/>
          <p:nvPr/>
        </p:nvSpPr>
        <p:spPr>
          <a:xfrm>
            <a:off x="487680" y="3877056"/>
            <a:ext cx="4389120" cy="268224"/>
          </a:xfrm>
          <a:prstGeom prst="rect">
            <a:avLst/>
          </a:prstGeom>
          <a:noFill/>
          <a:ln/>
        </p:spPr>
        <p:txBody>
          <a:bodyPr wrap="square" lIns="0" tIns="0" rIns="0" bIns="0" rtlCol="0" anchor="ctr"/>
          <a:lstStyle/>
          <a:p>
            <a:r>
              <a:rPr lang="en-US" sz="1093">
                <a:solidFill>
                  <a:srgbClr val="CCE4FF"/>
                </a:solidFill>
                <a:latin typeface="Arial" pitchFamily="34" charset="0"/>
                <a:ea typeface="Arial" pitchFamily="34" charset="-122"/>
                <a:cs typeface="Arial" pitchFamily="34" charset="-120"/>
              </a:rPr>
              <a:t>Core Banking migrated to new microservices architecture at scale</a:t>
            </a:r>
            <a:endParaRPr lang="en-US" sz="1093"/>
          </a:p>
        </p:txBody>
      </p:sp>
      <p:sp>
        <p:nvSpPr>
          <p:cNvPr id="15" name="Shape 12"/>
          <p:cNvSpPr/>
          <p:nvPr/>
        </p:nvSpPr>
        <p:spPr>
          <a:xfrm>
            <a:off x="341376" y="4248912"/>
            <a:ext cx="85344" cy="85344"/>
          </a:xfrm>
          <a:prstGeom prst="ellipse">
            <a:avLst/>
          </a:prstGeom>
          <a:solidFill>
            <a:srgbClr val="00C896"/>
          </a:solidFill>
          <a:ln w="12700">
            <a:solidFill>
              <a:srgbClr val="00C896"/>
            </a:solidFill>
            <a:prstDash val="solid"/>
          </a:ln>
        </p:spPr>
        <p:txBody>
          <a:bodyPr/>
          <a:lstStyle/>
          <a:p>
            <a:endParaRPr lang="en-US" sz="2400"/>
          </a:p>
        </p:txBody>
      </p:sp>
      <p:sp>
        <p:nvSpPr>
          <p:cNvPr id="16" name="Text 13"/>
          <p:cNvSpPr/>
          <p:nvPr/>
        </p:nvSpPr>
        <p:spPr>
          <a:xfrm>
            <a:off x="487680" y="4194048"/>
            <a:ext cx="4389120" cy="268224"/>
          </a:xfrm>
          <a:prstGeom prst="rect">
            <a:avLst/>
          </a:prstGeom>
          <a:noFill/>
          <a:ln/>
        </p:spPr>
        <p:txBody>
          <a:bodyPr wrap="square" lIns="0" tIns="0" rIns="0" bIns="0" rtlCol="0" anchor="ctr"/>
          <a:lstStyle/>
          <a:p>
            <a:r>
              <a:rPr lang="en-US" sz="1093">
                <a:solidFill>
                  <a:srgbClr val="CCE4FF"/>
                </a:solidFill>
                <a:latin typeface="Arial" pitchFamily="34" charset="0"/>
                <a:ea typeface="Arial" pitchFamily="34" charset="-122"/>
                <a:cs typeface="Arial" pitchFamily="34" charset="-120"/>
              </a:rPr>
              <a:t>Legacy apps &amp; data platforms modernized via GenAI across all domains</a:t>
            </a:r>
            <a:endParaRPr lang="en-US" sz="1093"/>
          </a:p>
        </p:txBody>
      </p:sp>
      <p:sp>
        <p:nvSpPr>
          <p:cNvPr id="17" name="Shape 14"/>
          <p:cNvSpPr/>
          <p:nvPr/>
        </p:nvSpPr>
        <p:spPr>
          <a:xfrm>
            <a:off x="341376" y="4565904"/>
            <a:ext cx="85344" cy="85344"/>
          </a:xfrm>
          <a:prstGeom prst="ellipse">
            <a:avLst/>
          </a:prstGeom>
          <a:solidFill>
            <a:srgbClr val="FFAA44"/>
          </a:solidFill>
          <a:ln w="12700">
            <a:solidFill>
              <a:srgbClr val="FFAA44"/>
            </a:solidFill>
            <a:prstDash val="solid"/>
          </a:ln>
        </p:spPr>
        <p:txBody>
          <a:bodyPr/>
          <a:lstStyle/>
          <a:p>
            <a:endParaRPr lang="en-US" sz="2400"/>
          </a:p>
        </p:txBody>
      </p:sp>
      <p:sp>
        <p:nvSpPr>
          <p:cNvPr id="18" name="Text 15"/>
          <p:cNvSpPr/>
          <p:nvPr/>
        </p:nvSpPr>
        <p:spPr>
          <a:xfrm>
            <a:off x="487680" y="4511040"/>
            <a:ext cx="4389120" cy="268224"/>
          </a:xfrm>
          <a:prstGeom prst="rect">
            <a:avLst/>
          </a:prstGeom>
          <a:noFill/>
          <a:ln/>
        </p:spPr>
        <p:txBody>
          <a:bodyPr wrap="square" lIns="0" tIns="0" rIns="0" bIns="0" rtlCol="0" anchor="ctr"/>
          <a:lstStyle/>
          <a:p>
            <a:r>
              <a:rPr lang="en-US" sz="1093">
                <a:solidFill>
                  <a:srgbClr val="CCE4FF"/>
                </a:solidFill>
                <a:latin typeface="Arial" pitchFamily="34" charset="0"/>
                <a:ea typeface="Arial" pitchFamily="34" charset="-122"/>
                <a:cs typeface="Arial" pitchFamily="34" charset="-120"/>
              </a:rPr>
              <a:t>AI agents applied to accelerate delivery across all business domains</a:t>
            </a:r>
            <a:endParaRPr lang="en-US" sz="1093"/>
          </a:p>
        </p:txBody>
      </p:sp>
      <p:sp>
        <p:nvSpPr>
          <p:cNvPr id="19" name="Shape 16"/>
          <p:cNvSpPr/>
          <p:nvPr/>
        </p:nvSpPr>
        <p:spPr>
          <a:xfrm>
            <a:off x="341376" y="4876800"/>
            <a:ext cx="1471168" cy="658368"/>
          </a:xfrm>
          <a:prstGeom prst="rect">
            <a:avLst/>
          </a:prstGeom>
          <a:solidFill>
            <a:srgbClr val="111827"/>
          </a:solidFill>
          <a:ln w="6350">
            <a:solidFill>
              <a:srgbClr val="4A9EFF"/>
            </a:solidFill>
            <a:prstDash val="solid"/>
          </a:ln>
        </p:spPr>
        <p:txBody>
          <a:bodyPr/>
          <a:lstStyle/>
          <a:p>
            <a:endParaRPr lang="en-US" sz="2400"/>
          </a:p>
        </p:txBody>
      </p:sp>
      <p:sp>
        <p:nvSpPr>
          <p:cNvPr id="20" name="Text 17"/>
          <p:cNvSpPr/>
          <p:nvPr/>
        </p:nvSpPr>
        <p:spPr>
          <a:xfrm>
            <a:off x="341376" y="4925568"/>
            <a:ext cx="1471168" cy="292608"/>
          </a:xfrm>
          <a:prstGeom prst="rect">
            <a:avLst/>
          </a:prstGeom>
          <a:noFill/>
          <a:ln/>
        </p:spPr>
        <p:txBody>
          <a:bodyPr wrap="square" lIns="0" tIns="0" rIns="0" bIns="0" rtlCol="0" anchor="ctr"/>
          <a:lstStyle/>
          <a:p>
            <a:pPr algn="ctr"/>
            <a:r>
              <a:rPr lang="en-US" sz="1467" b="1">
                <a:solidFill>
                  <a:srgbClr val="FFFFFF"/>
                </a:solidFill>
                <a:latin typeface="Arial Black" pitchFamily="34" charset="0"/>
                <a:ea typeface="Arial Black" pitchFamily="34" charset="-122"/>
                <a:cs typeface="Arial Black" pitchFamily="34" charset="-120"/>
              </a:rPr>
              <a:t>50–70%</a:t>
            </a:r>
            <a:endParaRPr lang="en-US" sz="1467"/>
          </a:p>
        </p:txBody>
      </p:sp>
      <p:sp>
        <p:nvSpPr>
          <p:cNvPr id="21" name="Text 18"/>
          <p:cNvSpPr/>
          <p:nvPr/>
        </p:nvSpPr>
        <p:spPr>
          <a:xfrm>
            <a:off x="341376" y="5242560"/>
            <a:ext cx="1471168" cy="219456"/>
          </a:xfrm>
          <a:prstGeom prst="rect">
            <a:avLst/>
          </a:prstGeom>
          <a:noFill/>
          <a:ln/>
        </p:spPr>
        <p:txBody>
          <a:bodyPr wrap="square" lIns="0" tIns="0" rIns="0" bIns="0" rtlCol="0" anchor="ctr"/>
          <a:lstStyle/>
          <a:p>
            <a:pPr algn="ctr"/>
            <a:r>
              <a:rPr lang="en-US" sz="1000">
                <a:solidFill>
                  <a:srgbClr val="6B7A8D"/>
                </a:solidFill>
                <a:latin typeface="Arial" pitchFamily="34" charset="0"/>
                <a:ea typeface="Arial" pitchFamily="34" charset="-122"/>
                <a:cs typeface="Arial" pitchFamily="34" charset="-120"/>
              </a:rPr>
              <a:t>Autonomous</a:t>
            </a:r>
            <a:endParaRPr lang="en-US" sz="1000"/>
          </a:p>
        </p:txBody>
      </p:sp>
      <p:sp>
        <p:nvSpPr>
          <p:cNvPr id="22" name="Shape 19"/>
          <p:cNvSpPr/>
          <p:nvPr/>
        </p:nvSpPr>
        <p:spPr>
          <a:xfrm>
            <a:off x="1873504" y="4876800"/>
            <a:ext cx="1471168" cy="658368"/>
          </a:xfrm>
          <a:prstGeom prst="rect">
            <a:avLst/>
          </a:prstGeom>
          <a:solidFill>
            <a:srgbClr val="111827"/>
          </a:solidFill>
          <a:ln w="6350">
            <a:solidFill>
              <a:srgbClr val="7B68EE"/>
            </a:solidFill>
            <a:prstDash val="solid"/>
          </a:ln>
        </p:spPr>
        <p:txBody>
          <a:bodyPr/>
          <a:lstStyle/>
          <a:p>
            <a:endParaRPr lang="en-US" sz="2400"/>
          </a:p>
        </p:txBody>
      </p:sp>
      <p:sp>
        <p:nvSpPr>
          <p:cNvPr id="23" name="Text 20"/>
          <p:cNvSpPr/>
          <p:nvPr/>
        </p:nvSpPr>
        <p:spPr>
          <a:xfrm>
            <a:off x="1873504" y="4925568"/>
            <a:ext cx="1471168" cy="292608"/>
          </a:xfrm>
          <a:prstGeom prst="rect">
            <a:avLst/>
          </a:prstGeom>
          <a:noFill/>
          <a:ln/>
        </p:spPr>
        <p:txBody>
          <a:bodyPr wrap="square" lIns="0" tIns="0" rIns="0" bIns="0" rtlCol="0" anchor="ctr"/>
          <a:lstStyle/>
          <a:p>
            <a:pPr algn="ctr"/>
            <a:r>
              <a:rPr lang="en-US" sz="1467" b="1">
                <a:solidFill>
                  <a:srgbClr val="FFFFFF"/>
                </a:solidFill>
                <a:latin typeface="Arial Black" pitchFamily="34" charset="0"/>
                <a:ea typeface="Arial Black" pitchFamily="34" charset="-122"/>
                <a:cs typeface="Arial Black" pitchFamily="34" charset="-120"/>
              </a:rPr>
              <a:t>USD 52M</a:t>
            </a:r>
            <a:endParaRPr lang="en-US" sz="1467"/>
          </a:p>
        </p:txBody>
      </p:sp>
      <p:sp>
        <p:nvSpPr>
          <p:cNvPr id="24" name="Text 21"/>
          <p:cNvSpPr/>
          <p:nvPr/>
        </p:nvSpPr>
        <p:spPr>
          <a:xfrm>
            <a:off x="1873504" y="5242560"/>
            <a:ext cx="1471168" cy="219456"/>
          </a:xfrm>
          <a:prstGeom prst="rect">
            <a:avLst/>
          </a:prstGeom>
          <a:noFill/>
          <a:ln/>
        </p:spPr>
        <p:txBody>
          <a:bodyPr wrap="square" lIns="0" tIns="0" rIns="0" bIns="0" rtlCol="0" anchor="ctr"/>
          <a:lstStyle/>
          <a:p>
            <a:pPr algn="ctr"/>
            <a:r>
              <a:rPr lang="en-US" sz="1000">
                <a:solidFill>
                  <a:srgbClr val="6B7A8D"/>
                </a:solidFill>
                <a:latin typeface="Arial" pitchFamily="34" charset="0"/>
                <a:ea typeface="Arial" pitchFamily="34" charset="-122"/>
                <a:cs typeface="Arial" pitchFamily="34" charset="-120"/>
              </a:rPr>
              <a:t>Total Deal</a:t>
            </a:r>
            <a:endParaRPr lang="en-US" sz="1000"/>
          </a:p>
        </p:txBody>
      </p:sp>
      <p:sp>
        <p:nvSpPr>
          <p:cNvPr id="25" name="Shape 22"/>
          <p:cNvSpPr/>
          <p:nvPr/>
        </p:nvSpPr>
        <p:spPr>
          <a:xfrm>
            <a:off x="3405632" y="4876800"/>
            <a:ext cx="1471168" cy="658368"/>
          </a:xfrm>
          <a:prstGeom prst="rect">
            <a:avLst/>
          </a:prstGeom>
          <a:solidFill>
            <a:srgbClr val="111827"/>
          </a:solidFill>
          <a:ln w="6350">
            <a:solidFill>
              <a:srgbClr val="00C896"/>
            </a:solidFill>
            <a:prstDash val="solid"/>
          </a:ln>
        </p:spPr>
        <p:txBody>
          <a:bodyPr/>
          <a:lstStyle/>
          <a:p>
            <a:endParaRPr lang="en-US" sz="2400"/>
          </a:p>
        </p:txBody>
      </p:sp>
      <p:sp>
        <p:nvSpPr>
          <p:cNvPr id="26" name="Text 23"/>
          <p:cNvSpPr/>
          <p:nvPr/>
        </p:nvSpPr>
        <p:spPr>
          <a:xfrm>
            <a:off x="3405632" y="4925568"/>
            <a:ext cx="1471168" cy="292608"/>
          </a:xfrm>
          <a:prstGeom prst="rect">
            <a:avLst/>
          </a:prstGeom>
          <a:noFill/>
          <a:ln/>
        </p:spPr>
        <p:txBody>
          <a:bodyPr wrap="square" lIns="0" tIns="0" rIns="0" bIns="0" rtlCol="0" anchor="ctr"/>
          <a:lstStyle/>
          <a:p>
            <a:pPr algn="ctr"/>
            <a:r>
              <a:rPr lang="en-US" sz="1467" b="1">
                <a:solidFill>
                  <a:srgbClr val="FFFFFF"/>
                </a:solidFill>
                <a:latin typeface="Arial Black" pitchFamily="34" charset="0"/>
                <a:ea typeface="Arial Black" pitchFamily="34" charset="-122"/>
                <a:cs typeface="Arial Black" pitchFamily="34" charset="-120"/>
              </a:rPr>
              <a:t>12 mo</a:t>
            </a:r>
            <a:endParaRPr lang="en-US" sz="1467"/>
          </a:p>
        </p:txBody>
      </p:sp>
      <p:sp>
        <p:nvSpPr>
          <p:cNvPr id="27" name="Text 24"/>
          <p:cNvSpPr/>
          <p:nvPr/>
        </p:nvSpPr>
        <p:spPr>
          <a:xfrm>
            <a:off x="3405632" y="5242560"/>
            <a:ext cx="1471168" cy="219456"/>
          </a:xfrm>
          <a:prstGeom prst="rect">
            <a:avLst/>
          </a:prstGeom>
          <a:noFill/>
          <a:ln/>
        </p:spPr>
        <p:txBody>
          <a:bodyPr wrap="square" lIns="0" tIns="0" rIns="0" bIns="0" rtlCol="0" anchor="ctr"/>
          <a:lstStyle/>
          <a:p>
            <a:pPr algn="ctr"/>
            <a:r>
              <a:rPr lang="en-US" sz="1000">
                <a:solidFill>
                  <a:srgbClr val="6B7A8D"/>
                </a:solidFill>
                <a:latin typeface="Arial" pitchFamily="34" charset="0"/>
                <a:ea typeface="Arial" pitchFamily="34" charset="-122"/>
                <a:cs typeface="Arial" pitchFamily="34" charset="-120"/>
              </a:rPr>
              <a:t>Duration</a:t>
            </a:r>
            <a:endParaRPr lang="en-US" sz="1000"/>
          </a:p>
        </p:txBody>
      </p:sp>
      <p:sp>
        <p:nvSpPr>
          <p:cNvPr id="28" name="Shape 25"/>
          <p:cNvSpPr/>
          <p:nvPr/>
        </p:nvSpPr>
        <p:spPr>
          <a:xfrm>
            <a:off x="341376" y="5632704"/>
            <a:ext cx="36576" cy="633984"/>
          </a:xfrm>
          <a:prstGeom prst="rect">
            <a:avLst/>
          </a:prstGeom>
          <a:solidFill>
            <a:srgbClr val="4A9EFF"/>
          </a:solidFill>
          <a:ln w="12700">
            <a:solidFill>
              <a:srgbClr val="4A9EFF"/>
            </a:solidFill>
            <a:prstDash val="solid"/>
          </a:ln>
        </p:spPr>
        <p:txBody>
          <a:bodyPr/>
          <a:lstStyle/>
          <a:p>
            <a:endParaRPr lang="en-US" sz="2400"/>
          </a:p>
        </p:txBody>
      </p:sp>
      <p:sp>
        <p:nvSpPr>
          <p:cNvPr id="29" name="Text 26"/>
          <p:cNvSpPr/>
          <p:nvPr/>
        </p:nvSpPr>
        <p:spPr>
          <a:xfrm>
            <a:off x="463296" y="5632704"/>
            <a:ext cx="4413504" cy="682752"/>
          </a:xfrm>
          <a:prstGeom prst="rect">
            <a:avLst/>
          </a:prstGeom>
          <a:noFill/>
          <a:ln/>
        </p:spPr>
        <p:txBody>
          <a:bodyPr wrap="square" lIns="0" tIns="0" rIns="0" bIns="0" rtlCol="0" anchor="t"/>
          <a:lstStyle/>
          <a:p>
            <a:r>
              <a:rPr lang="en-US" sz="1040" i="1">
                <a:solidFill>
                  <a:srgbClr val="8899AA"/>
                </a:solidFill>
                <a:latin typeface="Arial" pitchFamily="34" charset="0"/>
                <a:ea typeface="Arial" pitchFamily="34" charset="-122"/>
                <a:cs typeface="Arial" pitchFamily="34" charset="-120"/>
              </a:rPr>
              <a:t>"Transforming the SDLC to a GenAI SDLC. Doing this by building the GenAI SDLC Platform to standardize, gain quality and efficiency for more than 16,000 software engineers."</a:t>
            </a:r>
            <a:endParaRPr lang="en-US" sz="1040"/>
          </a:p>
        </p:txBody>
      </p:sp>
      <p:sp>
        <p:nvSpPr>
          <p:cNvPr id="30" name="Shape 27"/>
          <p:cNvSpPr/>
          <p:nvPr/>
        </p:nvSpPr>
        <p:spPr>
          <a:xfrm>
            <a:off x="5023104" y="877824"/>
            <a:ext cx="0" cy="5583936"/>
          </a:xfrm>
          <a:prstGeom prst="line">
            <a:avLst/>
          </a:prstGeom>
          <a:noFill/>
          <a:ln w="6350">
            <a:solidFill>
              <a:srgbClr val="1E2535"/>
            </a:solidFill>
            <a:prstDash val="solid"/>
          </a:ln>
        </p:spPr>
        <p:txBody>
          <a:bodyPr/>
          <a:lstStyle/>
          <a:p>
            <a:endParaRPr lang="en-US" sz="2400"/>
          </a:p>
        </p:txBody>
      </p:sp>
      <p:pic>
        <p:nvPicPr>
          <p:cNvPr id="32" name="Image 1" descr="preencoded.png"/>
          <p:cNvPicPr>
            <a:picLocks/>
          </p:cNvPicPr>
          <p:nvPr/>
        </p:nvPicPr>
        <p:blipFill>
          <a:blip r:embed="rId3"/>
          <a:stretch>
            <a:fillRect/>
          </a:stretch>
        </p:blipFill>
        <p:spPr>
          <a:xfrm>
            <a:off x="5155686" y="1706880"/>
            <a:ext cx="7032381" cy="4507936"/>
          </a:xfrm>
          <a:prstGeom prst="rect">
            <a:avLst/>
          </a:prstGeom>
        </p:spPr>
      </p:pic>
      <p:pic>
        <p:nvPicPr>
          <p:cNvPr id="37" name="Picture 2">
            <a:extLst>
              <a:ext uri="{FF2B5EF4-FFF2-40B4-BE49-F238E27FC236}">
                <a16:creationId xmlns:a16="http://schemas.microsoft.com/office/drawing/2014/main" id="{E1A319FE-7173-59CF-CEDD-7D17CAFFFC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3504" y="1057350"/>
            <a:ext cx="1229855" cy="367996"/>
          </a:xfrm>
          <a:prstGeom prst="rect">
            <a:avLst/>
          </a:prstGeom>
          <a:noFill/>
          <a:extLst>
            <a:ext uri="{909E8E84-426E-40DD-AFC4-6F175D3DCCD1}">
              <a14:hiddenFill xmlns:a14="http://schemas.microsoft.com/office/drawing/2010/main">
                <a:solidFill>
                  <a:srgbClr val="FFFFFF"/>
                </a:solidFill>
              </a14:hiddenFill>
            </a:ext>
          </a:extLst>
        </p:spPr>
      </p:pic>
      <p:sp>
        <p:nvSpPr>
          <p:cNvPr id="41" name="Text 3">
            <a:extLst>
              <a:ext uri="{FF2B5EF4-FFF2-40B4-BE49-F238E27FC236}">
                <a16:creationId xmlns:a16="http://schemas.microsoft.com/office/drawing/2014/main" id="{A9AE04F8-B1BE-F054-C479-B8B97CDF8A62}"/>
              </a:ext>
            </a:extLst>
          </p:cNvPr>
          <p:cNvSpPr/>
          <p:nvPr/>
        </p:nvSpPr>
        <p:spPr>
          <a:xfrm>
            <a:off x="324000" y="468000"/>
            <a:ext cx="11483694" cy="310896"/>
          </a:xfrm>
          <a:prstGeom prst="rect">
            <a:avLst/>
          </a:prstGeom>
          <a:solidFill>
            <a:schemeClr val="tx1"/>
          </a:solidFill>
          <a:ln/>
        </p:spPr>
        <p:txBody>
          <a:bodyPr wrap="square" lIns="0" tIns="0" rIns="0" bIns="0" rtlCol="0" anchor="t">
            <a:noAutofit/>
          </a:bodyPr>
          <a:lstStyle/>
          <a:p>
            <a:r>
              <a:rPr lang="en-US" sz="2400" b="1">
                <a:solidFill>
                  <a:schemeClr val="bg1"/>
                </a:solidFill>
              </a:rPr>
              <a:t>High Velocity Modernization (and SLDC, Architecture) Example</a:t>
            </a:r>
          </a:p>
        </p:txBody>
      </p:sp>
      <p:sp>
        <p:nvSpPr>
          <p:cNvPr id="42" name="Text 0">
            <a:extLst>
              <a:ext uri="{FF2B5EF4-FFF2-40B4-BE49-F238E27FC236}">
                <a16:creationId xmlns:a16="http://schemas.microsoft.com/office/drawing/2014/main" id="{38CD40B1-AFF3-76CF-4F20-8B8DEF19458F}"/>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pic>
        <p:nvPicPr>
          <p:cNvPr id="3" name="Image 0" descr="/mnt/data/rebuild/spe_logo.png">
            <a:extLst>
              <a:ext uri="{FF2B5EF4-FFF2-40B4-BE49-F238E27FC236}">
                <a16:creationId xmlns:a16="http://schemas.microsoft.com/office/drawing/2014/main" id="{4019EE50-0ABA-D11D-728F-E6488C43A285}"/>
              </a:ext>
            </a:extLst>
          </p:cNvPr>
          <p:cNvPicPr>
            <a:picLocks noChangeAspect="1"/>
          </p:cNvPicPr>
          <p:nvPr/>
        </p:nvPicPr>
        <p:blipFill>
          <a:blip r:embed="rId5"/>
          <a:stretch>
            <a:fillRect/>
          </a:stretch>
        </p:blipFill>
        <p:spPr>
          <a:xfrm>
            <a:off x="10977624" y="102425"/>
            <a:ext cx="822960" cy="365760"/>
          </a:xfrm>
          <a:prstGeom prst="rect">
            <a:avLst/>
          </a:prstGeom>
        </p:spPr>
      </p:pic>
      <p:sp>
        <p:nvSpPr>
          <p:cNvPr id="2" name="Shape 0">
            <a:extLst>
              <a:ext uri="{FF2B5EF4-FFF2-40B4-BE49-F238E27FC236}">
                <a16:creationId xmlns:a16="http://schemas.microsoft.com/office/drawing/2014/main" id="{56A4E19A-43F0-C1EC-93A7-3317DC0BD4D4}"/>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76083-70ED-A9B6-B76E-0042C33876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E772F-AC52-A0D4-5383-FC879A3E6C85}"/>
              </a:ext>
            </a:extLst>
          </p:cNvPr>
          <p:cNvSpPr>
            <a:spLocks noGrp="1"/>
          </p:cNvSpPr>
          <p:nvPr>
            <p:ph type="title"/>
          </p:nvPr>
        </p:nvSpPr>
        <p:spPr>
          <a:xfrm>
            <a:off x="1164969" y="3564438"/>
            <a:ext cx="9425758" cy="775597"/>
          </a:xfrm>
        </p:spPr>
        <p:txBody>
          <a:bodyPr/>
          <a:lstStyle/>
          <a:p>
            <a:r>
              <a:rPr lang="en-US" sz="2800" b="1">
                <a:solidFill>
                  <a:schemeClr val="accent6">
                    <a:lumMod val="60000"/>
                    <a:lumOff val="40000"/>
                  </a:schemeClr>
                </a:solidFill>
              </a:rPr>
              <a:t>S&amp;PE OFFERINGS: </a:t>
            </a:r>
            <a:br>
              <a:rPr lang="en-US" sz="2800" b="1">
                <a:solidFill>
                  <a:schemeClr val="accent6">
                    <a:lumMod val="60000"/>
                    <a:lumOff val="40000"/>
                  </a:schemeClr>
                </a:solidFill>
              </a:rPr>
            </a:br>
            <a:r>
              <a:rPr lang="en-US" sz="2800" b="1">
                <a:latin typeface="+mn-lt"/>
                <a:ea typeface="+mn-ea"/>
                <a:cs typeface="+mn-cs"/>
              </a:rPr>
              <a:t>AI NATIVE CUSTOM ENGINEERING</a:t>
            </a:r>
          </a:p>
        </p:txBody>
      </p:sp>
      <p:sp>
        <p:nvSpPr>
          <p:cNvPr id="3" name="Shape 0">
            <a:extLst>
              <a:ext uri="{FF2B5EF4-FFF2-40B4-BE49-F238E27FC236}">
                <a16:creationId xmlns:a16="http://schemas.microsoft.com/office/drawing/2014/main" id="{FEEE159F-6E01-6ADC-1CF5-67DB1E786C33}"/>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1782427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0" y="6839712"/>
            <a:ext cx="12191695" cy="0"/>
          </a:xfrm>
          <a:prstGeom prst="line">
            <a:avLst/>
          </a:prstGeom>
          <a:noFill/>
          <a:ln w="12700">
            <a:solidFill>
              <a:srgbClr val="333333">
                <a:alpha val="40000"/>
              </a:srgbClr>
            </a:solidFill>
            <a:prstDash val="solid"/>
          </a:ln>
        </p:spPr>
        <p:txBody>
          <a:bodyPr anchor="t"/>
          <a:lstStyle/>
          <a:p>
            <a:endParaRPr lang="en-150"/>
          </a:p>
        </p:txBody>
      </p:sp>
      <p:sp>
        <p:nvSpPr>
          <p:cNvPr id="9" name="Shape 7"/>
          <p:cNvSpPr/>
          <p:nvPr/>
        </p:nvSpPr>
        <p:spPr>
          <a:xfrm>
            <a:off x="548640" y="1248156"/>
            <a:ext cx="36576" cy="612648"/>
          </a:xfrm>
          <a:prstGeom prst="rect">
            <a:avLst/>
          </a:prstGeom>
          <a:solidFill>
            <a:schemeClr val="accent1">
              <a:lumMod val="60000"/>
              <a:lumOff val="40000"/>
            </a:schemeClr>
          </a:solidFill>
          <a:ln w="12700">
            <a:solidFill>
              <a:schemeClr val="accent1">
                <a:lumMod val="60000"/>
                <a:lumOff val="40000"/>
              </a:schemeClr>
            </a:solidFill>
            <a:prstDash val="solid"/>
          </a:ln>
        </p:spPr>
        <p:txBody>
          <a:bodyPr anchor="t"/>
          <a:lstStyle/>
          <a:p>
            <a:endParaRPr lang="en-150"/>
          </a:p>
        </p:txBody>
      </p:sp>
      <p:sp>
        <p:nvSpPr>
          <p:cNvPr id="10" name="Text 8"/>
          <p:cNvSpPr/>
          <p:nvPr/>
        </p:nvSpPr>
        <p:spPr>
          <a:xfrm>
            <a:off x="758952" y="1394460"/>
            <a:ext cx="5806440" cy="530352"/>
          </a:xfrm>
          <a:prstGeom prst="rect">
            <a:avLst/>
          </a:prstGeom>
          <a:noFill/>
          <a:ln/>
        </p:spPr>
        <p:txBody>
          <a:bodyPr wrap="square" lIns="0" tIns="0" rIns="0" bIns="0" rtlCol="0" anchor="t">
            <a:normAutofit/>
          </a:bodyPr>
          <a:lstStyle/>
          <a:p>
            <a:r>
              <a:rPr lang="en-US" sz="1400" i="1">
                <a:solidFill>
                  <a:schemeClr val="bg1"/>
                </a:solidFill>
                <a:cs typeface="Arial" pitchFamily="34" charset="-120"/>
              </a:rPr>
              <a:t>"This isn't how we used to build custom software. The old model</a:t>
            </a:r>
          </a:p>
          <a:p>
            <a:r>
              <a:rPr lang="en-US" sz="1400" i="1">
                <a:solidFill>
                  <a:schemeClr val="bg1"/>
                </a:solidFill>
                <a:cs typeface="Arial" pitchFamily="34" charset="-120"/>
              </a:rPr>
              <a:t>big teams, long timelines, unpredictable costs is over."</a:t>
            </a:r>
          </a:p>
        </p:txBody>
      </p:sp>
      <p:sp>
        <p:nvSpPr>
          <p:cNvPr id="11" name="Text 9"/>
          <p:cNvSpPr/>
          <p:nvPr/>
        </p:nvSpPr>
        <p:spPr>
          <a:xfrm>
            <a:off x="530352" y="2592324"/>
            <a:ext cx="6035040" cy="1124712"/>
          </a:xfrm>
          <a:prstGeom prst="rect">
            <a:avLst/>
          </a:prstGeom>
          <a:noFill/>
          <a:ln/>
        </p:spPr>
        <p:txBody>
          <a:bodyPr wrap="square" lIns="0" tIns="0" rIns="0" bIns="0" rtlCol="0" anchor="t">
            <a:noAutofit/>
          </a:bodyPr>
          <a:lstStyle/>
          <a:p>
            <a:r>
              <a:rPr lang="en-US" sz="1200">
                <a:solidFill>
                  <a:schemeClr val="bg1">
                    <a:lumMod val="85000"/>
                  </a:schemeClr>
                </a:solidFill>
                <a:latin typeface="Graphik Regular" panose="020B0503030202060203" pitchFamily="34" charset="0"/>
                <a:cs typeface="Arial" pitchFamily="34" charset="-120"/>
              </a:rPr>
              <a:t>AI doesn't just speed up our engineers it changes what's possible. From first design decision to production, AI agents co-author code, generate tests, flag issues, and optimize performance in real time. We deliver custom applications, platforms, and AI agents in half the time at a fraction of the cost of traditional development without sacrificing quality or scalability.</a:t>
            </a:r>
          </a:p>
        </p:txBody>
      </p:sp>
      <p:sp>
        <p:nvSpPr>
          <p:cNvPr id="12" name="Shape 10"/>
          <p:cNvSpPr/>
          <p:nvPr/>
        </p:nvSpPr>
        <p:spPr>
          <a:xfrm>
            <a:off x="530352" y="4181652"/>
            <a:ext cx="6126480" cy="1024128"/>
          </a:xfrm>
          <a:prstGeom prst="roundRect">
            <a:avLst>
              <a:gd name="adj" fmla="val 7143"/>
            </a:avLst>
          </a:prstGeom>
          <a:solidFill>
            <a:srgbClr val="170003">
              <a:alpha val="80000"/>
            </a:srgbClr>
          </a:solidFill>
          <a:ln w="12700">
            <a:solidFill>
              <a:schemeClr val="accent1">
                <a:lumMod val="60000"/>
                <a:lumOff val="40000"/>
              </a:schemeClr>
            </a:solidFill>
            <a:prstDash val="solid"/>
          </a:ln>
        </p:spPr>
        <p:txBody>
          <a:bodyPr anchor="t"/>
          <a:lstStyle/>
          <a:p>
            <a:pPr>
              <a:spcAft>
                <a:spcPts val="600"/>
              </a:spcAft>
            </a:pPr>
            <a:r>
              <a:rPr lang="en-US" sz="1000" b="1">
                <a:solidFill>
                  <a:schemeClr val="accent1">
                    <a:lumMod val="60000"/>
                    <a:lumOff val="40000"/>
                  </a:schemeClr>
                </a:solidFill>
                <a:cs typeface="Arial" pitchFamily="34" charset="-120"/>
              </a:rPr>
              <a:t>WHY NOW</a:t>
            </a:r>
          </a:p>
          <a:p>
            <a:r>
              <a:rPr lang="en-US" sz="1100">
                <a:solidFill>
                  <a:srgbClr val="D2D2D2"/>
                </a:solidFill>
                <a:cs typeface="Arial" pitchFamily="34" charset="-120"/>
              </a:rPr>
              <a:t>Traditional software development is becoming obsolete. Organizations building AI-native today ship 2x faster at a fraction of the cost. Those still running traditional delivery are competing with one hand tied behind their back.</a:t>
            </a:r>
          </a:p>
        </p:txBody>
      </p:sp>
      <p:sp>
        <p:nvSpPr>
          <p:cNvPr id="15" name="Text 13"/>
          <p:cNvSpPr/>
          <p:nvPr/>
        </p:nvSpPr>
        <p:spPr>
          <a:xfrm>
            <a:off x="6922008" y="521208"/>
            <a:ext cx="1463040" cy="128016"/>
          </a:xfrm>
          <a:prstGeom prst="rect">
            <a:avLst/>
          </a:prstGeom>
          <a:noFill/>
          <a:ln/>
        </p:spPr>
        <p:txBody>
          <a:bodyPr wrap="square" lIns="0" tIns="0" rIns="0" bIns="0" rtlCol="0" anchor="t"/>
          <a:lstStyle/>
          <a:p>
            <a:pPr marL="0" indent="0">
              <a:buNone/>
            </a:pPr>
            <a:r>
              <a:rPr lang="en-US" sz="860" b="1">
                <a:solidFill>
                  <a:srgbClr val="4B87F5"/>
                </a:solidFill>
                <a:latin typeface="Arial" pitchFamily="34" charset="0"/>
                <a:ea typeface="Arial" pitchFamily="34" charset="-122"/>
                <a:cs typeface="Arial" pitchFamily="34" charset="-120"/>
              </a:rPr>
              <a:t>SOLUTIONS</a:t>
            </a:r>
            <a:endParaRPr lang="en-US" sz="860"/>
          </a:p>
        </p:txBody>
      </p:sp>
      <p:sp>
        <p:nvSpPr>
          <p:cNvPr id="16" name="Shape 14"/>
          <p:cNvSpPr/>
          <p:nvPr/>
        </p:nvSpPr>
        <p:spPr>
          <a:xfrm>
            <a:off x="6922008" y="758952"/>
            <a:ext cx="4572000" cy="731520"/>
          </a:xfrm>
          <a:prstGeom prst="roundRect">
            <a:avLst>
              <a:gd name="adj" fmla="val 10000"/>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17" name="Shape 15"/>
          <p:cNvSpPr/>
          <p:nvPr/>
        </p:nvSpPr>
        <p:spPr>
          <a:xfrm>
            <a:off x="6922008" y="758952"/>
            <a:ext cx="0" cy="731520"/>
          </a:xfrm>
          <a:prstGeom prst="line">
            <a:avLst/>
          </a:prstGeom>
          <a:noFill/>
          <a:ln w="12700">
            <a:solidFill>
              <a:schemeClr val="accent1">
                <a:lumMod val="60000"/>
                <a:lumOff val="40000"/>
              </a:schemeClr>
            </a:solidFill>
            <a:prstDash val="solid"/>
          </a:ln>
        </p:spPr>
        <p:txBody>
          <a:bodyPr anchor="t"/>
          <a:lstStyle/>
          <a:p>
            <a:endParaRPr lang="en-150"/>
          </a:p>
        </p:txBody>
      </p:sp>
      <p:sp>
        <p:nvSpPr>
          <p:cNvPr id="18" name="Shape 16"/>
          <p:cNvSpPr/>
          <p:nvPr/>
        </p:nvSpPr>
        <p:spPr>
          <a:xfrm>
            <a:off x="7068312" y="868680"/>
            <a:ext cx="219456" cy="219456"/>
          </a:xfrm>
          <a:prstGeom prst="ellipse">
            <a:avLst/>
          </a:prstGeom>
          <a:solidFill>
            <a:schemeClr val="accent1">
              <a:lumMod val="60000"/>
              <a:lumOff val="40000"/>
            </a:schemeClr>
          </a:solidFill>
          <a:ln w="12700">
            <a:solidFill>
              <a:schemeClr val="accent1">
                <a:lumMod val="60000"/>
                <a:lumOff val="40000"/>
              </a:schemeClr>
            </a:solidFill>
            <a:prstDash val="solid"/>
          </a:ln>
        </p:spPr>
        <p:txBody>
          <a:bodyPr anchor="t"/>
          <a:lstStyle/>
          <a:p>
            <a:endParaRPr lang="en-150"/>
          </a:p>
        </p:txBody>
      </p:sp>
      <p:sp>
        <p:nvSpPr>
          <p:cNvPr id="20" name="Text 18"/>
          <p:cNvSpPr/>
          <p:nvPr/>
        </p:nvSpPr>
        <p:spPr>
          <a:xfrm>
            <a:off x="7388352" y="859536"/>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Custom Application Development</a:t>
            </a:r>
            <a:endParaRPr lang="en-US" sz="1320"/>
          </a:p>
        </p:txBody>
      </p:sp>
      <p:sp>
        <p:nvSpPr>
          <p:cNvPr id="21" name="Text 19"/>
          <p:cNvSpPr/>
          <p:nvPr/>
        </p:nvSpPr>
        <p:spPr>
          <a:xfrm>
            <a:off x="7388352" y="1097280"/>
            <a:ext cx="3794760" cy="310896"/>
          </a:xfrm>
          <a:prstGeom prst="rect">
            <a:avLst/>
          </a:prstGeom>
          <a:noFill/>
          <a:ln/>
        </p:spPr>
        <p:txBody>
          <a:bodyPr wrap="square" lIns="0" tIns="0" rIns="0" bIns="0" rtlCol="0" anchor="t">
            <a:normAutofit/>
          </a:bodyPr>
          <a:lstStyle/>
          <a:p>
            <a:pPr indent="0">
              <a:buNone/>
            </a:pPr>
            <a:r>
              <a:rPr lang="en-US" sz="1000">
                <a:solidFill>
                  <a:schemeClr val="bg1">
                    <a:lumMod val="85000"/>
                  </a:schemeClr>
                </a:solidFill>
                <a:latin typeface="Graphik Regular" panose="020B0503030202060203" pitchFamily="34" charset="0"/>
                <a:cs typeface="Arial" pitchFamily="34" charset="-120"/>
              </a:rPr>
              <a:t>Net-new apps and AI agents in weeks, not months. AI-native from line one. Built to last.</a:t>
            </a:r>
          </a:p>
        </p:txBody>
      </p:sp>
      <p:sp>
        <p:nvSpPr>
          <p:cNvPr id="22" name="Shape 20"/>
          <p:cNvSpPr/>
          <p:nvPr/>
        </p:nvSpPr>
        <p:spPr>
          <a:xfrm>
            <a:off x="6922008" y="1581912"/>
            <a:ext cx="4572000" cy="1051560"/>
          </a:xfrm>
          <a:prstGeom prst="roundRect">
            <a:avLst>
              <a:gd name="adj" fmla="val 6957"/>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23" name="Shape 21"/>
          <p:cNvSpPr/>
          <p:nvPr/>
        </p:nvSpPr>
        <p:spPr>
          <a:xfrm>
            <a:off x="6922008" y="1581912"/>
            <a:ext cx="0" cy="1051560"/>
          </a:xfrm>
          <a:prstGeom prst="line">
            <a:avLst/>
          </a:prstGeom>
          <a:noFill/>
          <a:ln w="12700">
            <a:solidFill>
              <a:schemeClr val="accent1">
                <a:lumMod val="60000"/>
                <a:lumOff val="40000"/>
              </a:schemeClr>
            </a:solidFill>
            <a:prstDash val="solid"/>
          </a:ln>
        </p:spPr>
        <p:txBody>
          <a:bodyPr anchor="t"/>
          <a:lstStyle/>
          <a:p>
            <a:endParaRPr lang="en-150"/>
          </a:p>
        </p:txBody>
      </p:sp>
      <p:sp>
        <p:nvSpPr>
          <p:cNvPr id="24" name="Shape 22"/>
          <p:cNvSpPr/>
          <p:nvPr/>
        </p:nvSpPr>
        <p:spPr>
          <a:xfrm>
            <a:off x="7068312" y="1691640"/>
            <a:ext cx="219456" cy="219456"/>
          </a:xfrm>
          <a:prstGeom prst="ellipse">
            <a:avLst/>
          </a:prstGeom>
          <a:solidFill>
            <a:schemeClr val="accent1">
              <a:lumMod val="60000"/>
              <a:lumOff val="40000"/>
            </a:schemeClr>
          </a:solidFill>
          <a:ln w="12700">
            <a:solidFill>
              <a:schemeClr val="accent1">
                <a:lumMod val="60000"/>
                <a:lumOff val="40000"/>
              </a:schemeClr>
            </a:solidFill>
            <a:prstDash val="solid"/>
          </a:ln>
        </p:spPr>
        <p:txBody>
          <a:bodyPr anchor="t"/>
          <a:lstStyle/>
          <a:p>
            <a:endParaRPr lang="en-150"/>
          </a:p>
        </p:txBody>
      </p:sp>
      <p:sp>
        <p:nvSpPr>
          <p:cNvPr id="26" name="Text 24"/>
          <p:cNvSpPr/>
          <p:nvPr/>
        </p:nvSpPr>
        <p:spPr>
          <a:xfrm>
            <a:off x="7388352" y="1682496"/>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Product &amp; Platform Engineering</a:t>
            </a:r>
            <a:endParaRPr lang="en-US" sz="1320"/>
          </a:p>
        </p:txBody>
      </p:sp>
      <p:sp>
        <p:nvSpPr>
          <p:cNvPr id="27" name="Text 25"/>
          <p:cNvSpPr/>
          <p:nvPr/>
        </p:nvSpPr>
        <p:spPr>
          <a:xfrm>
            <a:off x="7388352" y="1920240"/>
            <a:ext cx="3794760" cy="630936"/>
          </a:xfrm>
          <a:prstGeom prst="rect">
            <a:avLst/>
          </a:prstGeom>
          <a:noFill/>
          <a:ln/>
        </p:spPr>
        <p:txBody>
          <a:bodyPr wrap="square" lIns="0" tIns="0" rIns="0" bIns="0" rtlCol="0" anchor="t">
            <a:normAutofit/>
          </a:bodyPr>
          <a:lstStyle/>
          <a:p>
            <a:pPr indent="0">
              <a:buNone/>
            </a:pPr>
            <a:r>
              <a:rPr lang="en-US" sz="1000">
                <a:solidFill>
                  <a:schemeClr val="bg1">
                    <a:lumMod val="85000"/>
                  </a:schemeClr>
                </a:solidFill>
                <a:latin typeface="Graphik Regular" panose="020B0503030202060203" pitchFamily="34" charset="0"/>
                <a:cs typeface="Arial" pitchFamily="34" charset="-120"/>
              </a:rPr>
              <a:t>We own your product end-to-end — from strategy and design to build and launch. AI co-authors the code, generates tests, and catches issues before they ship. Your product, fully delivered, AI-native from day one.</a:t>
            </a:r>
          </a:p>
        </p:txBody>
      </p:sp>
      <p:sp>
        <p:nvSpPr>
          <p:cNvPr id="28" name="Shape 26"/>
          <p:cNvSpPr/>
          <p:nvPr/>
        </p:nvSpPr>
        <p:spPr>
          <a:xfrm>
            <a:off x="6922008" y="2743200"/>
            <a:ext cx="4572000" cy="731520"/>
          </a:xfrm>
          <a:prstGeom prst="roundRect">
            <a:avLst>
              <a:gd name="adj" fmla="val 10000"/>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29" name="Shape 27"/>
          <p:cNvSpPr/>
          <p:nvPr/>
        </p:nvSpPr>
        <p:spPr>
          <a:xfrm>
            <a:off x="6922008" y="2743200"/>
            <a:ext cx="0" cy="731520"/>
          </a:xfrm>
          <a:prstGeom prst="line">
            <a:avLst/>
          </a:prstGeom>
          <a:noFill/>
          <a:ln w="12700">
            <a:solidFill>
              <a:schemeClr val="accent1">
                <a:lumMod val="60000"/>
                <a:lumOff val="40000"/>
              </a:schemeClr>
            </a:solidFill>
            <a:prstDash val="solid"/>
          </a:ln>
        </p:spPr>
        <p:txBody>
          <a:bodyPr anchor="t"/>
          <a:lstStyle/>
          <a:p>
            <a:endParaRPr lang="en-150"/>
          </a:p>
        </p:txBody>
      </p:sp>
      <p:sp>
        <p:nvSpPr>
          <p:cNvPr id="30" name="Shape 28"/>
          <p:cNvSpPr/>
          <p:nvPr/>
        </p:nvSpPr>
        <p:spPr>
          <a:xfrm>
            <a:off x="7068312" y="2852928"/>
            <a:ext cx="219456" cy="219456"/>
          </a:xfrm>
          <a:prstGeom prst="ellipse">
            <a:avLst/>
          </a:prstGeom>
          <a:solidFill>
            <a:schemeClr val="accent1">
              <a:lumMod val="60000"/>
              <a:lumOff val="40000"/>
            </a:schemeClr>
          </a:solidFill>
          <a:ln w="12700">
            <a:solidFill>
              <a:schemeClr val="accent1">
                <a:lumMod val="60000"/>
                <a:lumOff val="40000"/>
              </a:schemeClr>
            </a:solidFill>
            <a:prstDash val="solid"/>
          </a:ln>
        </p:spPr>
        <p:txBody>
          <a:bodyPr anchor="t"/>
          <a:lstStyle/>
          <a:p>
            <a:endParaRPr lang="en-150"/>
          </a:p>
        </p:txBody>
      </p:sp>
      <p:sp>
        <p:nvSpPr>
          <p:cNvPr id="32" name="Text 30"/>
          <p:cNvSpPr/>
          <p:nvPr/>
        </p:nvSpPr>
        <p:spPr>
          <a:xfrm>
            <a:off x="7388352" y="2843784"/>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Silicon Engineering</a:t>
            </a:r>
            <a:endParaRPr lang="en-US" sz="1320"/>
          </a:p>
        </p:txBody>
      </p:sp>
      <p:sp>
        <p:nvSpPr>
          <p:cNvPr id="33" name="Text 31"/>
          <p:cNvSpPr/>
          <p:nvPr/>
        </p:nvSpPr>
        <p:spPr>
          <a:xfrm>
            <a:off x="7388352" y="3081528"/>
            <a:ext cx="3794760" cy="310896"/>
          </a:xfrm>
          <a:prstGeom prst="rect">
            <a:avLst/>
          </a:prstGeom>
          <a:noFill/>
          <a:ln/>
        </p:spPr>
        <p:txBody>
          <a:bodyPr wrap="square" lIns="0" tIns="0" rIns="0" bIns="0" rtlCol="0" anchor="t">
            <a:normAutofit/>
          </a:bodyPr>
          <a:lstStyle/>
          <a:p>
            <a:pPr indent="0">
              <a:buNone/>
            </a:pPr>
            <a:r>
              <a:rPr lang="en-US" sz="1000">
                <a:solidFill>
                  <a:schemeClr val="bg1">
                    <a:lumMod val="85000"/>
                  </a:schemeClr>
                </a:solidFill>
                <a:latin typeface="Graphik Regular" panose="020B0503030202060203" pitchFamily="34" charset="0"/>
                <a:cs typeface="Arial" pitchFamily="34" charset="-120"/>
              </a:rPr>
              <a:t>Purpose-built silicon for AI inference and training. AI workloads run faster and cheaper from the chip up.</a:t>
            </a:r>
          </a:p>
        </p:txBody>
      </p:sp>
      <p:sp>
        <p:nvSpPr>
          <p:cNvPr id="34" name="Shape 32"/>
          <p:cNvSpPr/>
          <p:nvPr/>
        </p:nvSpPr>
        <p:spPr>
          <a:xfrm>
            <a:off x="6922008" y="3566159"/>
            <a:ext cx="4572000" cy="852837"/>
          </a:xfrm>
          <a:prstGeom prst="roundRect">
            <a:avLst>
              <a:gd name="adj" fmla="val 10000"/>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35" name="Shape 33"/>
          <p:cNvSpPr/>
          <p:nvPr/>
        </p:nvSpPr>
        <p:spPr>
          <a:xfrm>
            <a:off x="6922008" y="3566160"/>
            <a:ext cx="0" cy="852836"/>
          </a:xfrm>
          <a:prstGeom prst="line">
            <a:avLst/>
          </a:prstGeom>
          <a:noFill/>
          <a:ln w="12700">
            <a:solidFill>
              <a:schemeClr val="accent1">
                <a:lumMod val="60000"/>
                <a:lumOff val="40000"/>
              </a:schemeClr>
            </a:solidFill>
            <a:prstDash val="solid"/>
          </a:ln>
        </p:spPr>
        <p:txBody>
          <a:bodyPr anchor="t"/>
          <a:lstStyle/>
          <a:p>
            <a:endParaRPr lang="en-150"/>
          </a:p>
        </p:txBody>
      </p:sp>
      <p:sp>
        <p:nvSpPr>
          <p:cNvPr id="36" name="Shape 34"/>
          <p:cNvSpPr/>
          <p:nvPr/>
        </p:nvSpPr>
        <p:spPr>
          <a:xfrm>
            <a:off x="7068312" y="3675888"/>
            <a:ext cx="219456" cy="219456"/>
          </a:xfrm>
          <a:prstGeom prst="ellipse">
            <a:avLst/>
          </a:prstGeom>
          <a:solidFill>
            <a:schemeClr val="accent1">
              <a:lumMod val="60000"/>
              <a:lumOff val="40000"/>
            </a:schemeClr>
          </a:solidFill>
          <a:ln w="12700">
            <a:solidFill>
              <a:schemeClr val="accent1">
                <a:lumMod val="60000"/>
                <a:lumOff val="40000"/>
              </a:schemeClr>
            </a:solidFill>
            <a:prstDash val="solid"/>
          </a:ln>
        </p:spPr>
        <p:txBody>
          <a:bodyPr anchor="t"/>
          <a:lstStyle/>
          <a:p>
            <a:endParaRPr lang="en-150"/>
          </a:p>
        </p:txBody>
      </p:sp>
      <p:sp>
        <p:nvSpPr>
          <p:cNvPr id="38" name="Text 36"/>
          <p:cNvSpPr/>
          <p:nvPr/>
        </p:nvSpPr>
        <p:spPr>
          <a:xfrm>
            <a:off x="7388352" y="3666744"/>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SaaS/Package Replacement</a:t>
            </a:r>
            <a:endParaRPr lang="en-US" sz="1320"/>
          </a:p>
        </p:txBody>
      </p:sp>
      <p:sp>
        <p:nvSpPr>
          <p:cNvPr id="39" name="Text 37"/>
          <p:cNvSpPr/>
          <p:nvPr/>
        </p:nvSpPr>
        <p:spPr>
          <a:xfrm>
            <a:off x="7388352" y="3904488"/>
            <a:ext cx="3794760" cy="310896"/>
          </a:xfrm>
          <a:prstGeom prst="rect">
            <a:avLst/>
          </a:prstGeom>
          <a:noFill/>
          <a:ln/>
        </p:spPr>
        <p:txBody>
          <a:bodyPr wrap="square" lIns="0" tIns="0" rIns="0" bIns="0" rtlCol="0" anchor="t">
            <a:noAutofit/>
          </a:bodyPr>
          <a:lstStyle/>
          <a:p>
            <a:pPr indent="0">
              <a:buNone/>
            </a:pPr>
            <a:r>
              <a:rPr lang="en-US" sz="1000">
                <a:solidFill>
                  <a:schemeClr val="bg1">
                    <a:lumMod val="85000"/>
                  </a:schemeClr>
                </a:solidFill>
                <a:latin typeface="Graphik Regular" panose="020B0503030202060203" pitchFamily="34" charset="0"/>
                <a:cs typeface="Arial" pitchFamily="34" charset="-120"/>
              </a:rPr>
              <a:t>Replace off-the-shelf tools with AI-native custom alternatives. Eliminate licensing costs, vendor lock-in, and the customization tax.</a:t>
            </a:r>
          </a:p>
        </p:txBody>
      </p:sp>
      <p:sp>
        <p:nvSpPr>
          <p:cNvPr id="40" name="Shape 38"/>
          <p:cNvSpPr/>
          <p:nvPr/>
        </p:nvSpPr>
        <p:spPr>
          <a:xfrm>
            <a:off x="6922008" y="4517905"/>
            <a:ext cx="4572000" cy="1096512"/>
          </a:xfrm>
          <a:prstGeom prst="roundRect">
            <a:avLst>
              <a:gd name="adj" fmla="val 8000"/>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41" name="Shape 39"/>
          <p:cNvSpPr/>
          <p:nvPr/>
        </p:nvSpPr>
        <p:spPr>
          <a:xfrm>
            <a:off x="6922008" y="4517905"/>
            <a:ext cx="0" cy="1096512"/>
          </a:xfrm>
          <a:prstGeom prst="line">
            <a:avLst/>
          </a:prstGeom>
          <a:noFill/>
          <a:ln w="12700">
            <a:solidFill>
              <a:schemeClr val="accent1">
                <a:lumMod val="60000"/>
                <a:lumOff val="40000"/>
              </a:schemeClr>
            </a:solidFill>
            <a:prstDash val="solid"/>
          </a:ln>
        </p:spPr>
        <p:txBody>
          <a:bodyPr anchor="t"/>
          <a:lstStyle/>
          <a:p>
            <a:endParaRPr lang="en-150"/>
          </a:p>
        </p:txBody>
      </p:sp>
      <p:sp>
        <p:nvSpPr>
          <p:cNvPr id="42" name="Shape 40"/>
          <p:cNvSpPr/>
          <p:nvPr/>
        </p:nvSpPr>
        <p:spPr>
          <a:xfrm>
            <a:off x="7068312" y="4627633"/>
            <a:ext cx="219456" cy="219456"/>
          </a:xfrm>
          <a:prstGeom prst="ellipse">
            <a:avLst/>
          </a:prstGeom>
          <a:solidFill>
            <a:schemeClr val="accent1">
              <a:lumMod val="60000"/>
              <a:lumOff val="40000"/>
            </a:schemeClr>
          </a:solidFill>
          <a:ln w="12700">
            <a:solidFill>
              <a:schemeClr val="accent1">
                <a:lumMod val="60000"/>
                <a:lumOff val="40000"/>
              </a:schemeClr>
            </a:solidFill>
            <a:prstDash val="solid"/>
          </a:ln>
        </p:spPr>
        <p:txBody>
          <a:bodyPr anchor="t"/>
          <a:lstStyle/>
          <a:p>
            <a:endParaRPr lang="en-150"/>
          </a:p>
        </p:txBody>
      </p:sp>
      <p:sp>
        <p:nvSpPr>
          <p:cNvPr id="44" name="Text 42"/>
          <p:cNvSpPr/>
          <p:nvPr/>
        </p:nvSpPr>
        <p:spPr>
          <a:xfrm>
            <a:off x="7388352" y="4618489"/>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Quality Engineering</a:t>
            </a:r>
            <a:endParaRPr lang="en-US" sz="1320"/>
          </a:p>
        </p:txBody>
      </p:sp>
      <p:sp>
        <p:nvSpPr>
          <p:cNvPr id="45" name="Text 43"/>
          <p:cNvSpPr/>
          <p:nvPr/>
        </p:nvSpPr>
        <p:spPr>
          <a:xfrm>
            <a:off x="7388352" y="4856233"/>
            <a:ext cx="3794760" cy="493776"/>
          </a:xfrm>
          <a:prstGeom prst="rect">
            <a:avLst/>
          </a:prstGeom>
          <a:noFill/>
          <a:ln/>
        </p:spPr>
        <p:txBody>
          <a:bodyPr wrap="square" lIns="0" tIns="0" rIns="0" bIns="0" rtlCol="0" anchor="t">
            <a:noAutofit/>
          </a:bodyPr>
          <a:lstStyle/>
          <a:p>
            <a:pPr indent="0">
              <a:buNone/>
            </a:pPr>
            <a:endParaRPr lang="en-US" sz="1000">
              <a:solidFill>
                <a:schemeClr val="bg1">
                  <a:lumMod val="85000"/>
                </a:schemeClr>
              </a:solidFill>
              <a:latin typeface="Graphik Regular" panose="020B0503030202060203" pitchFamily="34" charset="0"/>
              <a:cs typeface="Arial" pitchFamily="34" charset="-120"/>
            </a:endParaRPr>
          </a:p>
        </p:txBody>
      </p:sp>
      <p:sp>
        <p:nvSpPr>
          <p:cNvPr id="76" name="Shape 74"/>
          <p:cNvSpPr/>
          <p:nvPr/>
        </p:nvSpPr>
        <p:spPr>
          <a:xfrm>
            <a:off x="10972800" y="91440"/>
            <a:ext cx="914400" cy="402336"/>
          </a:xfrm>
          <a:prstGeom prst="rect">
            <a:avLst/>
          </a:prstGeom>
          <a:solidFill>
            <a:srgbClr val="000000"/>
          </a:solidFill>
          <a:ln w="12700">
            <a:solidFill>
              <a:srgbClr val="000000">
                <a:alpha val="0"/>
              </a:srgbClr>
            </a:solidFill>
            <a:prstDash val="solid"/>
          </a:ln>
        </p:spPr>
        <p:txBody>
          <a:bodyPr anchor="t"/>
          <a:lstStyle/>
          <a:p>
            <a:endParaRPr lang="en-150"/>
          </a:p>
        </p:txBody>
      </p:sp>
      <p:sp>
        <p:nvSpPr>
          <p:cNvPr id="19" name="Text 3">
            <a:extLst>
              <a:ext uri="{FF2B5EF4-FFF2-40B4-BE49-F238E27FC236}">
                <a16:creationId xmlns:a16="http://schemas.microsoft.com/office/drawing/2014/main" id="{78F55A4D-3E8E-60D3-5085-1B78A4636744}"/>
              </a:ext>
            </a:extLst>
          </p:cNvPr>
          <p:cNvSpPr/>
          <p:nvPr/>
        </p:nvSpPr>
        <p:spPr>
          <a:xfrm>
            <a:off x="324000" y="468000"/>
            <a:ext cx="7478911" cy="356371"/>
          </a:xfrm>
          <a:prstGeom prst="rect">
            <a:avLst/>
          </a:prstGeom>
          <a:noFill/>
          <a:ln/>
        </p:spPr>
        <p:txBody>
          <a:bodyPr wrap="square" lIns="0" tIns="0" rIns="0" bIns="0" rtlCol="0" anchor="t">
            <a:noAutofit/>
          </a:bodyPr>
          <a:lstStyle/>
          <a:p>
            <a:r>
              <a:rPr lang="en-US" sz="2400" b="1">
                <a:solidFill>
                  <a:schemeClr val="bg1"/>
                </a:solidFill>
              </a:rPr>
              <a:t>AI Native Custom Engineering</a:t>
            </a:r>
          </a:p>
        </p:txBody>
      </p:sp>
      <p:sp>
        <p:nvSpPr>
          <p:cNvPr id="25" name="Text 37">
            <a:extLst>
              <a:ext uri="{FF2B5EF4-FFF2-40B4-BE49-F238E27FC236}">
                <a16:creationId xmlns:a16="http://schemas.microsoft.com/office/drawing/2014/main" id="{2F61968B-4640-2BE3-6CF2-875B71621D99}"/>
              </a:ext>
            </a:extLst>
          </p:cNvPr>
          <p:cNvSpPr/>
          <p:nvPr/>
        </p:nvSpPr>
        <p:spPr>
          <a:xfrm>
            <a:off x="7411212" y="4898740"/>
            <a:ext cx="3794760" cy="310896"/>
          </a:xfrm>
          <a:prstGeom prst="rect">
            <a:avLst/>
          </a:prstGeom>
          <a:noFill/>
          <a:ln/>
        </p:spPr>
        <p:txBody>
          <a:bodyPr wrap="square" lIns="0" tIns="0" rIns="0" bIns="0" rtlCol="0" anchor="t">
            <a:noAutofit/>
          </a:bodyPr>
          <a:lstStyle/>
          <a:p>
            <a:pPr indent="0">
              <a:buNone/>
            </a:pPr>
            <a:r>
              <a:rPr lang="en-US" sz="1000">
                <a:solidFill>
                  <a:schemeClr val="bg1">
                    <a:lumMod val="85000"/>
                  </a:schemeClr>
                </a:solidFill>
                <a:latin typeface="Graphik Regular" panose="020B0503030202060203" pitchFamily="34" charset="0"/>
                <a:cs typeface="Arial" pitchFamily="34" charset="-120"/>
              </a:rPr>
              <a:t>Transform quality into a strategic capability—driving efficiency, reducing risk, and ensuring consistent, customer-centric outcomes in increasingly complex, AI-driven systems tools with AI-native custom alternatives. </a:t>
            </a:r>
          </a:p>
        </p:txBody>
      </p:sp>
      <p:pic>
        <p:nvPicPr>
          <p:cNvPr id="2" name="Image 0" descr="/mnt/data/rebuild/spe_logo.png">
            <a:extLst>
              <a:ext uri="{FF2B5EF4-FFF2-40B4-BE49-F238E27FC236}">
                <a16:creationId xmlns:a16="http://schemas.microsoft.com/office/drawing/2014/main" id="{23AD91D3-F448-CA3D-C4A0-399EB939D072}"/>
              </a:ext>
            </a:extLst>
          </p:cNvPr>
          <p:cNvPicPr>
            <a:picLocks noChangeAspect="1"/>
          </p:cNvPicPr>
          <p:nvPr/>
        </p:nvPicPr>
        <p:blipFill>
          <a:blip r:embed="rId3"/>
          <a:stretch>
            <a:fillRect/>
          </a:stretch>
        </p:blipFill>
        <p:spPr>
          <a:xfrm>
            <a:off x="10977624" y="102425"/>
            <a:ext cx="822960" cy="365760"/>
          </a:xfrm>
          <a:prstGeom prst="rect">
            <a:avLst/>
          </a:prstGeom>
        </p:spPr>
      </p:pic>
      <p:sp>
        <p:nvSpPr>
          <p:cNvPr id="4" name="Text 0">
            <a:extLst>
              <a:ext uri="{FF2B5EF4-FFF2-40B4-BE49-F238E27FC236}">
                <a16:creationId xmlns:a16="http://schemas.microsoft.com/office/drawing/2014/main" id="{90406AC6-72A9-3F2E-241F-CC7491283562}"/>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5" name="Shape 0">
            <a:extLst>
              <a:ext uri="{FF2B5EF4-FFF2-40B4-BE49-F238E27FC236}">
                <a16:creationId xmlns:a16="http://schemas.microsoft.com/office/drawing/2014/main" id="{3591D1CF-5E6B-7028-44A8-EC2B730F211D}"/>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slide_020.png"/>
          <p:cNvPicPr>
            <a:picLocks noChangeAspect="1"/>
          </p:cNvPicPr>
          <p:nvPr/>
        </p:nvPicPr>
        <p:blipFill>
          <a:blip r:embed="rId2"/>
          <a:srcRect b="6824"/>
          <a:stretch>
            <a:fillRect/>
          </a:stretch>
        </p:blipFill>
        <p:spPr>
          <a:xfrm>
            <a:off x="0" y="0"/>
            <a:ext cx="12192000" cy="6390000"/>
          </a:xfrm>
          <a:prstGeom prst="rect">
            <a:avLst/>
          </a:prstGeom>
        </p:spPr>
      </p:pic>
      <p:sp>
        <p:nvSpPr>
          <p:cNvPr id="5" name="Text 3">
            <a:extLst>
              <a:ext uri="{FF2B5EF4-FFF2-40B4-BE49-F238E27FC236}">
                <a16:creationId xmlns:a16="http://schemas.microsoft.com/office/drawing/2014/main" id="{3D3D86F7-2B80-AE0E-9FD5-C75C61883328}"/>
              </a:ext>
            </a:extLst>
          </p:cNvPr>
          <p:cNvSpPr/>
          <p:nvPr/>
        </p:nvSpPr>
        <p:spPr>
          <a:xfrm>
            <a:off x="324000" y="468000"/>
            <a:ext cx="9167730" cy="356371"/>
          </a:xfrm>
          <a:prstGeom prst="rect">
            <a:avLst/>
          </a:prstGeom>
          <a:solidFill>
            <a:schemeClr val="tx1"/>
          </a:solidFill>
          <a:ln/>
        </p:spPr>
        <p:txBody>
          <a:bodyPr wrap="square" lIns="0" tIns="0" rIns="0" bIns="0" rtlCol="0" anchor="t">
            <a:noAutofit/>
          </a:bodyPr>
          <a:lstStyle/>
          <a:p>
            <a:r>
              <a:rPr lang="en-US" sz="2400" b="1">
                <a:solidFill>
                  <a:schemeClr val="bg1"/>
                </a:solidFill>
              </a:rPr>
              <a:t>AI Native Custom Engineering (and SDLC) Example</a:t>
            </a:r>
          </a:p>
        </p:txBody>
      </p:sp>
      <p:pic>
        <p:nvPicPr>
          <p:cNvPr id="3" name="Image 0" descr="/mnt/data/rebuild/spe_logo.png">
            <a:extLst>
              <a:ext uri="{FF2B5EF4-FFF2-40B4-BE49-F238E27FC236}">
                <a16:creationId xmlns:a16="http://schemas.microsoft.com/office/drawing/2014/main" id="{8F15A173-54C2-E634-89B4-E1B39DBCDBB1}"/>
              </a:ext>
            </a:extLst>
          </p:cNvPr>
          <p:cNvPicPr>
            <a:picLocks noChangeAspect="1"/>
          </p:cNvPicPr>
          <p:nvPr/>
        </p:nvPicPr>
        <p:blipFill>
          <a:blip r:embed="rId3"/>
          <a:stretch>
            <a:fillRect/>
          </a:stretch>
        </p:blipFill>
        <p:spPr>
          <a:xfrm>
            <a:off x="10977624" y="102425"/>
            <a:ext cx="822960" cy="365760"/>
          </a:xfrm>
          <a:prstGeom prst="rect">
            <a:avLst/>
          </a:prstGeom>
        </p:spPr>
      </p:pic>
      <p:sp>
        <p:nvSpPr>
          <p:cNvPr id="6" name="Text 0">
            <a:extLst>
              <a:ext uri="{FF2B5EF4-FFF2-40B4-BE49-F238E27FC236}">
                <a16:creationId xmlns:a16="http://schemas.microsoft.com/office/drawing/2014/main" id="{18663A6D-575E-A32F-9A2C-70BE0949F4AE}"/>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7" name="Shape 0">
            <a:extLst>
              <a:ext uri="{FF2B5EF4-FFF2-40B4-BE49-F238E27FC236}">
                <a16:creationId xmlns:a16="http://schemas.microsoft.com/office/drawing/2014/main" id="{6BD0C85E-6BF7-1304-889D-1E168F42E460}"/>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8" name="TextBox 7">
            <a:extLst>
              <a:ext uri="{FF2B5EF4-FFF2-40B4-BE49-F238E27FC236}">
                <a16:creationId xmlns:a16="http://schemas.microsoft.com/office/drawing/2014/main" id="{D6CC7B08-0EFE-0D42-329B-0F36DEC184A4}"/>
              </a:ext>
            </a:extLst>
          </p:cNvPr>
          <p:cNvSpPr txBox="1"/>
          <p:nvPr/>
        </p:nvSpPr>
        <p:spPr>
          <a:xfrm>
            <a:off x="6645645" y="6573208"/>
            <a:ext cx="5266944"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chemeClr val="bg1">
                    <a:lumMod val="75000"/>
                  </a:schemeClr>
                </a:solidFill>
                <a:effectLst/>
                <a:uLnTx/>
                <a:uFillTx/>
                <a:latin typeface="Graphik Regular"/>
                <a:ea typeface="+mn-ea"/>
                <a:cs typeface="+mn-cs"/>
              </a:rPr>
              <a:t>Copyright © 2026 Accenture. All rights reserved.  |  Material, Non-Public - Not To Be Distributed Further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D5234-27C1-E2AC-14A0-E88DB027FA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C675A3-4D3A-3303-0663-B6895D5D70E7}"/>
              </a:ext>
            </a:extLst>
          </p:cNvPr>
          <p:cNvSpPr>
            <a:spLocks noGrp="1"/>
          </p:cNvSpPr>
          <p:nvPr>
            <p:ph type="title"/>
          </p:nvPr>
        </p:nvSpPr>
        <p:spPr>
          <a:xfrm>
            <a:off x="1164969" y="3453638"/>
            <a:ext cx="7340053" cy="886397"/>
          </a:xfrm>
        </p:spPr>
        <p:txBody>
          <a:bodyPr/>
          <a:lstStyle/>
          <a:p>
            <a:r>
              <a:rPr lang="en-US" sz="3200" b="1">
                <a:solidFill>
                  <a:schemeClr val="accent6">
                    <a:lumMod val="60000"/>
                    <a:lumOff val="40000"/>
                  </a:schemeClr>
                </a:solidFill>
              </a:rPr>
              <a:t>S&amp;PE OFFERINGS:</a:t>
            </a:r>
            <a:br>
              <a:rPr lang="en-US" sz="3200" b="1">
                <a:latin typeface="+mn-lt"/>
                <a:ea typeface="+mn-ea"/>
                <a:cs typeface="+mn-cs"/>
              </a:rPr>
            </a:br>
            <a:r>
              <a:rPr lang="en-US" sz="3200" b="1">
                <a:latin typeface="+mn-lt"/>
                <a:ea typeface="+mn-ea"/>
                <a:cs typeface="+mn-cs"/>
              </a:rPr>
              <a:t>S&amp;PE MANAGED SERVICES</a:t>
            </a:r>
          </a:p>
        </p:txBody>
      </p:sp>
      <p:sp>
        <p:nvSpPr>
          <p:cNvPr id="3" name="Shape 0">
            <a:extLst>
              <a:ext uri="{FF2B5EF4-FFF2-40B4-BE49-F238E27FC236}">
                <a16:creationId xmlns:a16="http://schemas.microsoft.com/office/drawing/2014/main" id="{97C123FB-37D9-4FBB-BB6A-629D5AD6EBCC}"/>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2923706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4BE13-50D9-41C3-EFD0-DDEF4C970A9B}"/>
            </a:ext>
          </a:extLst>
        </p:cNvPr>
        <p:cNvGrpSpPr/>
        <p:nvPr/>
      </p:nvGrpSpPr>
      <p:grpSpPr>
        <a:xfrm>
          <a:off x="0" y="0"/>
          <a:ext cx="0" cy="0"/>
          <a:chOff x="0" y="0"/>
          <a:chExt cx="0" cy="0"/>
        </a:xfrm>
      </p:grpSpPr>
      <p:sp>
        <p:nvSpPr>
          <p:cNvPr id="5" name="Text 3">
            <a:extLst>
              <a:ext uri="{FF2B5EF4-FFF2-40B4-BE49-F238E27FC236}">
                <a16:creationId xmlns:a16="http://schemas.microsoft.com/office/drawing/2014/main" id="{01B707DF-960D-1921-4CA8-5E6C216F3807}"/>
              </a:ext>
            </a:extLst>
          </p:cNvPr>
          <p:cNvSpPr/>
          <p:nvPr/>
        </p:nvSpPr>
        <p:spPr>
          <a:xfrm>
            <a:off x="324000" y="468000"/>
            <a:ext cx="4937760" cy="310896"/>
          </a:xfrm>
          <a:prstGeom prst="rect">
            <a:avLst/>
          </a:prstGeom>
          <a:noFill/>
          <a:ln/>
        </p:spPr>
        <p:txBody>
          <a:bodyPr wrap="square" lIns="0" tIns="0" rIns="0" bIns="0" rtlCol="0" anchor="t">
            <a:noAutofit/>
          </a:bodyPr>
          <a:lstStyle/>
          <a:p>
            <a:r>
              <a:rPr lang="en-US" sz="2400" b="1">
                <a:solidFill>
                  <a:schemeClr val="bg1"/>
                </a:solidFill>
              </a:rPr>
              <a:t>S&amp;PE Managed Services - Types</a:t>
            </a:r>
            <a:r>
              <a:rPr lang="en-US" sz="2400" b="1">
                <a:solidFill>
                  <a:srgbClr val="A000FF"/>
                </a:solidFill>
              </a:rPr>
              <a:t> </a:t>
            </a:r>
          </a:p>
        </p:txBody>
      </p:sp>
      <p:sp>
        <p:nvSpPr>
          <p:cNvPr id="79" name="Shape 77">
            <a:extLst>
              <a:ext uri="{FF2B5EF4-FFF2-40B4-BE49-F238E27FC236}">
                <a16:creationId xmlns:a16="http://schemas.microsoft.com/office/drawing/2014/main" id="{0FEAF88D-2D39-C015-760F-D9820E2B218E}"/>
              </a:ext>
            </a:extLst>
          </p:cNvPr>
          <p:cNvSpPr/>
          <p:nvPr/>
        </p:nvSpPr>
        <p:spPr>
          <a:xfrm>
            <a:off x="10972800" y="91440"/>
            <a:ext cx="914400" cy="402336"/>
          </a:xfrm>
          <a:prstGeom prst="rect">
            <a:avLst/>
          </a:prstGeom>
          <a:solidFill>
            <a:srgbClr val="000000"/>
          </a:solidFill>
          <a:ln w="12700">
            <a:solidFill>
              <a:srgbClr val="000000">
                <a:alpha val="0"/>
              </a:srgbClr>
            </a:solidFill>
            <a:prstDash val="solid"/>
          </a:ln>
        </p:spPr>
        <p:txBody>
          <a:bodyPr wrap="square" anchor="t">
            <a:noAutofit/>
          </a:bodyPr>
          <a:lstStyle/>
          <a:p>
            <a:endParaRPr lang="en-150"/>
          </a:p>
        </p:txBody>
      </p:sp>
      <p:sp>
        <p:nvSpPr>
          <p:cNvPr id="245" name="MSDescription">
            <a:extLst>
              <a:ext uri="{FF2B5EF4-FFF2-40B4-BE49-F238E27FC236}">
                <a16:creationId xmlns:a16="http://schemas.microsoft.com/office/drawing/2014/main" id="{976886D0-541D-0BD0-9768-C1A8D6C2FC17}"/>
              </a:ext>
            </a:extLst>
          </p:cNvPr>
          <p:cNvSpPr/>
          <p:nvPr/>
        </p:nvSpPr>
        <p:spPr>
          <a:xfrm>
            <a:off x="530352" y="1067988"/>
            <a:ext cx="11100000" cy="669509"/>
          </a:xfrm>
          <a:prstGeom prst="rect">
            <a:avLst/>
          </a:prstGeom>
          <a:noFill/>
          <a:ln>
            <a:noFill/>
          </a:ln>
        </p:spPr>
        <p:txBody>
          <a:bodyPr wrap="square" lIns="0" tIns="0" rIns="0" bIns="0" anchor="t">
            <a:noAutofit/>
          </a:bodyPr>
          <a:lstStyle/>
          <a:p>
            <a:pPr>
              <a:buNone/>
            </a:pPr>
            <a:r>
              <a:rPr lang="en-US" sz="1400">
                <a:solidFill>
                  <a:srgbClr val="CCCCCC"/>
                </a:solidFill>
                <a:latin typeface="Graphik Light" pitchFamily="34" charset="0"/>
              </a:rPr>
              <a:t>We don't build and leave. Once we build or modernize, we stay — operating and continuously improving the systems we create.</a:t>
            </a:r>
          </a:p>
          <a:p>
            <a:pPr>
              <a:buNone/>
            </a:pPr>
            <a:endParaRPr lang="en-US" sz="1400">
              <a:solidFill>
                <a:srgbClr val="CCCCCC"/>
              </a:solidFill>
              <a:latin typeface="Graphik Light" pitchFamily="34" charset="0"/>
            </a:endParaRPr>
          </a:p>
          <a:p>
            <a:pPr>
              <a:buNone/>
            </a:pPr>
            <a:r>
              <a:rPr lang="en-US" sz="1400">
                <a:solidFill>
                  <a:srgbClr val="CCCCCC"/>
                </a:solidFill>
                <a:latin typeface="Graphik Light" pitchFamily="34" charset="0"/>
              </a:rPr>
              <a:t>That ongoing relationship delivers two distinct value streams:</a:t>
            </a:r>
          </a:p>
          <a:p>
            <a:pPr>
              <a:buNone/>
            </a:pPr>
            <a:endParaRPr lang="en-US" sz="1400">
              <a:solidFill>
                <a:srgbClr val="CCCCCC"/>
              </a:solidFill>
              <a:latin typeface="Graphik Light" pitchFamily="34" charset="0"/>
            </a:endParaRPr>
          </a:p>
          <a:p>
            <a:pPr>
              <a:buNone/>
            </a:pPr>
            <a:r>
              <a:rPr lang="en-US" sz="1400">
                <a:solidFill>
                  <a:srgbClr val="CCCCCC"/>
                </a:solidFill>
                <a:latin typeface="Graphik Light" pitchFamily="34" charset="0"/>
              </a:rPr>
              <a:t> </a:t>
            </a:r>
          </a:p>
        </p:txBody>
      </p:sp>
      <p:sp>
        <p:nvSpPr>
          <p:cNvPr id="262" name="BreakfixBox">
            <a:extLst>
              <a:ext uri="{FF2B5EF4-FFF2-40B4-BE49-F238E27FC236}">
                <a16:creationId xmlns:a16="http://schemas.microsoft.com/office/drawing/2014/main" id="{390B712E-5E12-90D8-768E-6B759607333E}"/>
              </a:ext>
            </a:extLst>
          </p:cNvPr>
          <p:cNvSpPr/>
          <p:nvPr/>
        </p:nvSpPr>
        <p:spPr>
          <a:xfrm>
            <a:off x="530352" y="2131434"/>
            <a:ext cx="5350000" cy="2861128"/>
          </a:xfrm>
          <a:prstGeom prst="roundRect">
            <a:avLst>
              <a:gd name="adj" fmla="val 5000"/>
            </a:avLst>
          </a:prstGeom>
          <a:solidFill>
            <a:srgbClr val="1A1A1A"/>
          </a:solidFill>
          <a:ln w="12700">
            <a:solidFill>
              <a:srgbClr val="555555"/>
            </a:solidFill>
          </a:ln>
        </p:spPr>
        <p:txBody>
          <a:bodyPr wrap="square" lIns="137160" tIns="91440" rIns="137160" bIns="91440" anchor="t">
            <a:noAutofit/>
          </a:bodyPr>
          <a:lstStyle/>
          <a:p>
            <a:pPr>
              <a:buNone/>
            </a:pPr>
            <a:r>
              <a:rPr lang="en-US" b="1">
                <a:solidFill>
                  <a:schemeClr val="accent6">
                    <a:lumMod val="60000"/>
                    <a:lumOff val="40000"/>
                  </a:schemeClr>
                </a:solidFill>
                <a:latin typeface="Graphik-Semibold" pitchFamily="34" charset="0"/>
              </a:rPr>
              <a:t>RUN THE BUSINESS</a:t>
            </a:r>
            <a:br>
              <a:rPr lang="en-US" b="1">
                <a:solidFill>
                  <a:schemeClr val="accent6">
                    <a:lumMod val="60000"/>
                    <a:lumOff val="40000"/>
                  </a:schemeClr>
                </a:solidFill>
                <a:latin typeface="Graphik-Semibold" pitchFamily="34" charset="0"/>
              </a:rPr>
            </a:br>
            <a:r>
              <a:rPr lang="en-US" b="1">
                <a:solidFill>
                  <a:schemeClr val="accent6">
                    <a:lumMod val="60000"/>
                    <a:lumOff val="40000"/>
                  </a:schemeClr>
                </a:solidFill>
                <a:latin typeface="Graphik-Semibold" pitchFamily="34" charset="0"/>
              </a:rPr>
              <a:t>focus on Operational Continuity</a:t>
            </a:r>
          </a:p>
          <a:p>
            <a:pPr>
              <a:lnSpc>
                <a:spcPct val="130000"/>
              </a:lnSpc>
              <a:spcBef>
                <a:spcPts val="400"/>
              </a:spcBef>
              <a:buNone/>
            </a:pPr>
            <a:r>
              <a:rPr lang="en-US" sz="1400">
                <a:solidFill>
                  <a:schemeClr val="bg1"/>
                </a:solidFill>
                <a:latin typeface="Graphik Light" pitchFamily="34" charset="0"/>
              </a:rPr>
              <a:t>Ensure stability, compliance, and uptime</a:t>
            </a:r>
          </a:p>
          <a:p>
            <a:pPr marL="171450" indent="-171450">
              <a:lnSpc>
                <a:spcPct val="130000"/>
              </a:lnSpc>
              <a:spcBef>
                <a:spcPts val="400"/>
              </a:spcBef>
              <a:buFont typeface="Arial" panose="020B0604020202020204" pitchFamily="34" charset="0"/>
              <a:buChar char="•"/>
            </a:pPr>
            <a:r>
              <a:rPr lang="en-US" sz="1400">
                <a:solidFill>
                  <a:schemeClr val="bg1"/>
                </a:solidFill>
                <a:latin typeface="Graphik Light" pitchFamily="34" charset="0"/>
              </a:rPr>
              <a:t>Incident response &amp; break-fix resolution</a:t>
            </a:r>
          </a:p>
          <a:p>
            <a:pPr marL="171450" indent="-171450">
              <a:lnSpc>
                <a:spcPct val="130000"/>
              </a:lnSpc>
              <a:spcBef>
                <a:spcPts val="400"/>
              </a:spcBef>
              <a:buFont typeface="Arial" panose="020B0604020202020204" pitchFamily="34" charset="0"/>
              <a:buChar char="•"/>
            </a:pPr>
            <a:r>
              <a:rPr lang="en-US" sz="1400">
                <a:solidFill>
                  <a:schemeClr val="bg1"/>
                </a:solidFill>
                <a:latin typeface="Graphik Light" pitchFamily="34" charset="0"/>
              </a:rPr>
              <a:t>SLA-driven, availability-focused</a:t>
            </a:r>
          </a:p>
          <a:p>
            <a:pPr marL="171450" indent="-171450">
              <a:lnSpc>
                <a:spcPct val="130000"/>
              </a:lnSpc>
              <a:spcBef>
                <a:spcPts val="400"/>
              </a:spcBef>
              <a:buFont typeface="Arial" panose="020B0604020202020204" pitchFamily="34" charset="0"/>
              <a:buChar char="•"/>
            </a:pPr>
            <a:r>
              <a:rPr lang="en-US" sz="1400">
                <a:solidFill>
                  <a:schemeClr val="bg1"/>
                </a:solidFill>
                <a:latin typeface="Graphik Light" pitchFamily="34" charset="0"/>
              </a:rPr>
              <a:t>Reactive model with cost-optimization focus</a:t>
            </a:r>
          </a:p>
          <a:p>
            <a:pPr marL="171450" indent="-171450">
              <a:lnSpc>
                <a:spcPct val="130000"/>
              </a:lnSpc>
              <a:spcBef>
                <a:spcPts val="400"/>
              </a:spcBef>
              <a:buFont typeface="Arial" panose="020B0604020202020204" pitchFamily="34" charset="0"/>
              <a:buChar char="•"/>
            </a:pPr>
            <a:r>
              <a:rPr lang="en-US" sz="1400">
                <a:solidFill>
                  <a:schemeClr val="bg1"/>
                </a:solidFill>
                <a:latin typeface="Graphik Light" pitchFamily="34" charset="0"/>
              </a:rPr>
              <a:t>Measured by MTTR, availability, reliability</a:t>
            </a:r>
          </a:p>
          <a:p>
            <a:pPr>
              <a:lnSpc>
                <a:spcPct val="130000"/>
              </a:lnSpc>
              <a:spcBef>
                <a:spcPts val="600"/>
              </a:spcBef>
              <a:buNone/>
            </a:pPr>
            <a:r>
              <a:rPr lang="en-US" sz="1400" b="1" i="1">
                <a:solidFill>
                  <a:schemeClr val="accent6">
                    <a:lumMod val="60000"/>
                    <a:lumOff val="40000"/>
                  </a:schemeClr>
                </a:solidFill>
                <a:latin typeface="Graphik Light" pitchFamily="34" charset="0"/>
              </a:rPr>
              <a:t>→  Delivered via Digital Core Managed Services Offering</a:t>
            </a:r>
          </a:p>
        </p:txBody>
      </p:sp>
      <p:sp>
        <p:nvSpPr>
          <p:cNvPr id="263" name="AppDevBox">
            <a:extLst>
              <a:ext uri="{FF2B5EF4-FFF2-40B4-BE49-F238E27FC236}">
                <a16:creationId xmlns:a16="http://schemas.microsoft.com/office/drawing/2014/main" id="{B35FA0DF-D374-4A87-2FC6-32380828F643}"/>
              </a:ext>
            </a:extLst>
          </p:cNvPr>
          <p:cNvSpPr/>
          <p:nvPr/>
        </p:nvSpPr>
        <p:spPr>
          <a:xfrm>
            <a:off x="6050000" y="2131434"/>
            <a:ext cx="5500000" cy="2877888"/>
          </a:xfrm>
          <a:prstGeom prst="roundRect">
            <a:avLst>
              <a:gd name="adj" fmla="val 5000"/>
            </a:avLst>
          </a:prstGeom>
          <a:solidFill>
            <a:srgbClr val="1A1A1A"/>
          </a:solidFill>
          <a:ln w="19050">
            <a:solidFill>
              <a:srgbClr val="7B00CC"/>
            </a:solidFill>
          </a:ln>
        </p:spPr>
        <p:txBody>
          <a:bodyPr wrap="square" lIns="137160" tIns="91440" rIns="137160" bIns="91440" anchor="t">
            <a:noAutofit/>
          </a:bodyPr>
          <a:lstStyle/>
          <a:p>
            <a:pPr>
              <a:buNone/>
            </a:pPr>
            <a:r>
              <a:rPr lang="en-US" b="1">
                <a:solidFill>
                  <a:srgbClr val="A000FF"/>
                </a:solidFill>
                <a:latin typeface="Graphik-Semibold" pitchFamily="34" charset="0"/>
              </a:rPr>
              <a:t>CHANGE THE BUSINESS</a:t>
            </a:r>
            <a:br>
              <a:rPr lang="en-US" b="1">
                <a:solidFill>
                  <a:srgbClr val="A000FF"/>
                </a:solidFill>
                <a:latin typeface="Graphik-Semibold" pitchFamily="34" charset="0"/>
              </a:rPr>
            </a:br>
            <a:r>
              <a:rPr lang="en-US" b="1">
                <a:solidFill>
                  <a:srgbClr val="A000FF"/>
                </a:solidFill>
                <a:latin typeface="Graphik-Semibold" pitchFamily="34" charset="0"/>
              </a:rPr>
              <a:t>focus on AI-Powered Evolution</a:t>
            </a:r>
          </a:p>
          <a:p>
            <a:pPr>
              <a:lnSpc>
                <a:spcPct val="130000"/>
              </a:lnSpc>
              <a:spcBef>
                <a:spcPts val="400"/>
              </a:spcBef>
              <a:buNone/>
            </a:pPr>
            <a:r>
              <a:rPr lang="en-US" sz="1400">
                <a:solidFill>
                  <a:schemeClr val="bg1"/>
                </a:solidFill>
                <a:latin typeface="Graphik Light" pitchFamily="34" charset="0"/>
              </a:rPr>
              <a:t>Continuously improve, evolve, and deliver new value</a:t>
            </a:r>
          </a:p>
          <a:p>
            <a:pPr marL="171450" indent="-171450">
              <a:lnSpc>
                <a:spcPct val="130000"/>
              </a:lnSpc>
              <a:spcBef>
                <a:spcPts val="400"/>
              </a:spcBef>
              <a:buFont typeface="Arial" panose="020B0604020202020204" pitchFamily="34" charset="0"/>
              <a:buChar char="•"/>
            </a:pPr>
            <a:r>
              <a:rPr lang="en-US" sz="1400">
                <a:solidFill>
                  <a:schemeClr val="bg1"/>
                </a:solidFill>
                <a:latin typeface="Graphik Light" pitchFamily="34" charset="0"/>
              </a:rPr>
              <a:t>AI-driven feature enhancements &amp; UX optimization</a:t>
            </a:r>
          </a:p>
          <a:p>
            <a:pPr marL="171450" indent="-171450">
              <a:lnSpc>
                <a:spcPct val="130000"/>
              </a:lnSpc>
              <a:spcBef>
                <a:spcPts val="400"/>
              </a:spcBef>
              <a:buFont typeface="Arial" panose="020B0604020202020204" pitchFamily="34" charset="0"/>
              <a:buChar char="•"/>
            </a:pPr>
            <a:r>
              <a:rPr lang="en-US" sz="1400">
                <a:solidFill>
                  <a:schemeClr val="bg1"/>
                </a:solidFill>
                <a:latin typeface="Graphik Light" pitchFamily="34" charset="0"/>
              </a:rPr>
              <a:t>Insight-driven demand, not just backlog-driven</a:t>
            </a:r>
          </a:p>
          <a:p>
            <a:pPr marL="171450" indent="-171450">
              <a:lnSpc>
                <a:spcPct val="130000"/>
              </a:lnSpc>
              <a:spcBef>
                <a:spcPts val="400"/>
              </a:spcBef>
              <a:buFont typeface="Arial" panose="020B0604020202020204" pitchFamily="34" charset="0"/>
              <a:buChar char="•"/>
            </a:pPr>
            <a:r>
              <a:rPr lang="en-US" sz="1400">
                <a:solidFill>
                  <a:schemeClr val="bg1"/>
                </a:solidFill>
                <a:latin typeface="Graphik Light" pitchFamily="34" charset="0"/>
              </a:rPr>
              <a:t>Velocity, quality, and continuous learning at scale</a:t>
            </a:r>
          </a:p>
          <a:p>
            <a:pPr>
              <a:lnSpc>
                <a:spcPct val="130000"/>
              </a:lnSpc>
              <a:spcBef>
                <a:spcPts val="400"/>
              </a:spcBef>
              <a:buNone/>
            </a:pPr>
            <a:endParaRPr lang="en-US" sz="1400" b="1" i="1">
              <a:solidFill>
                <a:srgbClr val="A000FF"/>
              </a:solidFill>
              <a:latin typeface="Graphik Light" pitchFamily="34" charset="0"/>
            </a:endParaRPr>
          </a:p>
          <a:p>
            <a:pPr>
              <a:lnSpc>
                <a:spcPct val="130000"/>
              </a:lnSpc>
              <a:spcBef>
                <a:spcPts val="400"/>
              </a:spcBef>
              <a:buNone/>
            </a:pPr>
            <a:r>
              <a:rPr lang="en-US" sz="1400" b="1" i="1">
                <a:solidFill>
                  <a:srgbClr val="A000FF"/>
                </a:solidFill>
                <a:latin typeface="Graphik Light" pitchFamily="34" charset="0"/>
              </a:rPr>
              <a:t>→  S&amp;PE Managed Services Offering</a:t>
            </a:r>
          </a:p>
        </p:txBody>
      </p:sp>
      <p:sp>
        <p:nvSpPr>
          <p:cNvPr id="266" name="TextBox 265">
            <a:extLst>
              <a:ext uri="{FF2B5EF4-FFF2-40B4-BE49-F238E27FC236}">
                <a16:creationId xmlns:a16="http://schemas.microsoft.com/office/drawing/2014/main" id="{3ED3AEBA-9764-1383-CE7F-3059E4411622}"/>
              </a:ext>
            </a:extLst>
          </p:cNvPr>
          <p:cNvSpPr txBox="1"/>
          <p:nvPr/>
        </p:nvSpPr>
        <p:spPr>
          <a:xfrm>
            <a:off x="530352" y="5424600"/>
            <a:ext cx="11019647" cy="523220"/>
          </a:xfrm>
          <a:prstGeom prst="rect">
            <a:avLst/>
          </a:prstGeom>
          <a:noFill/>
        </p:spPr>
        <p:txBody>
          <a:bodyPr wrap="square">
            <a:spAutoFit/>
          </a:bodyPr>
          <a:lstStyle/>
          <a:p>
            <a:pPr algn="ctr"/>
            <a:r>
              <a:rPr lang="en-US" sz="1400" i="1">
                <a:solidFill>
                  <a:srgbClr val="AD00FA"/>
                </a:solidFill>
                <a:latin typeface="+mj-lt"/>
              </a:rPr>
              <a:t>The AI era demands a fundamentally different operating model — one where every enhancement cycle is AI-powered, insight-driven, and self-improving. We call it the Enhancement Engine.</a:t>
            </a:r>
          </a:p>
        </p:txBody>
      </p:sp>
      <p:pic>
        <p:nvPicPr>
          <p:cNvPr id="2" name="Image 0" descr="/mnt/data/rebuild/spe_logo.png">
            <a:extLst>
              <a:ext uri="{FF2B5EF4-FFF2-40B4-BE49-F238E27FC236}">
                <a16:creationId xmlns:a16="http://schemas.microsoft.com/office/drawing/2014/main" id="{939CA3C1-AEDD-0119-CC1A-BEE3E773F2E5}"/>
              </a:ext>
            </a:extLst>
          </p:cNvPr>
          <p:cNvPicPr>
            <a:picLocks noChangeAspect="1"/>
          </p:cNvPicPr>
          <p:nvPr/>
        </p:nvPicPr>
        <p:blipFill>
          <a:blip r:embed="rId3"/>
          <a:stretch>
            <a:fillRect/>
          </a:stretch>
        </p:blipFill>
        <p:spPr>
          <a:xfrm>
            <a:off x="10977624" y="102425"/>
            <a:ext cx="822960" cy="365760"/>
          </a:xfrm>
          <a:prstGeom prst="rect">
            <a:avLst/>
          </a:prstGeom>
        </p:spPr>
      </p:pic>
      <p:sp>
        <p:nvSpPr>
          <p:cNvPr id="3" name="Text 0">
            <a:extLst>
              <a:ext uri="{FF2B5EF4-FFF2-40B4-BE49-F238E27FC236}">
                <a16:creationId xmlns:a16="http://schemas.microsoft.com/office/drawing/2014/main" id="{CF29191A-246C-8A8B-FC40-E69C8A7888D1}"/>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4" name="Shape 0">
            <a:extLst>
              <a:ext uri="{FF2B5EF4-FFF2-40B4-BE49-F238E27FC236}">
                <a16:creationId xmlns:a16="http://schemas.microsoft.com/office/drawing/2014/main" id="{07B7237B-5113-8F1C-5DF5-872C8900ED2A}"/>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3264285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28D9-9141-0846-9E65-9CE0EF420F7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AAD94D2-AC07-7FF7-382A-F060E47034C9}"/>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5" name="Text 3">
            <a:extLst>
              <a:ext uri="{FF2B5EF4-FFF2-40B4-BE49-F238E27FC236}">
                <a16:creationId xmlns:a16="http://schemas.microsoft.com/office/drawing/2014/main" id="{ABF12E57-A829-483C-6487-8BAA03146C68}"/>
              </a:ext>
            </a:extLst>
          </p:cNvPr>
          <p:cNvSpPr/>
          <p:nvPr/>
        </p:nvSpPr>
        <p:spPr>
          <a:xfrm>
            <a:off x="324000" y="468000"/>
            <a:ext cx="10500000" cy="380000"/>
          </a:xfrm>
          <a:prstGeom prst="rect">
            <a:avLst/>
          </a:prstGeom>
          <a:noFill/>
          <a:ln/>
        </p:spPr>
        <p:txBody>
          <a:bodyPr wrap="square" lIns="0" tIns="0" rIns="0" bIns="0" rtlCol="0" anchor="t">
            <a:noAutofit/>
          </a:bodyPr>
          <a:lstStyle/>
          <a:p>
            <a:r>
              <a:rPr lang="en-US" sz="2400" b="1">
                <a:solidFill>
                  <a:schemeClr val="bg1"/>
                </a:solidFill>
              </a:rPr>
              <a:t>S&amp;PE Managed Services Offerings</a:t>
            </a:r>
          </a:p>
        </p:txBody>
      </p:sp>
      <p:sp>
        <p:nvSpPr>
          <p:cNvPr id="79" name="Shape 77">
            <a:extLst>
              <a:ext uri="{FF2B5EF4-FFF2-40B4-BE49-F238E27FC236}">
                <a16:creationId xmlns:a16="http://schemas.microsoft.com/office/drawing/2014/main" id="{2B8B1EF8-E286-F632-CCDC-64EC03FA3BA0}"/>
              </a:ext>
            </a:extLst>
          </p:cNvPr>
          <p:cNvSpPr/>
          <p:nvPr/>
        </p:nvSpPr>
        <p:spPr>
          <a:xfrm>
            <a:off x="10972800" y="91440"/>
            <a:ext cx="914400" cy="402336"/>
          </a:xfrm>
          <a:prstGeom prst="rect">
            <a:avLst/>
          </a:prstGeom>
          <a:solidFill>
            <a:srgbClr val="000000"/>
          </a:solidFill>
          <a:ln w="12700">
            <a:solidFill>
              <a:srgbClr val="000000">
                <a:alpha val="0"/>
              </a:srgbClr>
            </a:solidFill>
            <a:prstDash val="solid"/>
          </a:ln>
        </p:spPr>
        <p:txBody>
          <a:bodyPr wrap="square" anchor="t">
            <a:noAutofit/>
          </a:bodyPr>
          <a:lstStyle/>
          <a:p>
            <a:endParaRPr lang="en-150"/>
          </a:p>
        </p:txBody>
      </p:sp>
      <p:sp>
        <p:nvSpPr>
          <p:cNvPr id="100" name="Subtitle">
            <a:extLst>
              <a:ext uri="{FF2B5EF4-FFF2-40B4-BE49-F238E27FC236}">
                <a16:creationId xmlns:a16="http://schemas.microsoft.com/office/drawing/2014/main" id="{CFA0C841-9251-2AAF-42AE-190235016041}"/>
              </a:ext>
            </a:extLst>
          </p:cNvPr>
          <p:cNvSpPr/>
          <p:nvPr/>
        </p:nvSpPr>
        <p:spPr>
          <a:xfrm>
            <a:off x="324000" y="850000"/>
            <a:ext cx="10500000" cy="350000"/>
          </a:xfrm>
          <a:prstGeom prst="rect">
            <a:avLst/>
          </a:prstGeom>
          <a:noFill/>
          <a:ln>
            <a:noFill/>
          </a:ln>
        </p:spPr>
        <p:txBody>
          <a:bodyPr wrap="square" lIns="0" tIns="0" rIns="0" bIns="0" anchor="t">
            <a:noAutofit/>
          </a:bodyPr>
          <a:lstStyle/>
          <a:p>
            <a:pPr>
              <a:buNone/>
            </a:pPr>
            <a:r>
              <a:rPr lang="en-US" sz="1400" i="1">
                <a:solidFill>
                  <a:srgbClr val="CCCCCC"/>
                </a:solidFill>
                <a:latin typeface="Graphik Light" pitchFamily="34" charset="0"/>
              </a:rPr>
              <a:t>Five offerings, one AI-native Enhancement Engine - delivering outcomes that are cheaper, faster, and better</a:t>
            </a:r>
          </a:p>
        </p:txBody>
      </p:sp>
      <p:sp>
        <p:nvSpPr>
          <p:cNvPr id="110" name="CardBg 1"/>
          <p:cNvSpPr/>
          <p:nvPr/>
        </p:nvSpPr>
        <p:spPr>
          <a:xfrm>
            <a:off x="580000" y="1303177"/>
            <a:ext cx="2100000" cy="3883695"/>
          </a:xfrm>
          <a:prstGeom prst="roundRect">
            <a:avLst>
              <a:gd name="adj" fmla="val 8000"/>
            </a:avLst>
          </a:prstGeom>
          <a:solidFill>
            <a:schemeClr val="tx1">
              <a:lumMod val="85000"/>
              <a:lumOff val="15000"/>
            </a:schemeClr>
          </a:solidFill>
          <a:ln w="12700">
            <a:solidFill>
              <a:srgbClr val="121212">
                <a:alpha val="0"/>
              </a:srgbClr>
            </a:solidFill>
          </a:ln>
        </p:spPr>
        <p:txBody>
          <a:bodyPr anchor="t"/>
          <a:lstStyle/>
          <a:p>
            <a:endParaRPr lang="en-150"/>
          </a:p>
        </p:txBody>
      </p:sp>
      <p:sp>
        <p:nvSpPr>
          <p:cNvPr id="130" name="CardText 1"/>
          <p:cNvSpPr/>
          <p:nvPr/>
        </p:nvSpPr>
        <p:spPr>
          <a:xfrm>
            <a:off x="748182" y="2304100"/>
            <a:ext cx="1763636" cy="2764433"/>
          </a:xfrm>
          <a:prstGeom prst="rect">
            <a:avLst/>
          </a:prstGeom>
          <a:noFill/>
          <a:ln>
            <a:noFill/>
          </a:ln>
        </p:spPr>
        <p:txBody>
          <a:bodyPr wrap="square" lIns="0" tIns="0" rIns="0" bIns="0" rtlCol="0" anchor="t">
            <a:noAutofit/>
          </a:bodyPr>
          <a:lstStyle/>
          <a:p>
            <a:pPr algn="ctr">
              <a:buNone/>
            </a:pPr>
            <a:r>
              <a:rPr lang="en-US" sz="1150">
                <a:solidFill>
                  <a:schemeClr val="bg1">
                    <a:lumMod val="85000"/>
                  </a:schemeClr>
                </a:solidFill>
                <a:latin typeface="Graphik Light" panose="020B0403030202060203" pitchFamily="34" charset="0"/>
                <a:cs typeface="Arial" pitchFamily="34" charset="-120"/>
              </a:rPr>
              <a:t>Enhance and extend custom applications through AI-accelerated development, intelligent code generation, and automated quality assurance.</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AI-prioritized backlog &amp; demand sensing</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AI-assisted code remediation &amp; feature builds</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Automated regression testing</a:t>
            </a:r>
          </a:p>
        </p:txBody>
      </p:sp>
      <p:sp>
        <p:nvSpPr>
          <p:cNvPr id="111" name="CardBg 2"/>
          <p:cNvSpPr/>
          <p:nvPr/>
        </p:nvSpPr>
        <p:spPr>
          <a:xfrm>
            <a:off x="2788000" y="1303177"/>
            <a:ext cx="2100000" cy="3883695"/>
          </a:xfrm>
          <a:prstGeom prst="roundRect">
            <a:avLst>
              <a:gd name="adj" fmla="val 8000"/>
            </a:avLst>
          </a:prstGeom>
          <a:solidFill>
            <a:schemeClr val="tx1">
              <a:lumMod val="85000"/>
              <a:lumOff val="15000"/>
            </a:schemeClr>
          </a:solidFill>
          <a:ln w="12700">
            <a:solidFill>
              <a:srgbClr val="121212">
                <a:alpha val="0"/>
              </a:srgbClr>
            </a:solidFill>
          </a:ln>
        </p:spPr>
        <p:txBody>
          <a:bodyPr anchor="t"/>
          <a:lstStyle/>
          <a:p>
            <a:endParaRPr lang="en-150"/>
          </a:p>
        </p:txBody>
      </p:sp>
      <p:sp>
        <p:nvSpPr>
          <p:cNvPr id="131" name="CardText 2"/>
          <p:cNvSpPr/>
          <p:nvPr/>
        </p:nvSpPr>
        <p:spPr>
          <a:xfrm>
            <a:off x="2956182" y="2304101"/>
            <a:ext cx="1763636" cy="2148760"/>
          </a:xfrm>
          <a:prstGeom prst="rect">
            <a:avLst/>
          </a:prstGeom>
          <a:noFill/>
          <a:ln>
            <a:noFill/>
          </a:ln>
        </p:spPr>
        <p:txBody>
          <a:bodyPr wrap="square" lIns="0" tIns="0" rIns="0" bIns="0" rtlCol="0" anchor="t">
            <a:noAutofit/>
          </a:bodyPr>
          <a:lstStyle/>
          <a:p>
            <a:pPr algn="ctr">
              <a:buNone/>
            </a:pPr>
            <a:r>
              <a:rPr lang="en-US" sz="1150">
                <a:solidFill>
                  <a:schemeClr val="bg1">
                    <a:lumMod val="85000"/>
                  </a:schemeClr>
                </a:solidFill>
                <a:latin typeface="Graphik Light" panose="020B0403030202060203" pitchFamily="34" charset="0"/>
                <a:cs typeface="Arial" pitchFamily="34" charset="-120"/>
              </a:rPr>
              <a:t>Extend mainframe applications with AI-driven code conversion, automated refactoring, and accelerated cloud-native development.</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AI impact analysis for legacy modernization</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AI-assisted development</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Auto-generated migration test suites</a:t>
            </a:r>
          </a:p>
        </p:txBody>
      </p:sp>
      <p:sp>
        <p:nvSpPr>
          <p:cNvPr id="112" name="CardBg 3"/>
          <p:cNvSpPr/>
          <p:nvPr/>
        </p:nvSpPr>
        <p:spPr>
          <a:xfrm>
            <a:off x="4996000" y="1303177"/>
            <a:ext cx="2100000" cy="3883695"/>
          </a:xfrm>
          <a:prstGeom prst="roundRect">
            <a:avLst>
              <a:gd name="adj" fmla="val 8000"/>
            </a:avLst>
          </a:prstGeom>
          <a:solidFill>
            <a:schemeClr val="tx1">
              <a:lumMod val="85000"/>
              <a:lumOff val="15000"/>
            </a:schemeClr>
          </a:solidFill>
          <a:ln w="12700">
            <a:solidFill>
              <a:srgbClr val="121212">
                <a:alpha val="0"/>
              </a:srgbClr>
            </a:solidFill>
          </a:ln>
        </p:spPr>
        <p:txBody>
          <a:bodyPr anchor="t"/>
          <a:lstStyle/>
          <a:p>
            <a:endParaRPr lang="en-150"/>
          </a:p>
        </p:txBody>
      </p:sp>
      <p:sp>
        <p:nvSpPr>
          <p:cNvPr id="132" name="CardText 3"/>
          <p:cNvSpPr/>
          <p:nvPr/>
        </p:nvSpPr>
        <p:spPr>
          <a:xfrm>
            <a:off x="5164182" y="2304101"/>
            <a:ext cx="1763636" cy="2148760"/>
          </a:xfrm>
          <a:prstGeom prst="rect">
            <a:avLst/>
          </a:prstGeom>
          <a:noFill/>
          <a:ln>
            <a:noFill/>
          </a:ln>
        </p:spPr>
        <p:txBody>
          <a:bodyPr wrap="square" lIns="0" tIns="0" rIns="0" bIns="0" rtlCol="0" anchor="t">
            <a:noAutofit/>
          </a:bodyPr>
          <a:lstStyle/>
          <a:p>
            <a:pPr algn="ctr">
              <a:buNone/>
            </a:pPr>
            <a:r>
              <a:rPr lang="en-US" sz="1150">
                <a:solidFill>
                  <a:schemeClr val="bg1">
                    <a:lumMod val="85000"/>
                  </a:schemeClr>
                </a:solidFill>
                <a:latin typeface="Graphik Light" panose="020B0403030202060203" pitchFamily="34" charset="0"/>
                <a:cs typeface="Arial" pitchFamily="34" charset="-120"/>
              </a:rPr>
              <a:t>Accelerate product and platform feature extension with AI-driven development, intelligent backlog prioritization, and rapid prototyping.</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Insights-driven feature prioritization</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AI-assisted platform code delivery</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Continuous integration &amp; release automation</a:t>
            </a:r>
          </a:p>
        </p:txBody>
      </p:sp>
      <p:sp>
        <p:nvSpPr>
          <p:cNvPr id="113" name="CardBg 4"/>
          <p:cNvSpPr/>
          <p:nvPr/>
        </p:nvSpPr>
        <p:spPr>
          <a:xfrm>
            <a:off x="7204000" y="1303177"/>
            <a:ext cx="2100000" cy="3883695"/>
          </a:xfrm>
          <a:prstGeom prst="roundRect">
            <a:avLst>
              <a:gd name="adj" fmla="val 8000"/>
            </a:avLst>
          </a:prstGeom>
          <a:solidFill>
            <a:schemeClr val="tx1">
              <a:lumMod val="85000"/>
              <a:lumOff val="15000"/>
            </a:schemeClr>
          </a:solidFill>
          <a:ln w="12700">
            <a:solidFill>
              <a:srgbClr val="121212">
                <a:alpha val="0"/>
              </a:srgbClr>
            </a:solidFill>
          </a:ln>
        </p:spPr>
        <p:txBody>
          <a:bodyPr anchor="t"/>
          <a:lstStyle/>
          <a:p>
            <a:endParaRPr lang="en-150"/>
          </a:p>
        </p:txBody>
      </p:sp>
      <p:sp>
        <p:nvSpPr>
          <p:cNvPr id="133" name="CardText 4"/>
          <p:cNvSpPr/>
          <p:nvPr/>
        </p:nvSpPr>
        <p:spPr>
          <a:xfrm>
            <a:off x="7372182" y="2304101"/>
            <a:ext cx="1763636" cy="2148760"/>
          </a:xfrm>
          <a:prstGeom prst="rect">
            <a:avLst/>
          </a:prstGeom>
          <a:noFill/>
          <a:ln>
            <a:noFill/>
          </a:ln>
        </p:spPr>
        <p:txBody>
          <a:bodyPr wrap="square" lIns="0" tIns="0" rIns="0" bIns="0" rtlCol="0" anchor="t">
            <a:noAutofit/>
          </a:bodyPr>
          <a:lstStyle/>
          <a:p>
            <a:pPr algn="ctr">
              <a:buNone/>
            </a:pPr>
            <a:r>
              <a:rPr lang="en-US" sz="1150">
                <a:solidFill>
                  <a:schemeClr val="bg1">
                    <a:lumMod val="85000"/>
                  </a:schemeClr>
                </a:solidFill>
                <a:latin typeface="Graphik Light" panose="020B0403030202060203" pitchFamily="34" charset="0"/>
                <a:cs typeface="Arial" pitchFamily="34" charset="-120"/>
              </a:rPr>
              <a:t>Enhance silicon toolchains, firmware, and driver software with AI-assisted coding, automated validation, and rapid iteration.</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AI impact analysis for firmware &amp; drivers</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AI-assisted firmware development</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Automated validation &amp; perf testing</a:t>
            </a:r>
          </a:p>
        </p:txBody>
      </p:sp>
      <p:sp>
        <p:nvSpPr>
          <p:cNvPr id="114" name="CardBg 5"/>
          <p:cNvSpPr/>
          <p:nvPr/>
        </p:nvSpPr>
        <p:spPr>
          <a:xfrm>
            <a:off x="9412000" y="1303177"/>
            <a:ext cx="2100000" cy="3883695"/>
          </a:xfrm>
          <a:prstGeom prst="roundRect">
            <a:avLst>
              <a:gd name="adj" fmla="val 8000"/>
            </a:avLst>
          </a:prstGeom>
          <a:solidFill>
            <a:schemeClr val="tx1">
              <a:lumMod val="85000"/>
              <a:lumOff val="15000"/>
            </a:schemeClr>
          </a:solidFill>
          <a:ln w="12700">
            <a:solidFill>
              <a:srgbClr val="121212">
                <a:alpha val="0"/>
              </a:srgbClr>
            </a:solidFill>
          </a:ln>
        </p:spPr>
        <p:txBody>
          <a:bodyPr anchor="t"/>
          <a:lstStyle/>
          <a:p>
            <a:endParaRPr lang="en-150"/>
          </a:p>
        </p:txBody>
      </p:sp>
      <p:sp>
        <p:nvSpPr>
          <p:cNvPr id="134" name="CardText 5"/>
          <p:cNvSpPr/>
          <p:nvPr/>
        </p:nvSpPr>
        <p:spPr>
          <a:xfrm>
            <a:off x="9580182" y="2304101"/>
            <a:ext cx="1763636" cy="2148760"/>
          </a:xfrm>
          <a:prstGeom prst="rect">
            <a:avLst/>
          </a:prstGeom>
          <a:noFill/>
          <a:ln>
            <a:noFill/>
          </a:ln>
        </p:spPr>
        <p:txBody>
          <a:bodyPr wrap="square" lIns="0" tIns="0" rIns="0" bIns="0" rtlCol="0" anchor="t">
            <a:noAutofit/>
          </a:bodyPr>
          <a:lstStyle/>
          <a:p>
            <a:pPr algn="ctr">
              <a:buNone/>
            </a:pPr>
            <a:r>
              <a:rPr lang="en-US" sz="1150">
                <a:solidFill>
                  <a:schemeClr val="bg1">
                    <a:lumMod val="85000"/>
                  </a:schemeClr>
                </a:solidFill>
                <a:latin typeface="Graphik Light" panose="020B0403030202060203" pitchFamily="34" charset="0"/>
                <a:cs typeface="Arial" pitchFamily="34" charset="-120"/>
              </a:rPr>
              <a:t>Embed quality into every development sprint with AI-generated test suites, intelligent code review, and shift-left defect prevention.</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AI-generated test suites &amp; coverage</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Intelligent defect prediction &amp; triage</a:t>
            </a:r>
          </a:p>
          <a:p>
            <a:pPr marL="171450" indent="-171450" algn="l">
              <a:spcBef>
                <a:spcPts val="600"/>
              </a:spcBef>
              <a:spcAft>
                <a:spcPts val="150"/>
              </a:spcAft>
              <a:buFont typeface="Arial" panose="020B0604020202020204" pitchFamily="34" charset="0"/>
              <a:buChar char="•"/>
            </a:pPr>
            <a:r>
              <a:rPr lang="en-US" sz="1150">
                <a:solidFill>
                  <a:srgbClr val="D8B4FE"/>
                </a:solidFill>
                <a:latin typeface="Graphik Light" panose="020B0403030202060203" pitchFamily="34" charset="0"/>
              </a:rPr>
              <a:t>Shift-left quality gates &amp; code analysis</a:t>
            </a:r>
          </a:p>
        </p:txBody>
      </p:sp>
      <p:sp>
        <p:nvSpPr>
          <p:cNvPr id="150" name="OutcomeCheaper"/>
          <p:cNvSpPr/>
          <p:nvPr/>
        </p:nvSpPr>
        <p:spPr>
          <a:xfrm>
            <a:off x="580000" y="5383485"/>
            <a:ext cx="3400000" cy="855950"/>
          </a:xfrm>
          <a:prstGeom prst="roundRect">
            <a:avLst>
              <a:gd name="adj" fmla="val 12000"/>
            </a:avLst>
          </a:prstGeom>
          <a:solidFill>
            <a:srgbClr val="AD00FA"/>
          </a:solidFill>
          <a:ln w="12700">
            <a:solidFill>
              <a:srgbClr val="AD00FA">
                <a:alpha val="0"/>
              </a:srgbClr>
            </a:solidFill>
          </a:ln>
        </p:spPr>
        <p:txBody>
          <a:bodyPr wrap="square" lIns="144000" tIns="72000" rIns="144000" bIns="72000" anchor="ctr">
            <a:noAutofit/>
          </a:bodyPr>
          <a:lstStyle/>
          <a:p>
            <a:pPr algn="ctr">
              <a:spcAft>
                <a:spcPts val="200"/>
              </a:spcAft>
              <a:buNone/>
            </a:pPr>
            <a:r>
              <a:rPr lang="en-US" sz="1400" b="1">
                <a:solidFill>
                  <a:schemeClr val="bg1"/>
                </a:solidFill>
                <a:latin typeface="+mj-lt"/>
              </a:rPr>
              <a:t>CHEAPER</a:t>
            </a:r>
          </a:p>
          <a:p>
            <a:pPr algn="ctr">
              <a:buNone/>
            </a:pPr>
            <a:r>
              <a:rPr lang="en-US" sz="1100">
                <a:solidFill>
                  <a:srgbClr val="F0E0FF"/>
                </a:solidFill>
                <a:latin typeface="Graphik Light" panose="020B0403030202060203" pitchFamily="34" charset="0"/>
              </a:rPr>
              <a:t>Lower cost per enhancement through AI-augmented delivery</a:t>
            </a:r>
          </a:p>
        </p:txBody>
      </p:sp>
      <p:sp>
        <p:nvSpPr>
          <p:cNvPr id="151" name="OutcomeFaster"/>
          <p:cNvSpPr/>
          <p:nvPr/>
        </p:nvSpPr>
        <p:spPr>
          <a:xfrm>
            <a:off x="4346000" y="5383485"/>
            <a:ext cx="3400000" cy="855950"/>
          </a:xfrm>
          <a:prstGeom prst="roundRect">
            <a:avLst>
              <a:gd name="adj" fmla="val 12000"/>
            </a:avLst>
          </a:prstGeom>
          <a:solidFill>
            <a:srgbClr val="AD00FA"/>
          </a:solidFill>
          <a:ln w="12700">
            <a:solidFill>
              <a:srgbClr val="AD00FA">
                <a:alpha val="0"/>
              </a:srgbClr>
            </a:solidFill>
          </a:ln>
        </p:spPr>
        <p:txBody>
          <a:bodyPr wrap="square" lIns="144000" tIns="72000" rIns="144000" bIns="72000" anchor="ctr">
            <a:noAutofit/>
          </a:bodyPr>
          <a:lstStyle/>
          <a:p>
            <a:pPr algn="ctr">
              <a:spcAft>
                <a:spcPts val="200"/>
              </a:spcAft>
              <a:buNone/>
            </a:pPr>
            <a:r>
              <a:rPr lang="en-US" sz="1400" b="1">
                <a:solidFill>
                  <a:schemeClr val="bg1"/>
                </a:solidFill>
                <a:latin typeface="+mj-lt"/>
              </a:rPr>
              <a:t>FASTER</a:t>
            </a:r>
          </a:p>
          <a:p>
            <a:pPr algn="ctr">
              <a:buNone/>
            </a:pPr>
            <a:r>
              <a:rPr lang="en-US" sz="1100">
                <a:solidFill>
                  <a:srgbClr val="F0E0FF"/>
                </a:solidFill>
                <a:latin typeface="Graphik Light" panose="020B0403030202060203" pitchFamily="34" charset="0"/>
              </a:rPr>
              <a:t>Accelerated sprint velocity with AI across the SDLC</a:t>
            </a:r>
          </a:p>
        </p:txBody>
      </p:sp>
      <p:sp>
        <p:nvSpPr>
          <p:cNvPr id="152" name="OutcomeBetter"/>
          <p:cNvSpPr/>
          <p:nvPr/>
        </p:nvSpPr>
        <p:spPr>
          <a:xfrm>
            <a:off x="8112000" y="5383485"/>
            <a:ext cx="3400000" cy="855950"/>
          </a:xfrm>
          <a:prstGeom prst="roundRect">
            <a:avLst>
              <a:gd name="adj" fmla="val 12000"/>
            </a:avLst>
          </a:prstGeom>
          <a:solidFill>
            <a:srgbClr val="AD00FA"/>
          </a:solidFill>
          <a:ln w="12700">
            <a:solidFill>
              <a:srgbClr val="AD00FA">
                <a:alpha val="0"/>
              </a:srgbClr>
            </a:solidFill>
          </a:ln>
        </p:spPr>
        <p:txBody>
          <a:bodyPr wrap="square" lIns="144000" tIns="72000" rIns="144000" bIns="72000" anchor="ctr">
            <a:noAutofit/>
          </a:bodyPr>
          <a:lstStyle/>
          <a:p>
            <a:pPr algn="ctr">
              <a:spcAft>
                <a:spcPts val="200"/>
              </a:spcAft>
              <a:buNone/>
            </a:pPr>
            <a:r>
              <a:rPr lang="en-US" sz="1400" b="1">
                <a:solidFill>
                  <a:schemeClr val="bg1"/>
                </a:solidFill>
                <a:latin typeface="+mj-lt"/>
              </a:rPr>
              <a:t>BETTER</a:t>
            </a:r>
          </a:p>
          <a:p>
            <a:pPr algn="ctr">
              <a:buNone/>
            </a:pPr>
            <a:r>
              <a:rPr lang="en-US" sz="1100">
                <a:solidFill>
                  <a:srgbClr val="F0E0FF"/>
                </a:solidFill>
                <a:latin typeface="Graphik Light" panose="020B0403030202060203" pitchFamily="34" charset="0"/>
              </a:rPr>
              <a:t>Higher quality through AI-generated testing &amp; continuous learning</a:t>
            </a:r>
          </a:p>
        </p:txBody>
      </p:sp>
      <p:sp>
        <p:nvSpPr>
          <p:cNvPr id="4" name="TextBox 3">
            <a:extLst>
              <a:ext uri="{FF2B5EF4-FFF2-40B4-BE49-F238E27FC236}">
                <a16:creationId xmlns:a16="http://schemas.microsoft.com/office/drawing/2014/main" id="{7859E6CF-70FB-3812-D462-7B6535DB2969}"/>
              </a:ext>
            </a:extLst>
          </p:cNvPr>
          <p:cNvSpPr txBox="1"/>
          <p:nvPr/>
        </p:nvSpPr>
        <p:spPr>
          <a:xfrm>
            <a:off x="636968" y="1477483"/>
            <a:ext cx="2000000" cy="738664"/>
          </a:xfrm>
          <a:prstGeom prst="rect">
            <a:avLst/>
          </a:prstGeom>
          <a:noFill/>
        </p:spPr>
        <p:txBody>
          <a:bodyPr wrap="square">
            <a:spAutoFit/>
          </a:bodyPr>
          <a:lstStyle/>
          <a:p>
            <a:pPr algn="ctr">
              <a:spcAft>
                <a:spcPts val="800"/>
              </a:spcAft>
              <a:buNone/>
            </a:pPr>
            <a:r>
              <a:rPr lang="en-US" sz="1400" b="1">
                <a:solidFill>
                  <a:srgbClr val="F2F2F2"/>
                </a:solidFill>
                <a:latin typeface="+mj-lt"/>
                <a:cs typeface="Arial" pitchFamily="34" charset="-120"/>
              </a:rPr>
              <a:t>Custom Application Development Managed Services</a:t>
            </a:r>
          </a:p>
        </p:txBody>
      </p:sp>
      <p:sp>
        <p:nvSpPr>
          <p:cNvPr id="6" name="TextBox 5">
            <a:extLst>
              <a:ext uri="{FF2B5EF4-FFF2-40B4-BE49-F238E27FC236}">
                <a16:creationId xmlns:a16="http://schemas.microsoft.com/office/drawing/2014/main" id="{460D99B1-BBD0-546C-808F-4456EF6B5BE2}"/>
              </a:ext>
            </a:extLst>
          </p:cNvPr>
          <p:cNvSpPr txBox="1"/>
          <p:nvPr/>
        </p:nvSpPr>
        <p:spPr>
          <a:xfrm>
            <a:off x="2844968" y="1477483"/>
            <a:ext cx="2000000" cy="738664"/>
          </a:xfrm>
          <a:prstGeom prst="rect">
            <a:avLst/>
          </a:prstGeom>
          <a:noFill/>
        </p:spPr>
        <p:txBody>
          <a:bodyPr wrap="square">
            <a:spAutoFit/>
          </a:bodyPr>
          <a:lstStyle/>
          <a:p>
            <a:pPr algn="ctr">
              <a:spcAft>
                <a:spcPts val="800"/>
              </a:spcAft>
              <a:buNone/>
            </a:pPr>
            <a:r>
              <a:rPr lang="en-US" sz="1400" b="1">
                <a:solidFill>
                  <a:srgbClr val="F2F2F2"/>
                </a:solidFill>
                <a:latin typeface="+mj-lt"/>
                <a:cs typeface="Arial" pitchFamily="34" charset="-120"/>
              </a:rPr>
              <a:t>Mainframe Application Managed Services</a:t>
            </a:r>
          </a:p>
        </p:txBody>
      </p:sp>
      <p:sp>
        <p:nvSpPr>
          <p:cNvPr id="8" name="TextBox 7">
            <a:extLst>
              <a:ext uri="{FF2B5EF4-FFF2-40B4-BE49-F238E27FC236}">
                <a16:creationId xmlns:a16="http://schemas.microsoft.com/office/drawing/2014/main" id="{5010592F-77E5-F9A5-45A4-81165E05C36E}"/>
              </a:ext>
            </a:extLst>
          </p:cNvPr>
          <p:cNvSpPr txBox="1"/>
          <p:nvPr/>
        </p:nvSpPr>
        <p:spPr>
          <a:xfrm>
            <a:off x="5046000" y="1477483"/>
            <a:ext cx="2000000" cy="523220"/>
          </a:xfrm>
          <a:prstGeom prst="rect">
            <a:avLst/>
          </a:prstGeom>
          <a:noFill/>
        </p:spPr>
        <p:txBody>
          <a:bodyPr wrap="square">
            <a:spAutoFit/>
          </a:bodyPr>
          <a:lstStyle/>
          <a:p>
            <a:pPr algn="ctr">
              <a:spcAft>
                <a:spcPts val="800"/>
              </a:spcAft>
              <a:buNone/>
            </a:pPr>
            <a:r>
              <a:rPr lang="en-US" sz="1400" b="1">
                <a:solidFill>
                  <a:srgbClr val="F2F2F2"/>
                </a:solidFill>
                <a:latin typeface="+mj-lt"/>
                <a:cs typeface="Arial" pitchFamily="34" charset="-120"/>
              </a:rPr>
              <a:t>Product &amp; Platform Managed Services</a:t>
            </a:r>
          </a:p>
        </p:txBody>
      </p:sp>
      <p:sp>
        <p:nvSpPr>
          <p:cNvPr id="9" name="TextBox 8">
            <a:extLst>
              <a:ext uri="{FF2B5EF4-FFF2-40B4-BE49-F238E27FC236}">
                <a16:creationId xmlns:a16="http://schemas.microsoft.com/office/drawing/2014/main" id="{8AC00B34-8692-7442-ED57-18E0E37BB8AD}"/>
              </a:ext>
            </a:extLst>
          </p:cNvPr>
          <p:cNvSpPr txBox="1"/>
          <p:nvPr/>
        </p:nvSpPr>
        <p:spPr>
          <a:xfrm>
            <a:off x="7271726" y="1477483"/>
            <a:ext cx="2000000" cy="523220"/>
          </a:xfrm>
          <a:prstGeom prst="rect">
            <a:avLst/>
          </a:prstGeom>
          <a:noFill/>
        </p:spPr>
        <p:txBody>
          <a:bodyPr wrap="square">
            <a:spAutoFit/>
          </a:bodyPr>
          <a:lstStyle/>
          <a:p>
            <a:pPr algn="ctr">
              <a:spcAft>
                <a:spcPts val="800"/>
              </a:spcAft>
              <a:buNone/>
            </a:pPr>
            <a:r>
              <a:rPr lang="en-US" sz="1400" b="1">
                <a:solidFill>
                  <a:srgbClr val="F2F2F2"/>
                </a:solidFill>
                <a:latin typeface="+mj-lt"/>
                <a:cs typeface="Arial" pitchFamily="34" charset="-120"/>
              </a:rPr>
              <a:t>Silicon Engineering Managed Services</a:t>
            </a:r>
          </a:p>
        </p:txBody>
      </p:sp>
      <p:sp>
        <p:nvSpPr>
          <p:cNvPr id="10" name="TextBox 9">
            <a:extLst>
              <a:ext uri="{FF2B5EF4-FFF2-40B4-BE49-F238E27FC236}">
                <a16:creationId xmlns:a16="http://schemas.microsoft.com/office/drawing/2014/main" id="{14AE5A50-476A-1264-31FB-8B94692202DC}"/>
              </a:ext>
            </a:extLst>
          </p:cNvPr>
          <p:cNvSpPr txBox="1"/>
          <p:nvPr/>
        </p:nvSpPr>
        <p:spPr>
          <a:xfrm>
            <a:off x="9462000" y="1477483"/>
            <a:ext cx="2000000" cy="523220"/>
          </a:xfrm>
          <a:prstGeom prst="rect">
            <a:avLst/>
          </a:prstGeom>
          <a:noFill/>
        </p:spPr>
        <p:txBody>
          <a:bodyPr wrap="square">
            <a:spAutoFit/>
          </a:bodyPr>
          <a:lstStyle/>
          <a:p>
            <a:pPr algn="ctr">
              <a:spcAft>
                <a:spcPts val="800"/>
              </a:spcAft>
              <a:buNone/>
            </a:pPr>
            <a:r>
              <a:rPr lang="en-US" sz="1400" b="1">
                <a:solidFill>
                  <a:srgbClr val="F2F2F2"/>
                </a:solidFill>
                <a:latin typeface="Arial" pitchFamily="34" charset="0"/>
                <a:cs typeface="Arial" pitchFamily="34" charset="-120"/>
              </a:rPr>
              <a:t>Quality Engineering Managed Services</a:t>
            </a:r>
          </a:p>
        </p:txBody>
      </p:sp>
      <p:pic>
        <p:nvPicPr>
          <p:cNvPr id="2" name="Image 0" descr="/mnt/data/rebuild/spe_logo.png">
            <a:extLst>
              <a:ext uri="{FF2B5EF4-FFF2-40B4-BE49-F238E27FC236}">
                <a16:creationId xmlns:a16="http://schemas.microsoft.com/office/drawing/2014/main" id="{ADA6E1FA-CAE6-23FD-8A38-87604B7FA1C5}"/>
              </a:ext>
            </a:extLst>
          </p:cNvPr>
          <p:cNvPicPr>
            <a:picLocks noChangeAspect="1"/>
          </p:cNvPicPr>
          <p:nvPr/>
        </p:nvPicPr>
        <p:blipFill>
          <a:blip r:embed="rId3"/>
          <a:stretch>
            <a:fillRect/>
          </a:stretch>
        </p:blipFill>
        <p:spPr>
          <a:xfrm>
            <a:off x="10977624" y="102425"/>
            <a:ext cx="822960" cy="365760"/>
          </a:xfrm>
          <a:prstGeom prst="rect">
            <a:avLst/>
          </a:prstGeom>
        </p:spPr>
      </p:pic>
      <p:sp>
        <p:nvSpPr>
          <p:cNvPr id="11" name="Shape 0">
            <a:extLst>
              <a:ext uri="{FF2B5EF4-FFF2-40B4-BE49-F238E27FC236}">
                <a16:creationId xmlns:a16="http://schemas.microsoft.com/office/drawing/2014/main" id="{4DF8C42B-5C51-892C-D2B1-A51DB4157DDE}"/>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3796985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4C30F-1AE7-6C4A-C8AC-48CAD49B610A}"/>
            </a:ext>
          </a:extLst>
        </p:cNvPr>
        <p:cNvGrpSpPr/>
        <p:nvPr/>
      </p:nvGrpSpPr>
      <p:grpSpPr>
        <a:xfrm>
          <a:off x="0" y="0"/>
          <a:ext cx="0" cy="0"/>
          <a:chOff x="0" y="0"/>
          <a:chExt cx="0" cy="0"/>
        </a:xfrm>
      </p:grpSpPr>
      <p:sp>
        <p:nvSpPr>
          <p:cNvPr id="33" name="Shape 29">
            <a:extLst>
              <a:ext uri="{FF2B5EF4-FFF2-40B4-BE49-F238E27FC236}">
                <a16:creationId xmlns:a16="http://schemas.microsoft.com/office/drawing/2014/main" id="{4D9BE82E-072B-2D8A-FA1C-4D9E0DBFA22D}"/>
              </a:ext>
            </a:extLst>
          </p:cNvPr>
          <p:cNvSpPr/>
          <p:nvPr/>
        </p:nvSpPr>
        <p:spPr>
          <a:xfrm>
            <a:off x="341376" y="6559296"/>
            <a:ext cx="11509248" cy="0"/>
          </a:xfrm>
          <a:prstGeom prst="line">
            <a:avLst/>
          </a:prstGeom>
          <a:noFill/>
          <a:ln w="6350">
            <a:solidFill>
              <a:srgbClr val="1E2535"/>
            </a:solidFill>
            <a:prstDash val="solid"/>
          </a:ln>
        </p:spPr>
        <p:txBody>
          <a:bodyPr/>
          <a:lstStyle/>
          <a:p>
            <a:endParaRPr lang="en-US" sz="2400"/>
          </a:p>
        </p:txBody>
      </p:sp>
      <p:sp>
        <p:nvSpPr>
          <p:cNvPr id="41" name="Text 3">
            <a:extLst>
              <a:ext uri="{FF2B5EF4-FFF2-40B4-BE49-F238E27FC236}">
                <a16:creationId xmlns:a16="http://schemas.microsoft.com/office/drawing/2014/main" id="{13EEC220-5C8E-52F5-05F4-4E79220240D5}"/>
              </a:ext>
            </a:extLst>
          </p:cNvPr>
          <p:cNvSpPr/>
          <p:nvPr/>
        </p:nvSpPr>
        <p:spPr>
          <a:xfrm>
            <a:off x="324000" y="468000"/>
            <a:ext cx="11553698" cy="310896"/>
          </a:xfrm>
          <a:prstGeom prst="rect">
            <a:avLst/>
          </a:prstGeom>
          <a:solidFill>
            <a:schemeClr val="bg1"/>
          </a:solidFill>
          <a:ln/>
        </p:spPr>
        <p:txBody>
          <a:bodyPr wrap="square" lIns="0" tIns="0" rIns="0" bIns="0" rtlCol="0" anchor="t">
            <a:noAutofit/>
          </a:bodyPr>
          <a:lstStyle/>
          <a:p>
            <a:r>
              <a:rPr lang="en-US" sz="2400" b="1"/>
              <a:t>S&amp;PE Managed Services Example</a:t>
            </a:r>
          </a:p>
        </p:txBody>
      </p:sp>
      <p:pic>
        <p:nvPicPr>
          <p:cNvPr id="3" name="Image 0" descr="/mnt/data/rebuild/spe_logo.png">
            <a:extLst>
              <a:ext uri="{FF2B5EF4-FFF2-40B4-BE49-F238E27FC236}">
                <a16:creationId xmlns:a16="http://schemas.microsoft.com/office/drawing/2014/main" id="{8D47288B-B9A9-03DC-5C5A-AFF042E6986D}"/>
              </a:ext>
            </a:extLst>
          </p:cNvPr>
          <p:cNvPicPr>
            <a:picLocks noChangeAspect="1"/>
          </p:cNvPicPr>
          <p:nvPr/>
        </p:nvPicPr>
        <p:blipFill>
          <a:blip r:embed="rId3"/>
          <a:stretch>
            <a:fillRect/>
          </a:stretch>
        </p:blipFill>
        <p:spPr>
          <a:xfrm>
            <a:off x="10977624" y="102425"/>
            <a:ext cx="822960" cy="365760"/>
          </a:xfrm>
          <a:prstGeom prst="rect">
            <a:avLst/>
          </a:prstGeom>
        </p:spPr>
      </p:pic>
      <p:sp>
        <p:nvSpPr>
          <p:cNvPr id="58" name="Text 0">
            <a:extLst>
              <a:ext uri="{FF2B5EF4-FFF2-40B4-BE49-F238E27FC236}">
                <a16:creationId xmlns:a16="http://schemas.microsoft.com/office/drawing/2014/main" id="{5CDBD3F4-F0A4-855E-A592-B76E3ADB664D}"/>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cs typeface="Arial" pitchFamily="34" charset="-120"/>
              </a:rPr>
              <a:t>SOFTWARE &amp; PLATFORM ENGINEERING PORTFOLIO OVERVIEW</a:t>
            </a:r>
          </a:p>
        </p:txBody>
      </p:sp>
      <p:sp>
        <p:nvSpPr>
          <p:cNvPr id="59" name="Shape 0">
            <a:extLst>
              <a:ext uri="{FF2B5EF4-FFF2-40B4-BE49-F238E27FC236}">
                <a16:creationId xmlns:a16="http://schemas.microsoft.com/office/drawing/2014/main" id="{A2B6CFE0-4C93-87BF-CC1D-F5D033595653}"/>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5" name="Shape 3">
            <a:extLst>
              <a:ext uri="{FF2B5EF4-FFF2-40B4-BE49-F238E27FC236}">
                <a16:creationId xmlns:a16="http://schemas.microsoft.com/office/drawing/2014/main" id="{CAC31621-1955-FBC3-12B2-1FAB4DA8DB80}"/>
              </a:ext>
            </a:extLst>
          </p:cNvPr>
          <p:cNvSpPr/>
          <p:nvPr/>
        </p:nvSpPr>
        <p:spPr>
          <a:xfrm>
            <a:off x="411480" y="1370022"/>
            <a:ext cx="3931920" cy="599265"/>
          </a:xfrm>
          <a:prstGeom prst="rect">
            <a:avLst/>
          </a:prstGeom>
          <a:solidFill>
            <a:srgbClr val="16162E"/>
          </a:solidFill>
          <a:ln w="12700">
            <a:solidFill>
              <a:srgbClr val="2A2A4E"/>
            </a:solidFill>
            <a:prstDash val="solid"/>
          </a:ln>
        </p:spPr>
        <p:txBody>
          <a:bodyPr/>
          <a:lstStyle/>
          <a:p>
            <a:endParaRPr lang="en-US"/>
          </a:p>
        </p:txBody>
      </p:sp>
      <p:sp>
        <p:nvSpPr>
          <p:cNvPr id="14" name="Text 7">
            <a:extLst>
              <a:ext uri="{FF2B5EF4-FFF2-40B4-BE49-F238E27FC236}">
                <a16:creationId xmlns:a16="http://schemas.microsoft.com/office/drawing/2014/main" id="{CFC4EA19-681E-1901-A6AD-DC492D208178}"/>
              </a:ext>
            </a:extLst>
          </p:cNvPr>
          <p:cNvSpPr/>
          <p:nvPr/>
        </p:nvSpPr>
        <p:spPr>
          <a:xfrm>
            <a:off x="570888" y="1481328"/>
            <a:ext cx="3658212" cy="354520"/>
          </a:xfrm>
          <a:prstGeom prst="rect">
            <a:avLst/>
          </a:prstGeom>
          <a:noFill/>
          <a:ln/>
        </p:spPr>
        <p:txBody>
          <a:bodyPr wrap="square" lIns="0" tIns="0" rIns="0" bIns="0" rtlCol="0" anchor="ctr"/>
          <a:lstStyle/>
          <a:p>
            <a:pPr marL="0" indent="0" algn="ctr">
              <a:buNone/>
            </a:pPr>
            <a:r>
              <a:rPr lang="en-US" sz="1600" b="1" i="1">
                <a:latin typeface="Graphik Regular" panose="020B0503030202060203" pitchFamily="34" charset="77"/>
                <a:ea typeface="Calibri" pitchFamily="34" charset="-122"/>
                <a:cs typeface="Calibri" pitchFamily="34" charset="-120"/>
              </a:rPr>
              <a:t>Indonesia's largest Telco operator</a:t>
            </a:r>
            <a:endParaRPr lang="en-US" sz="1600" b="1" i="1">
              <a:latin typeface="Graphik Regular" panose="020B0503030202060203" pitchFamily="34" charset="77"/>
            </a:endParaRPr>
          </a:p>
        </p:txBody>
      </p:sp>
      <p:sp>
        <p:nvSpPr>
          <p:cNvPr id="15" name="Text 9">
            <a:extLst>
              <a:ext uri="{FF2B5EF4-FFF2-40B4-BE49-F238E27FC236}">
                <a16:creationId xmlns:a16="http://schemas.microsoft.com/office/drawing/2014/main" id="{3AE4D98F-4532-5CB0-4F31-776D7BFE129E}"/>
              </a:ext>
            </a:extLst>
          </p:cNvPr>
          <p:cNvSpPr/>
          <p:nvPr/>
        </p:nvSpPr>
        <p:spPr>
          <a:xfrm>
            <a:off x="343112" y="2212847"/>
            <a:ext cx="4114800" cy="274320"/>
          </a:xfrm>
          <a:prstGeom prst="rect">
            <a:avLst/>
          </a:prstGeom>
          <a:noFill/>
          <a:ln/>
        </p:spPr>
        <p:txBody>
          <a:bodyPr wrap="square" rtlCol="0" anchor="ctr"/>
          <a:lstStyle/>
          <a:p>
            <a:pPr marL="0" indent="0">
              <a:buNone/>
            </a:pPr>
            <a:r>
              <a:rPr lang="en-US" sz="1100" b="1" kern="0" spc="200">
                <a:solidFill>
                  <a:srgbClr val="FFFFFF"/>
                </a:solidFill>
                <a:latin typeface="Calibri" pitchFamily="34" charset="0"/>
                <a:ea typeface="Calibri" pitchFamily="34" charset="-122"/>
                <a:cs typeface="Calibri" pitchFamily="34" charset="-120"/>
              </a:rPr>
              <a:t>CHALLENGE</a:t>
            </a:r>
            <a:endParaRPr lang="en-US" sz="1100"/>
          </a:p>
        </p:txBody>
      </p:sp>
      <p:sp>
        <p:nvSpPr>
          <p:cNvPr id="16" name="Text 10">
            <a:extLst>
              <a:ext uri="{FF2B5EF4-FFF2-40B4-BE49-F238E27FC236}">
                <a16:creationId xmlns:a16="http://schemas.microsoft.com/office/drawing/2014/main" id="{8179FD64-B28D-0187-AC8F-9FCDF059B2D6}"/>
              </a:ext>
            </a:extLst>
          </p:cNvPr>
          <p:cNvSpPr/>
          <p:nvPr/>
        </p:nvSpPr>
        <p:spPr>
          <a:xfrm>
            <a:off x="411479" y="2275442"/>
            <a:ext cx="4265623" cy="1051560"/>
          </a:xfrm>
          <a:prstGeom prst="rect">
            <a:avLst/>
          </a:prstGeom>
          <a:noFill/>
          <a:ln/>
        </p:spPr>
        <p:txBody>
          <a:bodyPr wrap="square" lIns="0" tIns="0" rIns="0" bIns="0" rtlCol="0" anchor="ctr"/>
          <a:lstStyle/>
          <a:p>
            <a:r>
              <a:rPr lang="en-US" sz="1100">
                <a:solidFill>
                  <a:srgbClr val="B8B8D0"/>
                </a:solidFill>
                <a:latin typeface="Calibri" pitchFamily="34" charset="0"/>
                <a:ea typeface="Calibri" pitchFamily="34" charset="-122"/>
                <a:cs typeface="Calibri" pitchFamily="34" charset="-120"/>
              </a:rPr>
              <a:t>Growing business demand &amp; technical complexity require new way of working. Majority of time &amp; effort in change request delivery was consumed by manual quality and testing work — adding more people was not the answer. </a:t>
            </a:r>
            <a:endParaRPr lang="en-US" sz="1100"/>
          </a:p>
        </p:txBody>
      </p:sp>
      <p:sp>
        <p:nvSpPr>
          <p:cNvPr id="17" name="Text 11">
            <a:extLst>
              <a:ext uri="{FF2B5EF4-FFF2-40B4-BE49-F238E27FC236}">
                <a16:creationId xmlns:a16="http://schemas.microsoft.com/office/drawing/2014/main" id="{8C60653A-983D-0466-B477-CDE318BF23CC}"/>
              </a:ext>
            </a:extLst>
          </p:cNvPr>
          <p:cNvSpPr/>
          <p:nvPr/>
        </p:nvSpPr>
        <p:spPr>
          <a:xfrm>
            <a:off x="324000" y="3252437"/>
            <a:ext cx="4114800" cy="274320"/>
          </a:xfrm>
          <a:prstGeom prst="rect">
            <a:avLst/>
          </a:prstGeom>
          <a:noFill/>
          <a:ln/>
        </p:spPr>
        <p:txBody>
          <a:bodyPr wrap="square" rtlCol="0" anchor="ctr"/>
          <a:lstStyle/>
          <a:p>
            <a:pPr marL="0" indent="0">
              <a:buNone/>
            </a:pPr>
            <a:r>
              <a:rPr lang="en-US" sz="1100" b="1" kern="0" spc="200">
                <a:solidFill>
                  <a:srgbClr val="FFFFFF"/>
                </a:solidFill>
                <a:latin typeface="Calibri" pitchFamily="34" charset="0"/>
                <a:ea typeface="Calibri" pitchFamily="34" charset="-122"/>
                <a:cs typeface="Calibri" pitchFamily="34" charset="-120"/>
              </a:rPr>
              <a:t>WHAT WE DID</a:t>
            </a:r>
            <a:endParaRPr lang="en-US" sz="1100"/>
          </a:p>
        </p:txBody>
      </p:sp>
      <p:sp>
        <p:nvSpPr>
          <p:cNvPr id="18" name="Shape 12">
            <a:extLst>
              <a:ext uri="{FF2B5EF4-FFF2-40B4-BE49-F238E27FC236}">
                <a16:creationId xmlns:a16="http://schemas.microsoft.com/office/drawing/2014/main" id="{F7439AB5-7046-5E7A-9C8B-DCC63850F799}"/>
              </a:ext>
            </a:extLst>
          </p:cNvPr>
          <p:cNvSpPr/>
          <p:nvPr/>
        </p:nvSpPr>
        <p:spPr>
          <a:xfrm>
            <a:off x="369720" y="3682205"/>
            <a:ext cx="91440" cy="91440"/>
          </a:xfrm>
          <a:prstGeom prst="ellipse">
            <a:avLst/>
          </a:prstGeom>
          <a:solidFill>
            <a:srgbClr val="E91E78"/>
          </a:solidFill>
          <a:ln w="12700">
            <a:solidFill>
              <a:srgbClr val="E91E78"/>
            </a:solidFill>
            <a:prstDash val="solid"/>
          </a:ln>
        </p:spPr>
        <p:txBody>
          <a:bodyPr/>
          <a:lstStyle/>
          <a:p>
            <a:endParaRPr lang="en-US"/>
          </a:p>
        </p:txBody>
      </p:sp>
      <p:sp>
        <p:nvSpPr>
          <p:cNvPr id="19" name="Text 13">
            <a:extLst>
              <a:ext uri="{FF2B5EF4-FFF2-40B4-BE49-F238E27FC236}">
                <a16:creationId xmlns:a16="http://schemas.microsoft.com/office/drawing/2014/main" id="{0837DFB5-9E8E-27B5-C2C8-CDC05B87B9AE}"/>
              </a:ext>
            </a:extLst>
          </p:cNvPr>
          <p:cNvSpPr/>
          <p:nvPr/>
        </p:nvSpPr>
        <p:spPr>
          <a:xfrm>
            <a:off x="570888" y="3529747"/>
            <a:ext cx="3886200" cy="524035"/>
          </a:xfrm>
          <a:prstGeom prst="rect">
            <a:avLst/>
          </a:prstGeom>
          <a:noFill/>
          <a:ln/>
        </p:spPr>
        <p:txBody>
          <a:bodyPr wrap="square" lIns="0" tIns="0" rIns="0" bIns="0" rtlCol="0" anchor="ctr"/>
          <a:lstStyle/>
          <a:p>
            <a:pPr marL="0" indent="0">
              <a:buNone/>
            </a:pPr>
            <a:r>
              <a:rPr lang="en-US" sz="1050">
                <a:solidFill>
                  <a:srgbClr val="B8B8D0"/>
                </a:solidFill>
                <a:latin typeface="Calibri" pitchFamily="34" charset="0"/>
                <a:ea typeface="Calibri" pitchFamily="34" charset="-122"/>
                <a:cs typeface="Calibri" pitchFamily="34" charset="-120"/>
              </a:rPr>
              <a:t>Proved AI could take on repetitive engineering work, freeing senior talent for higher-value design</a:t>
            </a:r>
            <a:endParaRPr lang="en-US" sz="1050"/>
          </a:p>
        </p:txBody>
      </p:sp>
      <p:sp>
        <p:nvSpPr>
          <p:cNvPr id="20" name="Shape 14">
            <a:extLst>
              <a:ext uri="{FF2B5EF4-FFF2-40B4-BE49-F238E27FC236}">
                <a16:creationId xmlns:a16="http://schemas.microsoft.com/office/drawing/2014/main" id="{63E0C4AF-9336-C55E-A8C2-25C5037BF9B4}"/>
              </a:ext>
            </a:extLst>
          </p:cNvPr>
          <p:cNvSpPr/>
          <p:nvPr/>
        </p:nvSpPr>
        <p:spPr>
          <a:xfrm>
            <a:off x="369720" y="4322285"/>
            <a:ext cx="91440" cy="91440"/>
          </a:xfrm>
          <a:prstGeom prst="ellipse">
            <a:avLst/>
          </a:prstGeom>
          <a:solidFill>
            <a:srgbClr val="E91E78"/>
          </a:solidFill>
          <a:ln w="12700">
            <a:solidFill>
              <a:srgbClr val="E91E78"/>
            </a:solidFill>
            <a:prstDash val="solid"/>
          </a:ln>
        </p:spPr>
        <p:txBody>
          <a:bodyPr/>
          <a:lstStyle/>
          <a:p>
            <a:endParaRPr lang="en-US"/>
          </a:p>
        </p:txBody>
      </p:sp>
      <p:sp>
        <p:nvSpPr>
          <p:cNvPr id="21" name="Text 15">
            <a:extLst>
              <a:ext uri="{FF2B5EF4-FFF2-40B4-BE49-F238E27FC236}">
                <a16:creationId xmlns:a16="http://schemas.microsoft.com/office/drawing/2014/main" id="{5967323C-BCEF-53F6-20B3-E4929DA10474}"/>
              </a:ext>
            </a:extLst>
          </p:cNvPr>
          <p:cNvSpPr/>
          <p:nvPr/>
        </p:nvSpPr>
        <p:spPr>
          <a:xfrm>
            <a:off x="570888" y="4169827"/>
            <a:ext cx="3886200" cy="524035"/>
          </a:xfrm>
          <a:prstGeom prst="rect">
            <a:avLst/>
          </a:prstGeom>
          <a:noFill/>
          <a:ln/>
        </p:spPr>
        <p:txBody>
          <a:bodyPr wrap="square" lIns="0" tIns="0" rIns="0" bIns="0" rtlCol="0" anchor="ctr"/>
          <a:lstStyle/>
          <a:p>
            <a:pPr marL="0" indent="0">
              <a:buNone/>
            </a:pPr>
            <a:r>
              <a:rPr lang="en-US" sz="1050">
                <a:solidFill>
                  <a:srgbClr val="B8B8D0"/>
                </a:solidFill>
                <a:latin typeface="Calibri" pitchFamily="34" charset="0"/>
                <a:ea typeface="Calibri" pitchFamily="34" charset="-122"/>
                <a:cs typeface="Calibri" pitchFamily="34" charset="-120"/>
              </a:rPr>
              <a:t>Built a unified intelligence layer that makes engineering knowledge AI-ready and reusable</a:t>
            </a:r>
            <a:endParaRPr lang="en-US" sz="1050"/>
          </a:p>
        </p:txBody>
      </p:sp>
      <p:sp>
        <p:nvSpPr>
          <p:cNvPr id="22" name="Shape 16">
            <a:extLst>
              <a:ext uri="{FF2B5EF4-FFF2-40B4-BE49-F238E27FC236}">
                <a16:creationId xmlns:a16="http://schemas.microsoft.com/office/drawing/2014/main" id="{04F3782D-B388-C1BE-8B97-2575AFD7295E}"/>
              </a:ext>
            </a:extLst>
          </p:cNvPr>
          <p:cNvSpPr/>
          <p:nvPr/>
        </p:nvSpPr>
        <p:spPr>
          <a:xfrm>
            <a:off x="369720" y="4962365"/>
            <a:ext cx="91440" cy="91440"/>
          </a:xfrm>
          <a:prstGeom prst="ellipse">
            <a:avLst/>
          </a:prstGeom>
          <a:solidFill>
            <a:srgbClr val="E91E78"/>
          </a:solidFill>
          <a:ln w="12700">
            <a:solidFill>
              <a:srgbClr val="E91E78"/>
            </a:solidFill>
            <a:prstDash val="solid"/>
          </a:ln>
        </p:spPr>
        <p:txBody>
          <a:bodyPr/>
          <a:lstStyle/>
          <a:p>
            <a:endParaRPr lang="en-US"/>
          </a:p>
        </p:txBody>
      </p:sp>
      <p:sp>
        <p:nvSpPr>
          <p:cNvPr id="23" name="Text 17">
            <a:extLst>
              <a:ext uri="{FF2B5EF4-FFF2-40B4-BE49-F238E27FC236}">
                <a16:creationId xmlns:a16="http://schemas.microsoft.com/office/drawing/2014/main" id="{A8B33762-E2B1-5468-BE5A-FE8D7EAF035C}"/>
              </a:ext>
            </a:extLst>
          </p:cNvPr>
          <p:cNvSpPr/>
          <p:nvPr/>
        </p:nvSpPr>
        <p:spPr>
          <a:xfrm>
            <a:off x="570888" y="4809907"/>
            <a:ext cx="3886200" cy="524035"/>
          </a:xfrm>
          <a:prstGeom prst="rect">
            <a:avLst/>
          </a:prstGeom>
          <a:noFill/>
          <a:ln/>
        </p:spPr>
        <p:txBody>
          <a:bodyPr wrap="square" lIns="0" tIns="0" rIns="0" bIns="0" rtlCol="0" anchor="ctr"/>
          <a:lstStyle/>
          <a:p>
            <a:pPr marL="0" indent="0">
              <a:buNone/>
            </a:pPr>
            <a:r>
              <a:rPr lang="en-US" sz="1050">
                <a:solidFill>
                  <a:srgbClr val="B8B8D0"/>
                </a:solidFill>
                <a:latin typeface="Calibri" pitchFamily="34" charset="0"/>
                <a:ea typeface="Calibri" pitchFamily="34" charset="-122"/>
                <a:cs typeface="Calibri" pitchFamily="34" charset="-120"/>
              </a:rPr>
              <a:t>Modernized the testing engine — from manual end-stage checks to continuous, automated quality</a:t>
            </a:r>
            <a:endParaRPr lang="en-US" sz="1050"/>
          </a:p>
        </p:txBody>
      </p:sp>
      <p:sp>
        <p:nvSpPr>
          <p:cNvPr id="24" name="Shape 40">
            <a:extLst>
              <a:ext uri="{FF2B5EF4-FFF2-40B4-BE49-F238E27FC236}">
                <a16:creationId xmlns:a16="http://schemas.microsoft.com/office/drawing/2014/main" id="{E5901CBD-A6CF-719E-D155-62C9A1C6620C}"/>
              </a:ext>
            </a:extLst>
          </p:cNvPr>
          <p:cNvSpPr/>
          <p:nvPr/>
        </p:nvSpPr>
        <p:spPr>
          <a:xfrm>
            <a:off x="369720" y="5844669"/>
            <a:ext cx="73152" cy="228600"/>
          </a:xfrm>
          <a:prstGeom prst="rect">
            <a:avLst/>
          </a:prstGeom>
          <a:solidFill>
            <a:srgbClr val="E91E78"/>
          </a:solidFill>
          <a:ln w="12700">
            <a:solidFill>
              <a:srgbClr val="E91E78"/>
            </a:solidFill>
            <a:prstDash val="solid"/>
          </a:ln>
        </p:spPr>
        <p:txBody>
          <a:bodyPr/>
          <a:lstStyle/>
          <a:p>
            <a:endParaRPr lang="en-US"/>
          </a:p>
        </p:txBody>
      </p:sp>
      <p:sp>
        <p:nvSpPr>
          <p:cNvPr id="25" name="Text 41">
            <a:extLst>
              <a:ext uri="{FF2B5EF4-FFF2-40B4-BE49-F238E27FC236}">
                <a16:creationId xmlns:a16="http://schemas.microsoft.com/office/drawing/2014/main" id="{D0F583AF-3621-9A8C-D8E4-32CE369EDB4E}"/>
              </a:ext>
            </a:extLst>
          </p:cNvPr>
          <p:cNvSpPr/>
          <p:nvPr/>
        </p:nvSpPr>
        <p:spPr>
          <a:xfrm>
            <a:off x="598321" y="5798949"/>
            <a:ext cx="4078781" cy="524034"/>
          </a:xfrm>
          <a:prstGeom prst="rect">
            <a:avLst/>
          </a:prstGeom>
          <a:noFill/>
          <a:ln/>
        </p:spPr>
        <p:txBody>
          <a:bodyPr wrap="square" lIns="0" tIns="0" rIns="0" bIns="0" rtlCol="0" anchor="ctr"/>
          <a:lstStyle/>
          <a:p>
            <a:pPr marL="0" indent="0">
              <a:buNone/>
            </a:pPr>
            <a:r>
              <a:rPr lang="en-US" sz="1100" i="1">
                <a:solidFill>
                  <a:srgbClr val="B8B8D0"/>
                </a:solidFill>
                <a:latin typeface="Calibri" pitchFamily="34" charset="0"/>
                <a:ea typeface="Calibri" pitchFamily="34" charset="-122"/>
                <a:cs typeface="Calibri" pitchFamily="34" charset="-120"/>
              </a:rPr>
              <a:t>"Same team. Higher velocity. Reusability of knowledge &amp; artefact for future releases."</a:t>
            </a:r>
            <a:endParaRPr lang="en-US" sz="1100"/>
          </a:p>
        </p:txBody>
      </p:sp>
      <p:sp>
        <p:nvSpPr>
          <p:cNvPr id="26" name="Text 11">
            <a:extLst>
              <a:ext uri="{FF2B5EF4-FFF2-40B4-BE49-F238E27FC236}">
                <a16:creationId xmlns:a16="http://schemas.microsoft.com/office/drawing/2014/main" id="{F3BBE31A-093F-12B6-2FC7-0C23E8FD5A8E}"/>
              </a:ext>
            </a:extLst>
          </p:cNvPr>
          <p:cNvSpPr/>
          <p:nvPr/>
        </p:nvSpPr>
        <p:spPr>
          <a:xfrm>
            <a:off x="257304" y="5470676"/>
            <a:ext cx="4114800" cy="274320"/>
          </a:xfrm>
          <a:prstGeom prst="rect">
            <a:avLst/>
          </a:prstGeom>
          <a:noFill/>
          <a:ln/>
        </p:spPr>
        <p:txBody>
          <a:bodyPr wrap="square" rtlCol="0" anchor="ctr"/>
          <a:lstStyle/>
          <a:p>
            <a:pPr marL="0" indent="0">
              <a:buNone/>
            </a:pPr>
            <a:r>
              <a:rPr lang="en-US" sz="1100" b="1" kern="0" spc="200">
                <a:solidFill>
                  <a:srgbClr val="FFFFFF"/>
                </a:solidFill>
                <a:latin typeface="Calibri" pitchFamily="34" charset="0"/>
                <a:ea typeface="Calibri" pitchFamily="34" charset="-122"/>
                <a:cs typeface="Calibri" pitchFamily="34" charset="-120"/>
              </a:rPr>
              <a:t>OUTCOME</a:t>
            </a:r>
            <a:endParaRPr lang="en-US" sz="1100"/>
          </a:p>
        </p:txBody>
      </p:sp>
      <p:sp>
        <p:nvSpPr>
          <p:cNvPr id="27" name="Shape 25">
            <a:extLst>
              <a:ext uri="{FF2B5EF4-FFF2-40B4-BE49-F238E27FC236}">
                <a16:creationId xmlns:a16="http://schemas.microsoft.com/office/drawing/2014/main" id="{B8A2BEAC-AEFF-B758-C0F2-6F4108CC01D3}"/>
              </a:ext>
            </a:extLst>
          </p:cNvPr>
          <p:cNvSpPr/>
          <p:nvPr/>
        </p:nvSpPr>
        <p:spPr>
          <a:xfrm>
            <a:off x="5330039" y="4673772"/>
            <a:ext cx="1978152" cy="1371600"/>
          </a:xfrm>
          <a:prstGeom prst="rect">
            <a:avLst/>
          </a:prstGeom>
          <a:solidFill>
            <a:srgbClr val="1E1E3A"/>
          </a:solidFill>
          <a:ln w="12700">
            <a:solidFill>
              <a:srgbClr val="2A2A4E"/>
            </a:solidFill>
            <a:prstDash val="solid"/>
          </a:ln>
        </p:spPr>
        <p:txBody>
          <a:bodyPr/>
          <a:lstStyle/>
          <a:p>
            <a:endParaRPr lang="en-US"/>
          </a:p>
        </p:txBody>
      </p:sp>
      <p:sp>
        <p:nvSpPr>
          <p:cNvPr id="31" name="Shape 26">
            <a:extLst>
              <a:ext uri="{FF2B5EF4-FFF2-40B4-BE49-F238E27FC236}">
                <a16:creationId xmlns:a16="http://schemas.microsoft.com/office/drawing/2014/main" id="{6211C9E5-4A1F-2BB7-20E6-4FD2FB3A2DC3}"/>
              </a:ext>
            </a:extLst>
          </p:cNvPr>
          <p:cNvSpPr/>
          <p:nvPr/>
        </p:nvSpPr>
        <p:spPr>
          <a:xfrm>
            <a:off x="5330039" y="4673772"/>
            <a:ext cx="54864" cy="1371600"/>
          </a:xfrm>
          <a:prstGeom prst="rect">
            <a:avLst/>
          </a:prstGeom>
          <a:solidFill>
            <a:srgbClr val="E91E78"/>
          </a:solidFill>
          <a:ln w="12700">
            <a:solidFill>
              <a:srgbClr val="E91E78"/>
            </a:solidFill>
            <a:prstDash val="solid"/>
          </a:ln>
        </p:spPr>
        <p:txBody>
          <a:bodyPr/>
          <a:lstStyle/>
          <a:p>
            <a:endParaRPr lang="en-US"/>
          </a:p>
        </p:txBody>
      </p:sp>
      <p:sp>
        <p:nvSpPr>
          <p:cNvPr id="32" name="Text 27">
            <a:extLst>
              <a:ext uri="{FF2B5EF4-FFF2-40B4-BE49-F238E27FC236}">
                <a16:creationId xmlns:a16="http://schemas.microsoft.com/office/drawing/2014/main" id="{1948F99B-1F61-55EF-4DD6-71C818E6666A}"/>
              </a:ext>
            </a:extLst>
          </p:cNvPr>
          <p:cNvSpPr/>
          <p:nvPr/>
        </p:nvSpPr>
        <p:spPr>
          <a:xfrm>
            <a:off x="5467199" y="4810932"/>
            <a:ext cx="365760" cy="320040"/>
          </a:xfrm>
          <a:prstGeom prst="rect">
            <a:avLst/>
          </a:prstGeom>
          <a:noFill/>
          <a:ln/>
        </p:spPr>
        <p:txBody>
          <a:bodyPr wrap="square" lIns="0" tIns="0" rIns="0" bIns="0" rtlCol="0" anchor="ctr"/>
          <a:lstStyle/>
          <a:p>
            <a:pPr marL="0" indent="0">
              <a:buNone/>
            </a:pPr>
            <a:r>
              <a:rPr lang="en-US" sz="1800" b="1">
                <a:solidFill>
                  <a:srgbClr val="E91E78"/>
                </a:solidFill>
                <a:latin typeface="Calibri" pitchFamily="34" charset="0"/>
                <a:ea typeface="Calibri" pitchFamily="34" charset="-122"/>
                <a:cs typeface="Calibri" pitchFamily="34" charset="-120"/>
              </a:rPr>
              <a:t>✦</a:t>
            </a:r>
            <a:endParaRPr lang="en-US" sz="1800"/>
          </a:p>
        </p:txBody>
      </p:sp>
      <p:sp>
        <p:nvSpPr>
          <p:cNvPr id="34" name="Text 28">
            <a:extLst>
              <a:ext uri="{FF2B5EF4-FFF2-40B4-BE49-F238E27FC236}">
                <a16:creationId xmlns:a16="http://schemas.microsoft.com/office/drawing/2014/main" id="{8A0FD57D-0D53-0C67-825F-B4032E9CD6E5}"/>
              </a:ext>
            </a:extLst>
          </p:cNvPr>
          <p:cNvSpPr/>
          <p:nvPr/>
        </p:nvSpPr>
        <p:spPr>
          <a:xfrm>
            <a:off x="5467199" y="5130972"/>
            <a:ext cx="1749552" cy="320040"/>
          </a:xfrm>
          <a:prstGeom prst="rect">
            <a:avLst/>
          </a:prstGeom>
          <a:noFill/>
          <a:ln/>
        </p:spPr>
        <p:txBody>
          <a:bodyPr wrap="square" lIns="0" tIns="0" rIns="0" bIns="0" rtlCol="0" anchor="ctr"/>
          <a:lstStyle/>
          <a:p>
            <a:pPr marL="0" indent="0">
              <a:buNone/>
            </a:pPr>
            <a:r>
              <a:rPr lang="en-US" sz="1400" b="1">
                <a:solidFill>
                  <a:srgbClr val="FFFFFF"/>
                </a:solidFill>
                <a:latin typeface="Calibri" pitchFamily="34" charset="0"/>
                <a:ea typeface="Calibri" pitchFamily="34" charset="-122"/>
                <a:cs typeface="Calibri" pitchFamily="34" charset="-120"/>
              </a:rPr>
              <a:t>Higher throughput</a:t>
            </a:r>
            <a:endParaRPr lang="en-US" sz="1400"/>
          </a:p>
        </p:txBody>
      </p:sp>
      <p:sp>
        <p:nvSpPr>
          <p:cNvPr id="35" name="Text 29">
            <a:extLst>
              <a:ext uri="{FF2B5EF4-FFF2-40B4-BE49-F238E27FC236}">
                <a16:creationId xmlns:a16="http://schemas.microsoft.com/office/drawing/2014/main" id="{DB9446FF-F306-F0E0-3D95-52987E97553A}"/>
              </a:ext>
            </a:extLst>
          </p:cNvPr>
          <p:cNvSpPr/>
          <p:nvPr/>
        </p:nvSpPr>
        <p:spPr>
          <a:xfrm>
            <a:off x="5467199" y="5451012"/>
            <a:ext cx="1749552" cy="548640"/>
          </a:xfrm>
          <a:prstGeom prst="rect">
            <a:avLst/>
          </a:prstGeom>
          <a:noFill/>
          <a:ln/>
        </p:spPr>
        <p:txBody>
          <a:bodyPr wrap="square" lIns="0" tIns="0" rIns="0" bIns="0" rtlCol="0" anchor="ctr"/>
          <a:lstStyle/>
          <a:p>
            <a:pPr marL="0" indent="0">
              <a:buNone/>
            </a:pPr>
            <a:r>
              <a:rPr lang="en-US" sz="1000">
                <a:solidFill>
                  <a:srgbClr val="B8B8D0"/>
                </a:solidFill>
                <a:latin typeface="Calibri" pitchFamily="34" charset="0"/>
                <a:ea typeface="Calibri" pitchFamily="34" charset="-122"/>
                <a:cs typeface="Calibri" pitchFamily="34" charset="-120"/>
              </a:rPr>
              <a:t>Same engineers, same budget — more business outcomes delivered every cycle</a:t>
            </a:r>
            <a:endParaRPr lang="en-US" sz="1000"/>
          </a:p>
        </p:txBody>
      </p:sp>
      <p:sp>
        <p:nvSpPr>
          <p:cNvPr id="36" name="Shape 30">
            <a:extLst>
              <a:ext uri="{FF2B5EF4-FFF2-40B4-BE49-F238E27FC236}">
                <a16:creationId xmlns:a16="http://schemas.microsoft.com/office/drawing/2014/main" id="{10F1FA91-0FAB-344C-529A-0E8853DD88CC}"/>
              </a:ext>
            </a:extLst>
          </p:cNvPr>
          <p:cNvSpPr/>
          <p:nvPr/>
        </p:nvSpPr>
        <p:spPr>
          <a:xfrm>
            <a:off x="7472783" y="4673772"/>
            <a:ext cx="1978152" cy="1371600"/>
          </a:xfrm>
          <a:prstGeom prst="rect">
            <a:avLst/>
          </a:prstGeom>
          <a:solidFill>
            <a:srgbClr val="1E1E3A"/>
          </a:solidFill>
          <a:ln w="12700">
            <a:solidFill>
              <a:srgbClr val="2A2A4E"/>
            </a:solidFill>
            <a:prstDash val="solid"/>
          </a:ln>
        </p:spPr>
        <p:txBody>
          <a:bodyPr/>
          <a:lstStyle/>
          <a:p>
            <a:endParaRPr lang="en-US"/>
          </a:p>
        </p:txBody>
      </p:sp>
      <p:sp>
        <p:nvSpPr>
          <p:cNvPr id="37" name="Shape 31">
            <a:extLst>
              <a:ext uri="{FF2B5EF4-FFF2-40B4-BE49-F238E27FC236}">
                <a16:creationId xmlns:a16="http://schemas.microsoft.com/office/drawing/2014/main" id="{0ECBCFF2-EDB3-01D3-D501-2D25E31E4253}"/>
              </a:ext>
            </a:extLst>
          </p:cNvPr>
          <p:cNvSpPr/>
          <p:nvPr/>
        </p:nvSpPr>
        <p:spPr>
          <a:xfrm>
            <a:off x="7472783" y="4673772"/>
            <a:ext cx="54864" cy="1371600"/>
          </a:xfrm>
          <a:prstGeom prst="rect">
            <a:avLst/>
          </a:prstGeom>
          <a:solidFill>
            <a:srgbClr val="00E68A"/>
          </a:solidFill>
          <a:ln w="12700">
            <a:solidFill>
              <a:srgbClr val="00E68A"/>
            </a:solidFill>
            <a:prstDash val="solid"/>
          </a:ln>
        </p:spPr>
        <p:txBody>
          <a:bodyPr/>
          <a:lstStyle/>
          <a:p>
            <a:endParaRPr lang="en-US"/>
          </a:p>
        </p:txBody>
      </p:sp>
      <p:sp>
        <p:nvSpPr>
          <p:cNvPr id="38" name="Text 32">
            <a:extLst>
              <a:ext uri="{FF2B5EF4-FFF2-40B4-BE49-F238E27FC236}">
                <a16:creationId xmlns:a16="http://schemas.microsoft.com/office/drawing/2014/main" id="{912919AF-292B-CD81-0AFC-B70EA99439AB}"/>
              </a:ext>
            </a:extLst>
          </p:cNvPr>
          <p:cNvSpPr/>
          <p:nvPr/>
        </p:nvSpPr>
        <p:spPr>
          <a:xfrm>
            <a:off x="7609943" y="4810932"/>
            <a:ext cx="365760" cy="320040"/>
          </a:xfrm>
          <a:prstGeom prst="rect">
            <a:avLst/>
          </a:prstGeom>
          <a:noFill/>
          <a:ln/>
        </p:spPr>
        <p:txBody>
          <a:bodyPr wrap="square" lIns="0" tIns="0" rIns="0" bIns="0" rtlCol="0" anchor="ctr"/>
          <a:lstStyle/>
          <a:p>
            <a:pPr marL="0" indent="0">
              <a:buNone/>
            </a:pPr>
            <a:r>
              <a:rPr lang="en-US" sz="1800" b="1">
                <a:solidFill>
                  <a:srgbClr val="00E68A"/>
                </a:solidFill>
                <a:latin typeface="Calibri" pitchFamily="34" charset="0"/>
                <a:ea typeface="Calibri" pitchFamily="34" charset="-122"/>
                <a:cs typeface="Calibri" pitchFamily="34" charset="-120"/>
              </a:rPr>
              <a:t>◆</a:t>
            </a:r>
            <a:endParaRPr lang="en-US" sz="1800"/>
          </a:p>
        </p:txBody>
      </p:sp>
      <p:sp>
        <p:nvSpPr>
          <p:cNvPr id="39" name="Text 33">
            <a:extLst>
              <a:ext uri="{FF2B5EF4-FFF2-40B4-BE49-F238E27FC236}">
                <a16:creationId xmlns:a16="http://schemas.microsoft.com/office/drawing/2014/main" id="{43B19A50-E05F-2320-7A7D-1B3DE8F13FA3}"/>
              </a:ext>
            </a:extLst>
          </p:cNvPr>
          <p:cNvSpPr/>
          <p:nvPr/>
        </p:nvSpPr>
        <p:spPr>
          <a:xfrm>
            <a:off x="7609943" y="5130972"/>
            <a:ext cx="1749552" cy="320040"/>
          </a:xfrm>
          <a:prstGeom prst="rect">
            <a:avLst/>
          </a:prstGeom>
          <a:noFill/>
          <a:ln/>
        </p:spPr>
        <p:txBody>
          <a:bodyPr wrap="square" lIns="0" tIns="0" rIns="0" bIns="0" rtlCol="0" anchor="ctr"/>
          <a:lstStyle/>
          <a:p>
            <a:pPr marL="0" indent="0">
              <a:buNone/>
            </a:pPr>
            <a:r>
              <a:rPr lang="en-US" sz="1400" b="1">
                <a:solidFill>
                  <a:srgbClr val="FFFFFF"/>
                </a:solidFill>
                <a:latin typeface="Calibri" pitchFamily="34" charset="0"/>
                <a:ea typeface="Calibri" pitchFamily="34" charset="-122"/>
                <a:cs typeface="Calibri" pitchFamily="34" charset="-120"/>
              </a:rPr>
              <a:t>Quality over delivery</a:t>
            </a:r>
            <a:endParaRPr lang="en-US" sz="1400"/>
          </a:p>
        </p:txBody>
      </p:sp>
      <p:sp>
        <p:nvSpPr>
          <p:cNvPr id="40" name="Text 34">
            <a:extLst>
              <a:ext uri="{FF2B5EF4-FFF2-40B4-BE49-F238E27FC236}">
                <a16:creationId xmlns:a16="http://schemas.microsoft.com/office/drawing/2014/main" id="{6EBD8156-59CB-B6A8-4261-666CEC0CFDF7}"/>
              </a:ext>
            </a:extLst>
          </p:cNvPr>
          <p:cNvSpPr/>
          <p:nvPr/>
        </p:nvSpPr>
        <p:spPr>
          <a:xfrm>
            <a:off x="7609943" y="5451012"/>
            <a:ext cx="1749552" cy="548640"/>
          </a:xfrm>
          <a:prstGeom prst="rect">
            <a:avLst/>
          </a:prstGeom>
          <a:noFill/>
          <a:ln/>
        </p:spPr>
        <p:txBody>
          <a:bodyPr wrap="square" lIns="0" tIns="0" rIns="0" bIns="0" rtlCol="0" anchor="ctr"/>
          <a:lstStyle/>
          <a:p>
            <a:pPr marL="0" indent="0">
              <a:buNone/>
            </a:pPr>
            <a:r>
              <a:rPr lang="en-US" sz="1000">
                <a:solidFill>
                  <a:srgbClr val="B8B8D0"/>
                </a:solidFill>
                <a:latin typeface="Calibri" pitchFamily="34" charset="0"/>
                <a:ea typeface="Calibri" pitchFamily="34" charset="-122"/>
                <a:cs typeface="Calibri" pitchFamily="34" charset="-120"/>
              </a:rPr>
              <a:t>Growth in knowledge context &amp; more artefact will improve AI Context for better quality</a:t>
            </a:r>
            <a:endParaRPr lang="en-US" sz="1000"/>
          </a:p>
        </p:txBody>
      </p:sp>
      <p:sp>
        <p:nvSpPr>
          <p:cNvPr id="42" name="Shape 35">
            <a:extLst>
              <a:ext uri="{FF2B5EF4-FFF2-40B4-BE49-F238E27FC236}">
                <a16:creationId xmlns:a16="http://schemas.microsoft.com/office/drawing/2014/main" id="{8D9D63A9-58D8-7D9C-4992-3B71E4D5E1C9}"/>
              </a:ext>
            </a:extLst>
          </p:cNvPr>
          <p:cNvSpPr/>
          <p:nvPr/>
        </p:nvSpPr>
        <p:spPr>
          <a:xfrm>
            <a:off x="9615527" y="4673772"/>
            <a:ext cx="1978152" cy="1371600"/>
          </a:xfrm>
          <a:prstGeom prst="rect">
            <a:avLst/>
          </a:prstGeom>
          <a:solidFill>
            <a:srgbClr val="1E1E3A"/>
          </a:solidFill>
          <a:ln w="12700">
            <a:solidFill>
              <a:srgbClr val="2A2A4E"/>
            </a:solidFill>
            <a:prstDash val="solid"/>
          </a:ln>
        </p:spPr>
        <p:txBody>
          <a:bodyPr/>
          <a:lstStyle/>
          <a:p>
            <a:endParaRPr lang="en-US"/>
          </a:p>
        </p:txBody>
      </p:sp>
      <p:sp>
        <p:nvSpPr>
          <p:cNvPr id="43" name="Shape 36">
            <a:extLst>
              <a:ext uri="{FF2B5EF4-FFF2-40B4-BE49-F238E27FC236}">
                <a16:creationId xmlns:a16="http://schemas.microsoft.com/office/drawing/2014/main" id="{F3B5B5EB-1E87-A262-0961-AE4996FB3914}"/>
              </a:ext>
            </a:extLst>
          </p:cNvPr>
          <p:cNvSpPr/>
          <p:nvPr/>
        </p:nvSpPr>
        <p:spPr>
          <a:xfrm>
            <a:off x="9615527" y="4673772"/>
            <a:ext cx="54864" cy="1371600"/>
          </a:xfrm>
          <a:prstGeom prst="rect">
            <a:avLst/>
          </a:prstGeom>
          <a:solidFill>
            <a:srgbClr val="8A4FFF"/>
          </a:solidFill>
          <a:ln w="12700">
            <a:solidFill>
              <a:srgbClr val="8A4FFF"/>
            </a:solidFill>
            <a:prstDash val="solid"/>
          </a:ln>
        </p:spPr>
        <p:txBody>
          <a:bodyPr/>
          <a:lstStyle/>
          <a:p>
            <a:endParaRPr lang="en-US"/>
          </a:p>
        </p:txBody>
      </p:sp>
      <p:sp>
        <p:nvSpPr>
          <p:cNvPr id="44" name="Text 37">
            <a:extLst>
              <a:ext uri="{FF2B5EF4-FFF2-40B4-BE49-F238E27FC236}">
                <a16:creationId xmlns:a16="http://schemas.microsoft.com/office/drawing/2014/main" id="{F516CAB2-5C6A-889A-BA54-C38F0DE9E847}"/>
              </a:ext>
            </a:extLst>
          </p:cNvPr>
          <p:cNvSpPr/>
          <p:nvPr/>
        </p:nvSpPr>
        <p:spPr>
          <a:xfrm>
            <a:off x="9752687" y="4810932"/>
            <a:ext cx="365760" cy="320040"/>
          </a:xfrm>
          <a:prstGeom prst="rect">
            <a:avLst/>
          </a:prstGeom>
          <a:noFill/>
          <a:ln/>
        </p:spPr>
        <p:txBody>
          <a:bodyPr wrap="square" lIns="0" tIns="0" rIns="0" bIns="0" rtlCol="0" anchor="ctr"/>
          <a:lstStyle/>
          <a:p>
            <a:pPr marL="0" indent="0">
              <a:buNone/>
            </a:pPr>
            <a:r>
              <a:rPr lang="en-US" sz="1800" b="1">
                <a:solidFill>
                  <a:srgbClr val="8A4FFF"/>
                </a:solidFill>
                <a:latin typeface="Calibri" pitchFamily="34" charset="0"/>
                <a:ea typeface="Calibri" pitchFamily="34" charset="-122"/>
                <a:cs typeface="Calibri" pitchFamily="34" charset="-120"/>
              </a:rPr>
              <a:t>●</a:t>
            </a:r>
            <a:endParaRPr lang="en-US" sz="1800"/>
          </a:p>
        </p:txBody>
      </p:sp>
      <p:sp>
        <p:nvSpPr>
          <p:cNvPr id="55" name="Text 38">
            <a:extLst>
              <a:ext uri="{FF2B5EF4-FFF2-40B4-BE49-F238E27FC236}">
                <a16:creationId xmlns:a16="http://schemas.microsoft.com/office/drawing/2014/main" id="{FBCDEC2D-DFAC-AA8A-A198-8358BE52FCFA}"/>
              </a:ext>
            </a:extLst>
          </p:cNvPr>
          <p:cNvSpPr/>
          <p:nvPr/>
        </p:nvSpPr>
        <p:spPr>
          <a:xfrm>
            <a:off x="9752687" y="5130972"/>
            <a:ext cx="1749552" cy="320040"/>
          </a:xfrm>
          <a:prstGeom prst="rect">
            <a:avLst/>
          </a:prstGeom>
          <a:noFill/>
          <a:ln/>
        </p:spPr>
        <p:txBody>
          <a:bodyPr wrap="square" lIns="0" tIns="0" rIns="0" bIns="0" rtlCol="0" anchor="ctr"/>
          <a:lstStyle/>
          <a:p>
            <a:pPr marL="0" indent="0">
              <a:buNone/>
            </a:pPr>
            <a:r>
              <a:rPr lang="en-US" sz="1400" b="1">
                <a:solidFill>
                  <a:srgbClr val="FFFFFF"/>
                </a:solidFill>
                <a:latin typeface="Calibri" pitchFamily="34" charset="0"/>
                <a:ea typeface="Calibri" pitchFamily="34" charset="-122"/>
                <a:cs typeface="Calibri" pitchFamily="34" charset="-120"/>
              </a:rPr>
              <a:t>Flexibility</a:t>
            </a:r>
            <a:endParaRPr lang="en-US" sz="1400"/>
          </a:p>
        </p:txBody>
      </p:sp>
      <p:sp>
        <p:nvSpPr>
          <p:cNvPr id="57" name="Text 39">
            <a:extLst>
              <a:ext uri="{FF2B5EF4-FFF2-40B4-BE49-F238E27FC236}">
                <a16:creationId xmlns:a16="http://schemas.microsoft.com/office/drawing/2014/main" id="{CCDE4E66-AE60-3DCF-DDFF-A337679C00DA}"/>
              </a:ext>
            </a:extLst>
          </p:cNvPr>
          <p:cNvSpPr/>
          <p:nvPr/>
        </p:nvSpPr>
        <p:spPr>
          <a:xfrm>
            <a:off x="9760182" y="5391418"/>
            <a:ext cx="1749552" cy="548640"/>
          </a:xfrm>
          <a:prstGeom prst="rect">
            <a:avLst/>
          </a:prstGeom>
          <a:noFill/>
          <a:ln/>
        </p:spPr>
        <p:txBody>
          <a:bodyPr wrap="square" lIns="0" tIns="0" rIns="0" bIns="0" rtlCol="0" anchor="ctr"/>
          <a:lstStyle/>
          <a:p>
            <a:r>
              <a:rPr lang="en-US" sz="1000"/>
              <a:t>Scalable solutions for agile market adaptation</a:t>
            </a:r>
          </a:p>
        </p:txBody>
      </p:sp>
      <p:pic>
        <p:nvPicPr>
          <p:cNvPr id="60" name="Picture 59">
            <a:extLst>
              <a:ext uri="{FF2B5EF4-FFF2-40B4-BE49-F238E27FC236}">
                <a16:creationId xmlns:a16="http://schemas.microsoft.com/office/drawing/2014/main" id="{1FDECB67-33B0-7D37-8C71-21A1F31AB3BD}"/>
              </a:ext>
            </a:extLst>
          </p:cNvPr>
          <p:cNvPicPr>
            <a:picLocks noChangeAspect="1"/>
          </p:cNvPicPr>
          <p:nvPr/>
        </p:nvPicPr>
        <p:blipFill>
          <a:blip r:embed="rId4"/>
          <a:stretch>
            <a:fillRect/>
          </a:stretch>
        </p:blipFill>
        <p:spPr>
          <a:xfrm>
            <a:off x="5832959" y="1481328"/>
            <a:ext cx="4914263" cy="2789374"/>
          </a:xfrm>
          <a:prstGeom prst="rect">
            <a:avLst/>
          </a:prstGeom>
        </p:spPr>
      </p:pic>
    </p:spTree>
    <p:extLst>
      <p:ext uri="{BB962C8B-B14F-4D97-AF65-F5344CB8AC3E}">
        <p14:creationId xmlns:p14="http://schemas.microsoft.com/office/powerpoint/2010/main" val="3975955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440F3-8775-7732-EC4E-30691E45F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DD6F7E-1566-E2B5-DF80-D4A6D573D995}"/>
              </a:ext>
            </a:extLst>
          </p:cNvPr>
          <p:cNvSpPr>
            <a:spLocks noGrp="1"/>
          </p:cNvSpPr>
          <p:nvPr>
            <p:ph type="title"/>
          </p:nvPr>
        </p:nvSpPr>
        <p:spPr>
          <a:xfrm>
            <a:off x="1164970" y="3453638"/>
            <a:ext cx="9936620" cy="886397"/>
          </a:xfrm>
        </p:spPr>
        <p:txBody>
          <a:bodyPr/>
          <a:lstStyle/>
          <a:p>
            <a:r>
              <a:rPr lang="en-US" sz="3200" b="1">
                <a:solidFill>
                  <a:schemeClr val="accent6">
                    <a:lumMod val="60000"/>
                    <a:lumOff val="40000"/>
                  </a:schemeClr>
                </a:solidFill>
              </a:rPr>
              <a:t>S&amp;PE OFFERINGS:</a:t>
            </a:r>
            <a:br>
              <a:rPr lang="en-US" sz="3200" b="1">
                <a:latin typeface="+mn-lt"/>
                <a:ea typeface="+mn-ea"/>
                <a:cs typeface="+mn-cs"/>
              </a:rPr>
            </a:br>
            <a:r>
              <a:rPr lang="en-US" sz="3200" b="1">
                <a:latin typeface="+mn-lt"/>
                <a:ea typeface="+mn-ea"/>
                <a:cs typeface="+mn-cs"/>
              </a:rPr>
              <a:t>SOFTWARE ARCHITECTURE FOUNDATION</a:t>
            </a:r>
          </a:p>
        </p:txBody>
      </p:sp>
      <p:sp>
        <p:nvSpPr>
          <p:cNvPr id="3" name="Shape 0">
            <a:extLst>
              <a:ext uri="{FF2B5EF4-FFF2-40B4-BE49-F238E27FC236}">
                <a16:creationId xmlns:a16="http://schemas.microsoft.com/office/drawing/2014/main" id="{1F389B4A-A36E-A072-E3CD-53C72E7D7DE6}"/>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556498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106CB-3A8C-6AAE-041A-75607E3281B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827A731-5646-6986-FC64-A7EEE55C4425}"/>
              </a:ext>
            </a:extLst>
          </p:cNvPr>
          <p:cNvSpPr txBox="1"/>
          <p:nvPr/>
        </p:nvSpPr>
        <p:spPr>
          <a:xfrm>
            <a:off x="1164969" y="2426596"/>
            <a:ext cx="8691662" cy="2062103"/>
          </a:xfrm>
          <a:prstGeom prst="rect">
            <a:avLst/>
          </a:prstGeom>
          <a:noFill/>
        </p:spPr>
        <p:txBody>
          <a:bodyPr wrap="square">
            <a:spAutoFit/>
          </a:bodyPr>
          <a:lstStyle/>
          <a:p>
            <a:r>
              <a:rPr lang="en-US" sz="3200" b="1">
                <a:solidFill>
                  <a:schemeClr val="accent2"/>
                </a:solidFill>
                <a:latin typeface="Graphik" panose="020B0503030202060203" pitchFamily="34" charset="0"/>
                <a:ea typeface="+mj-ea"/>
                <a:cs typeface="+mj-cs"/>
              </a:rPr>
              <a:t>S&amp;PE UPDATE:</a:t>
            </a:r>
          </a:p>
          <a:p>
            <a:pPr marL="800100" lvl="1" indent="-342900">
              <a:buFont typeface="Arial" panose="020B0604020202020204" pitchFamily="34" charset="0"/>
              <a:buChar char="•"/>
            </a:pPr>
            <a:r>
              <a:rPr lang="en-US" sz="3200" b="1"/>
              <a:t>MARKET OPPORTUNITY</a:t>
            </a:r>
          </a:p>
          <a:p>
            <a:pPr marL="800100" lvl="1" indent="-342900">
              <a:buFont typeface="Arial" panose="020B0604020202020204" pitchFamily="34" charset="0"/>
              <a:buChar char="•"/>
            </a:pPr>
            <a:r>
              <a:rPr lang="en-US" sz="3200" b="1"/>
              <a:t>OFFERINGS</a:t>
            </a:r>
          </a:p>
          <a:p>
            <a:pPr marL="800100" lvl="1" indent="-342900">
              <a:buFont typeface="Arial" panose="020B0604020202020204" pitchFamily="34" charset="0"/>
              <a:buChar char="•"/>
            </a:pPr>
            <a:r>
              <a:rPr lang="en-US" sz="3200" b="1"/>
              <a:t>BUSINESS IMPACT</a:t>
            </a:r>
          </a:p>
        </p:txBody>
      </p:sp>
      <p:sp>
        <p:nvSpPr>
          <p:cNvPr id="13" name="Shape 0">
            <a:extLst>
              <a:ext uri="{FF2B5EF4-FFF2-40B4-BE49-F238E27FC236}">
                <a16:creationId xmlns:a16="http://schemas.microsoft.com/office/drawing/2014/main" id="{A3C13EAD-0AD2-07B6-81D4-40D6557D1220}"/>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225560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7"/>
          <p:cNvSpPr/>
          <p:nvPr/>
        </p:nvSpPr>
        <p:spPr>
          <a:xfrm>
            <a:off x="548640" y="1551775"/>
            <a:ext cx="36576" cy="612648"/>
          </a:xfrm>
          <a:prstGeom prst="rect">
            <a:avLst/>
          </a:prstGeom>
          <a:solidFill>
            <a:srgbClr val="AD00FA"/>
          </a:solidFill>
          <a:ln w="12700">
            <a:solidFill>
              <a:schemeClr val="bg2"/>
            </a:solidFill>
            <a:prstDash val="solid"/>
          </a:ln>
        </p:spPr>
        <p:txBody>
          <a:bodyPr anchor="t"/>
          <a:lstStyle/>
          <a:p>
            <a:endParaRPr lang="en-150">
              <a:solidFill>
                <a:srgbClr val="FF0000"/>
              </a:solidFill>
            </a:endParaRPr>
          </a:p>
        </p:txBody>
      </p:sp>
      <p:sp>
        <p:nvSpPr>
          <p:cNvPr id="10" name="Text 8"/>
          <p:cNvSpPr/>
          <p:nvPr/>
        </p:nvSpPr>
        <p:spPr>
          <a:xfrm>
            <a:off x="758952" y="1588351"/>
            <a:ext cx="5806440" cy="530352"/>
          </a:xfrm>
          <a:prstGeom prst="rect">
            <a:avLst/>
          </a:prstGeom>
          <a:noFill/>
          <a:ln/>
        </p:spPr>
        <p:txBody>
          <a:bodyPr wrap="square" lIns="0" tIns="0" rIns="0" bIns="0" rtlCol="0" anchor="t">
            <a:normAutofit/>
          </a:bodyPr>
          <a:lstStyle/>
          <a:p>
            <a:r>
              <a:rPr lang="en-US" sz="1400" i="1">
                <a:solidFill>
                  <a:schemeClr val="bg1"/>
                </a:solidFill>
                <a:cs typeface="Arial" pitchFamily="34" charset="-120"/>
              </a:rPr>
              <a:t>"You can't AI-enable a foundation that wasn't built for AI. We</a:t>
            </a:r>
          </a:p>
          <a:p>
            <a:r>
              <a:rPr lang="en-US" sz="1400" i="1">
                <a:solidFill>
                  <a:schemeClr val="bg1"/>
                </a:solidFill>
                <a:cs typeface="Arial" pitchFamily="34" charset="-120"/>
              </a:rPr>
              <a:t>design the one that is."</a:t>
            </a:r>
          </a:p>
        </p:txBody>
      </p:sp>
      <p:sp>
        <p:nvSpPr>
          <p:cNvPr id="11" name="Text 9"/>
          <p:cNvSpPr/>
          <p:nvPr/>
        </p:nvSpPr>
        <p:spPr>
          <a:xfrm>
            <a:off x="530352" y="2585047"/>
            <a:ext cx="6035040" cy="1124712"/>
          </a:xfrm>
          <a:prstGeom prst="rect">
            <a:avLst/>
          </a:prstGeom>
          <a:noFill/>
          <a:ln/>
        </p:spPr>
        <p:txBody>
          <a:bodyPr wrap="square" lIns="0" tIns="0" rIns="0" bIns="0" rtlCol="0" anchor="t">
            <a:noAutofit/>
          </a:bodyPr>
          <a:lstStyle/>
          <a:p>
            <a:r>
              <a:rPr lang="en-US" sz="1200">
                <a:solidFill>
                  <a:schemeClr val="bg1">
                    <a:lumMod val="85000"/>
                  </a:schemeClr>
                </a:solidFill>
                <a:latin typeface="Graphik Regular" panose="020B0503030202060203" pitchFamily="34" charset="0"/>
                <a:cs typeface="Arial" pitchFamily="34" charset="-120"/>
              </a:rPr>
              <a:t>Every failed AI initiative can be traced back to architecture that wasn't ready for it. We design enterprise, technology, and agentic architectures from the ground up for AI workloads, AI agents, and autonomous operations. No retrofitting. No re-engineering 18 months from now. Just a foundation that makes every AI investment work and compound over time.</a:t>
            </a:r>
          </a:p>
        </p:txBody>
      </p:sp>
      <p:sp>
        <p:nvSpPr>
          <p:cNvPr id="12" name="Shape 10"/>
          <p:cNvSpPr/>
          <p:nvPr/>
        </p:nvSpPr>
        <p:spPr>
          <a:xfrm>
            <a:off x="530352" y="4038908"/>
            <a:ext cx="6126480" cy="1024128"/>
          </a:xfrm>
          <a:prstGeom prst="roundRect">
            <a:avLst>
              <a:gd name="adj" fmla="val 7143"/>
            </a:avLst>
          </a:prstGeom>
          <a:solidFill>
            <a:srgbClr val="170003">
              <a:alpha val="80000"/>
            </a:srgbClr>
          </a:solidFill>
          <a:ln w="12700">
            <a:solidFill>
              <a:schemeClr val="bg2"/>
            </a:solidFill>
            <a:prstDash val="solid"/>
          </a:ln>
        </p:spPr>
        <p:txBody>
          <a:bodyPr anchor="t"/>
          <a:lstStyle/>
          <a:p>
            <a:pPr>
              <a:spcAft>
                <a:spcPts val="600"/>
              </a:spcAft>
            </a:pPr>
            <a:r>
              <a:rPr lang="en-US" sz="1000" b="1">
                <a:solidFill>
                  <a:schemeClr val="bg2">
                    <a:lumMod val="60000"/>
                    <a:lumOff val="40000"/>
                  </a:schemeClr>
                </a:solidFill>
                <a:ea typeface="Arial" pitchFamily="34" charset="-122"/>
                <a:cs typeface="Arial" pitchFamily="34" charset="-120"/>
              </a:rPr>
              <a:t>WHY NOW</a:t>
            </a:r>
            <a:endParaRPr lang="en-US" sz="1000">
              <a:solidFill>
                <a:schemeClr val="bg2">
                  <a:lumMod val="60000"/>
                  <a:lumOff val="40000"/>
                </a:schemeClr>
              </a:solidFill>
              <a:ea typeface="Arial" pitchFamily="34" charset="-122"/>
              <a:cs typeface="Arial" pitchFamily="34" charset="-120"/>
            </a:endParaRPr>
          </a:p>
          <a:p>
            <a:r>
              <a:rPr lang="en-US" sz="1100">
                <a:solidFill>
                  <a:srgbClr val="D2D2D2"/>
                </a:solidFill>
                <a:ea typeface="Arial" pitchFamily="34" charset="-122"/>
                <a:cs typeface="Arial" pitchFamily="34" charset="-120"/>
              </a:rPr>
              <a:t>Organizations rushing to deploy AI without the right architecture end up rebuilding from scratch. Getting architecture right first is the difference between AI investments that scale and experiments that plateau. This is what makes everything else faster and cheaper.</a:t>
            </a:r>
            <a:endParaRPr lang="en-US" sz="1100"/>
          </a:p>
          <a:p>
            <a:endParaRPr lang="en-150"/>
          </a:p>
        </p:txBody>
      </p:sp>
      <p:sp>
        <p:nvSpPr>
          <p:cNvPr id="16" name="Shape 14"/>
          <p:cNvSpPr/>
          <p:nvPr/>
        </p:nvSpPr>
        <p:spPr>
          <a:xfrm>
            <a:off x="6922008" y="733552"/>
            <a:ext cx="4572000" cy="1143000"/>
          </a:xfrm>
          <a:prstGeom prst="roundRect">
            <a:avLst>
              <a:gd name="adj" fmla="val 6400"/>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17" name="Shape 15"/>
          <p:cNvSpPr/>
          <p:nvPr/>
        </p:nvSpPr>
        <p:spPr>
          <a:xfrm>
            <a:off x="6922008" y="739991"/>
            <a:ext cx="0" cy="1143000"/>
          </a:xfrm>
          <a:prstGeom prst="line">
            <a:avLst/>
          </a:prstGeom>
          <a:noFill/>
          <a:ln w="12700">
            <a:solidFill>
              <a:schemeClr val="bg2"/>
            </a:solidFill>
            <a:prstDash val="solid"/>
          </a:ln>
        </p:spPr>
        <p:txBody>
          <a:bodyPr anchor="t"/>
          <a:lstStyle/>
          <a:p>
            <a:endParaRPr lang="en-150"/>
          </a:p>
        </p:txBody>
      </p:sp>
      <p:sp>
        <p:nvSpPr>
          <p:cNvPr id="18" name="Shape 16"/>
          <p:cNvSpPr/>
          <p:nvPr/>
        </p:nvSpPr>
        <p:spPr>
          <a:xfrm>
            <a:off x="7068312" y="843280"/>
            <a:ext cx="219456" cy="219456"/>
          </a:xfrm>
          <a:prstGeom prst="ellipse">
            <a:avLst/>
          </a:prstGeom>
          <a:solidFill>
            <a:srgbClr val="AD00FA"/>
          </a:solidFill>
          <a:ln w="12700">
            <a:solidFill>
              <a:schemeClr val="bg2">
                <a:alpha val="0"/>
              </a:schemeClr>
            </a:solidFill>
            <a:prstDash val="solid"/>
          </a:ln>
        </p:spPr>
        <p:txBody>
          <a:bodyPr anchor="t"/>
          <a:lstStyle/>
          <a:p>
            <a:endParaRPr lang="en-150"/>
          </a:p>
        </p:txBody>
      </p:sp>
      <p:sp>
        <p:nvSpPr>
          <p:cNvPr id="20" name="Text 18"/>
          <p:cNvSpPr/>
          <p:nvPr/>
        </p:nvSpPr>
        <p:spPr>
          <a:xfrm>
            <a:off x="7388352" y="834136"/>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Enterprise Architecture</a:t>
            </a:r>
            <a:endParaRPr lang="en-US" sz="1320"/>
          </a:p>
        </p:txBody>
      </p:sp>
      <p:sp>
        <p:nvSpPr>
          <p:cNvPr id="21" name="Text 19"/>
          <p:cNvSpPr/>
          <p:nvPr/>
        </p:nvSpPr>
        <p:spPr>
          <a:xfrm>
            <a:off x="7388352" y="1071880"/>
            <a:ext cx="3794760" cy="722376"/>
          </a:xfrm>
          <a:prstGeom prst="rect">
            <a:avLst/>
          </a:prstGeom>
          <a:noFill/>
          <a:ln/>
        </p:spPr>
        <p:txBody>
          <a:bodyPr wrap="square" lIns="0" tIns="0" rIns="0" bIns="0" rtlCol="0" anchor="t">
            <a:noAutofit/>
          </a:bodyPr>
          <a:lstStyle/>
          <a:p>
            <a:pPr marL="0" indent="0">
              <a:buNone/>
            </a:pPr>
            <a:r>
              <a:rPr lang="en-US" sz="1000">
                <a:solidFill>
                  <a:schemeClr val="bg1">
                    <a:lumMod val="85000"/>
                  </a:schemeClr>
                </a:solidFill>
                <a:latin typeface="Graphik Regular" panose="020B0503030202060203" pitchFamily="34" charset="0"/>
                <a:ea typeface="Arial" pitchFamily="34" charset="-122"/>
                <a:cs typeface="Arial" pitchFamily="34" charset="-120"/>
              </a:rPr>
              <a:t>We assess and blueprint your full technology estate, identify the gaps between where you are and where AI-native operations require you to be, and build a prioritized, investment-ready roadmap. Every modernization dollar pointed in the right direction from day one.</a:t>
            </a:r>
            <a:endParaRPr lang="en-US" sz="1000">
              <a:solidFill>
                <a:schemeClr val="bg1">
                  <a:lumMod val="85000"/>
                </a:schemeClr>
              </a:solidFill>
              <a:latin typeface="Graphik Regular" panose="020B0503030202060203" pitchFamily="34" charset="0"/>
            </a:endParaRPr>
          </a:p>
        </p:txBody>
      </p:sp>
      <p:sp>
        <p:nvSpPr>
          <p:cNvPr id="22" name="Shape 20"/>
          <p:cNvSpPr/>
          <p:nvPr/>
        </p:nvSpPr>
        <p:spPr>
          <a:xfrm>
            <a:off x="6922008" y="1982894"/>
            <a:ext cx="4572000" cy="1143000"/>
          </a:xfrm>
          <a:prstGeom prst="roundRect">
            <a:avLst>
              <a:gd name="adj" fmla="val 6400"/>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23" name="Shape 21"/>
          <p:cNvSpPr/>
          <p:nvPr/>
        </p:nvSpPr>
        <p:spPr>
          <a:xfrm>
            <a:off x="6922008" y="1989333"/>
            <a:ext cx="0" cy="1143000"/>
          </a:xfrm>
          <a:prstGeom prst="line">
            <a:avLst/>
          </a:prstGeom>
          <a:noFill/>
          <a:ln w="12700">
            <a:solidFill>
              <a:schemeClr val="bg2"/>
            </a:solidFill>
            <a:prstDash val="solid"/>
          </a:ln>
        </p:spPr>
        <p:txBody>
          <a:bodyPr anchor="t"/>
          <a:lstStyle/>
          <a:p>
            <a:endParaRPr lang="en-150"/>
          </a:p>
        </p:txBody>
      </p:sp>
      <p:sp>
        <p:nvSpPr>
          <p:cNvPr id="24" name="Shape 22"/>
          <p:cNvSpPr/>
          <p:nvPr/>
        </p:nvSpPr>
        <p:spPr>
          <a:xfrm>
            <a:off x="7068312" y="2092622"/>
            <a:ext cx="219456" cy="219456"/>
          </a:xfrm>
          <a:prstGeom prst="ellipse">
            <a:avLst/>
          </a:prstGeom>
          <a:solidFill>
            <a:srgbClr val="AD00FA"/>
          </a:solidFill>
          <a:ln w="12700">
            <a:solidFill>
              <a:schemeClr val="bg2">
                <a:alpha val="0"/>
              </a:schemeClr>
            </a:solidFill>
            <a:prstDash val="solid"/>
          </a:ln>
        </p:spPr>
        <p:txBody>
          <a:bodyPr anchor="t"/>
          <a:lstStyle/>
          <a:p>
            <a:endParaRPr lang="en-150"/>
          </a:p>
        </p:txBody>
      </p:sp>
      <p:sp>
        <p:nvSpPr>
          <p:cNvPr id="26" name="Text 24"/>
          <p:cNvSpPr/>
          <p:nvPr/>
        </p:nvSpPr>
        <p:spPr>
          <a:xfrm>
            <a:off x="7388352" y="2083478"/>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Technology Architecture</a:t>
            </a:r>
            <a:endParaRPr lang="en-US" sz="1320"/>
          </a:p>
        </p:txBody>
      </p:sp>
      <p:sp>
        <p:nvSpPr>
          <p:cNvPr id="27" name="Text 25"/>
          <p:cNvSpPr/>
          <p:nvPr/>
        </p:nvSpPr>
        <p:spPr>
          <a:xfrm>
            <a:off x="7388352" y="2321222"/>
            <a:ext cx="3794760" cy="722376"/>
          </a:xfrm>
          <a:prstGeom prst="rect">
            <a:avLst/>
          </a:prstGeom>
          <a:noFill/>
          <a:ln/>
        </p:spPr>
        <p:txBody>
          <a:bodyPr wrap="square" lIns="0" tIns="0" rIns="0" bIns="0" rtlCol="0" anchor="t">
            <a:normAutofit/>
          </a:bodyPr>
          <a:lstStyle/>
          <a:p>
            <a:r>
              <a:rPr lang="en-US" sz="1000">
                <a:solidFill>
                  <a:schemeClr val="bg1">
                    <a:lumMod val="85000"/>
                  </a:schemeClr>
                </a:solidFill>
                <a:latin typeface="Graphik Regular" panose="020B0503030202060203" pitchFamily="34" charset="0"/>
                <a:cs typeface="Arial" pitchFamily="34" charset="-120"/>
              </a:rPr>
              <a:t>We design modern, scalable architectures purpose-built for cloud, AI workloads, and autonomous operations removing complexity instead of adding to it. Designed for what you need in three years, not just today.</a:t>
            </a:r>
          </a:p>
        </p:txBody>
      </p:sp>
      <p:sp>
        <p:nvSpPr>
          <p:cNvPr id="28" name="Shape 26"/>
          <p:cNvSpPr/>
          <p:nvPr/>
        </p:nvSpPr>
        <p:spPr>
          <a:xfrm>
            <a:off x="6922008" y="3246120"/>
            <a:ext cx="4572000" cy="1143000"/>
          </a:xfrm>
          <a:prstGeom prst="roundRect">
            <a:avLst>
              <a:gd name="adj" fmla="val 6400"/>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29" name="Shape 27"/>
          <p:cNvSpPr/>
          <p:nvPr/>
        </p:nvSpPr>
        <p:spPr>
          <a:xfrm>
            <a:off x="6922008" y="3252559"/>
            <a:ext cx="0" cy="1143000"/>
          </a:xfrm>
          <a:prstGeom prst="line">
            <a:avLst/>
          </a:prstGeom>
          <a:noFill/>
          <a:ln w="12700">
            <a:solidFill>
              <a:schemeClr val="bg2"/>
            </a:solidFill>
            <a:prstDash val="solid"/>
          </a:ln>
        </p:spPr>
        <p:txBody>
          <a:bodyPr anchor="t"/>
          <a:lstStyle/>
          <a:p>
            <a:endParaRPr lang="en-150"/>
          </a:p>
        </p:txBody>
      </p:sp>
      <p:sp>
        <p:nvSpPr>
          <p:cNvPr id="30" name="Shape 28"/>
          <p:cNvSpPr/>
          <p:nvPr/>
        </p:nvSpPr>
        <p:spPr>
          <a:xfrm>
            <a:off x="7068312" y="3355848"/>
            <a:ext cx="219456" cy="219456"/>
          </a:xfrm>
          <a:prstGeom prst="ellipse">
            <a:avLst/>
          </a:prstGeom>
          <a:solidFill>
            <a:srgbClr val="AD00FA"/>
          </a:solidFill>
          <a:ln w="12700">
            <a:solidFill>
              <a:schemeClr val="bg2">
                <a:alpha val="0"/>
              </a:schemeClr>
            </a:solidFill>
            <a:prstDash val="solid"/>
          </a:ln>
        </p:spPr>
        <p:txBody>
          <a:bodyPr anchor="t"/>
          <a:lstStyle/>
          <a:p>
            <a:endParaRPr lang="en-150"/>
          </a:p>
        </p:txBody>
      </p:sp>
      <p:sp>
        <p:nvSpPr>
          <p:cNvPr id="32" name="Text 30"/>
          <p:cNvSpPr/>
          <p:nvPr/>
        </p:nvSpPr>
        <p:spPr>
          <a:xfrm>
            <a:off x="7388352" y="3346704"/>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Agentic Architecture</a:t>
            </a:r>
            <a:endParaRPr lang="en-US" sz="1320"/>
          </a:p>
        </p:txBody>
      </p:sp>
      <p:sp>
        <p:nvSpPr>
          <p:cNvPr id="33" name="Text 31"/>
          <p:cNvSpPr/>
          <p:nvPr/>
        </p:nvSpPr>
        <p:spPr>
          <a:xfrm>
            <a:off x="7388352" y="3584448"/>
            <a:ext cx="3794760" cy="722376"/>
          </a:xfrm>
          <a:prstGeom prst="rect">
            <a:avLst/>
          </a:prstGeom>
          <a:noFill/>
          <a:ln/>
        </p:spPr>
        <p:txBody>
          <a:bodyPr wrap="square" lIns="0" tIns="0" rIns="0" bIns="0" rtlCol="0" anchor="t">
            <a:noAutofit/>
          </a:bodyPr>
          <a:lstStyle/>
          <a:p>
            <a:pPr indent="0">
              <a:buNone/>
            </a:pPr>
            <a:r>
              <a:rPr lang="en-US" sz="1000">
                <a:solidFill>
                  <a:schemeClr val="bg1">
                    <a:lumMod val="85000"/>
                  </a:schemeClr>
                </a:solidFill>
                <a:latin typeface="Graphik Regular" panose="020B0503030202060203" pitchFamily="34" charset="0"/>
                <a:cs typeface="Arial" pitchFamily="34" charset="-120"/>
              </a:rPr>
              <a:t>Deploying AI agents at enterprise scale requires architecture most organizations haven't designed for orchestration layers, memory systems, guardrails, and governance. We design the infrastructure that makes agentic AI work safely in production, not just in demos.</a:t>
            </a:r>
          </a:p>
        </p:txBody>
      </p:sp>
      <p:sp>
        <p:nvSpPr>
          <p:cNvPr id="34" name="Shape 32"/>
          <p:cNvSpPr/>
          <p:nvPr/>
        </p:nvSpPr>
        <p:spPr>
          <a:xfrm>
            <a:off x="6922008" y="4498847"/>
            <a:ext cx="4572000" cy="1374301"/>
          </a:xfrm>
          <a:prstGeom prst="roundRect">
            <a:avLst>
              <a:gd name="adj" fmla="val 6400"/>
            </a:avLst>
          </a:prstGeom>
          <a:solidFill>
            <a:schemeClr val="tx1">
              <a:lumMod val="85000"/>
              <a:lumOff val="15000"/>
            </a:schemeClr>
          </a:solidFill>
          <a:ln w="12700">
            <a:solidFill>
              <a:srgbClr val="121212">
                <a:alpha val="0"/>
              </a:srgbClr>
            </a:solidFill>
            <a:prstDash val="solid"/>
          </a:ln>
        </p:spPr>
        <p:txBody>
          <a:bodyPr anchor="t"/>
          <a:lstStyle/>
          <a:p>
            <a:endParaRPr lang="en-150"/>
          </a:p>
        </p:txBody>
      </p:sp>
      <p:sp>
        <p:nvSpPr>
          <p:cNvPr id="35" name="Shape 33"/>
          <p:cNvSpPr/>
          <p:nvPr/>
        </p:nvSpPr>
        <p:spPr>
          <a:xfrm>
            <a:off x="6922008" y="4505286"/>
            <a:ext cx="0" cy="1367861"/>
          </a:xfrm>
          <a:prstGeom prst="line">
            <a:avLst/>
          </a:prstGeom>
          <a:noFill/>
          <a:ln w="12700">
            <a:solidFill>
              <a:schemeClr val="bg2"/>
            </a:solidFill>
            <a:prstDash val="solid"/>
          </a:ln>
        </p:spPr>
        <p:txBody>
          <a:bodyPr anchor="t"/>
          <a:lstStyle/>
          <a:p>
            <a:endParaRPr lang="en-150"/>
          </a:p>
        </p:txBody>
      </p:sp>
      <p:sp>
        <p:nvSpPr>
          <p:cNvPr id="36" name="Shape 34"/>
          <p:cNvSpPr/>
          <p:nvPr/>
        </p:nvSpPr>
        <p:spPr>
          <a:xfrm>
            <a:off x="7068312" y="4608576"/>
            <a:ext cx="219456" cy="219456"/>
          </a:xfrm>
          <a:prstGeom prst="ellipse">
            <a:avLst/>
          </a:prstGeom>
          <a:solidFill>
            <a:srgbClr val="AD00FA"/>
          </a:solidFill>
          <a:ln w="12700">
            <a:solidFill>
              <a:schemeClr val="bg2">
                <a:alpha val="0"/>
              </a:schemeClr>
            </a:solidFill>
            <a:prstDash val="solid"/>
          </a:ln>
        </p:spPr>
        <p:txBody>
          <a:bodyPr anchor="t"/>
          <a:lstStyle/>
          <a:p>
            <a:endParaRPr lang="en-150"/>
          </a:p>
        </p:txBody>
      </p:sp>
      <p:sp>
        <p:nvSpPr>
          <p:cNvPr id="38" name="Text 36"/>
          <p:cNvSpPr/>
          <p:nvPr/>
        </p:nvSpPr>
        <p:spPr>
          <a:xfrm>
            <a:off x="7388352" y="4599432"/>
            <a:ext cx="3840480" cy="182880"/>
          </a:xfrm>
          <a:prstGeom prst="rect">
            <a:avLst/>
          </a:prstGeom>
          <a:noFill/>
          <a:ln/>
        </p:spPr>
        <p:txBody>
          <a:bodyPr wrap="square" lIns="0" tIns="0" rIns="0" bIns="0" rtlCol="0" anchor="t">
            <a:normAutofit lnSpcReduction="10000"/>
          </a:bodyPr>
          <a:lstStyle/>
          <a:p>
            <a:pPr marL="0" indent="0">
              <a:buNone/>
            </a:pPr>
            <a:r>
              <a:rPr lang="en-US" sz="1320" b="1">
                <a:solidFill>
                  <a:srgbClr val="F2F2F2"/>
                </a:solidFill>
                <a:latin typeface="Arial" pitchFamily="34" charset="0"/>
                <a:ea typeface="Arial" pitchFamily="34" charset="-122"/>
                <a:cs typeface="Arial" pitchFamily="34" charset="-120"/>
              </a:rPr>
              <a:t>Digitally Resilient &amp; Sovereign Architecture</a:t>
            </a:r>
            <a:endParaRPr lang="en-US" sz="1320"/>
          </a:p>
        </p:txBody>
      </p:sp>
      <p:sp>
        <p:nvSpPr>
          <p:cNvPr id="39" name="Text 37"/>
          <p:cNvSpPr/>
          <p:nvPr/>
        </p:nvSpPr>
        <p:spPr>
          <a:xfrm>
            <a:off x="7388352" y="4837176"/>
            <a:ext cx="3794760" cy="722376"/>
          </a:xfrm>
          <a:prstGeom prst="rect">
            <a:avLst/>
          </a:prstGeom>
          <a:noFill/>
          <a:ln/>
        </p:spPr>
        <p:txBody>
          <a:bodyPr wrap="square" lIns="0" tIns="0" rIns="0" bIns="0" rtlCol="0" anchor="t">
            <a:noAutofit/>
          </a:bodyPr>
          <a:lstStyle/>
          <a:p>
            <a:pPr indent="0">
              <a:buNone/>
            </a:pPr>
            <a:r>
              <a:rPr lang="en-US" sz="1000">
                <a:solidFill>
                  <a:schemeClr val="bg1">
                    <a:lumMod val="85000"/>
                  </a:schemeClr>
                </a:solidFill>
                <a:latin typeface="Graphik Regular" panose="020B0503030202060203" pitchFamily="34" charset="0"/>
                <a:cs typeface="Arial" pitchFamily="34" charset="-120"/>
              </a:rPr>
              <a:t>AI-driven resilience by design — not bolt-on. We architect systems that anticipate failure, self-heal autonomously, and maintain continuity under stress. Cyber recovery, fault-tolerant design, and AI-monitored threat posture built into the foundation from the start, taking into account Sovereignty constraints.</a:t>
            </a:r>
          </a:p>
        </p:txBody>
      </p:sp>
      <p:sp>
        <p:nvSpPr>
          <p:cNvPr id="70" name="Shape 68"/>
          <p:cNvSpPr/>
          <p:nvPr/>
        </p:nvSpPr>
        <p:spPr>
          <a:xfrm>
            <a:off x="10972800" y="91440"/>
            <a:ext cx="914400" cy="402336"/>
          </a:xfrm>
          <a:prstGeom prst="rect">
            <a:avLst/>
          </a:prstGeom>
          <a:solidFill>
            <a:srgbClr val="000000"/>
          </a:solidFill>
          <a:ln w="12700">
            <a:solidFill>
              <a:srgbClr val="000000">
                <a:alpha val="0"/>
              </a:srgbClr>
            </a:solidFill>
            <a:prstDash val="solid"/>
          </a:ln>
        </p:spPr>
        <p:txBody>
          <a:bodyPr anchor="t"/>
          <a:lstStyle/>
          <a:p>
            <a:endParaRPr lang="en-150"/>
          </a:p>
        </p:txBody>
      </p:sp>
      <p:sp>
        <p:nvSpPr>
          <p:cNvPr id="19" name="Text 3">
            <a:extLst>
              <a:ext uri="{FF2B5EF4-FFF2-40B4-BE49-F238E27FC236}">
                <a16:creationId xmlns:a16="http://schemas.microsoft.com/office/drawing/2014/main" id="{3F8459A0-06BA-B652-2EC4-36E87EB384DE}"/>
              </a:ext>
            </a:extLst>
          </p:cNvPr>
          <p:cNvSpPr/>
          <p:nvPr/>
        </p:nvSpPr>
        <p:spPr>
          <a:xfrm>
            <a:off x="324000" y="468000"/>
            <a:ext cx="7478911" cy="356371"/>
          </a:xfrm>
          <a:prstGeom prst="rect">
            <a:avLst/>
          </a:prstGeom>
          <a:noFill/>
          <a:ln/>
        </p:spPr>
        <p:txBody>
          <a:bodyPr wrap="square" lIns="0" tIns="0" rIns="0" bIns="0" rtlCol="0" anchor="t">
            <a:noAutofit/>
          </a:bodyPr>
          <a:lstStyle/>
          <a:p>
            <a:r>
              <a:rPr lang="en-US" sz="2400" b="1">
                <a:solidFill>
                  <a:schemeClr val="bg1"/>
                </a:solidFill>
              </a:rPr>
              <a:t>Software Architecture Foundation</a:t>
            </a:r>
          </a:p>
        </p:txBody>
      </p:sp>
      <p:pic>
        <p:nvPicPr>
          <p:cNvPr id="2" name="Image 0" descr="/mnt/data/rebuild/spe_logo.png">
            <a:extLst>
              <a:ext uri="{FF2B5EF4-FFF2-40B4-BE49-F238E27FC236}">
                <a16:creationId xmlns:a16="http://schemas.microsoft.com/office/drawing/2014/main" id="{A1BB213F-351B-940F-EB66-9C4D53AB42CD}"/>
              </a:ext>
            </a:extLst>
          </p:cNvPr>
          <p:cNvPicPr>
            <a:picLocks noChangeAspect="1"/>
          </p:cNvPicPr>
          <p:nvPr/>
        </p:nvPicPr>
        <p:blipFill>
          <a:blip r:embed="rId3"/>
          <a:stretch>
            <a:fillRect/>
          </a:stretch>
        </p:blipFill>
        <p:spPr>
          <a:xfrm>
            <a:off x="10977624" y="102425"/>
            <a:ext cx="822960" cy="365760"/>
          </a:xfrm>
          <a:prstGeom prst="rect">
            <a:avLst/>
          </a:prstGeom>
        </p:spPr>
      </p:pic>
      <p:sp>
        <p:nvSpPr>
          <p:cNvPr id="3" name="Shape 7">
            <a:extLst>
              <a:ext uri="{FF2B5EF4-FFF2-40B4-BE49-F238E27FC236}">
                <a16:creationId xmlns:a16="http://schemas.microsoft.com/office/drawing/2014/main" id="{DEA263B9-1B58-933F-7D44-929B9C63FC37}"/>
              </a:ext>
            </a:extLst>
          </p:cNvPr>
          <p:cNvSpPr/>
          <p:nvPr/>
        </p:nvSpPr>
        <p:spPr>
          <a:xfrm>
            <a:off x="548640" y="5548376"/>
            <a:ext cx="36576" cy="612648"/>
          </a:xfrm>
          <a:prstGeom prst="rect">
            <a:avLst/>
          </a:prstGeom>
          <a:solidFill>
            <a:srgbClr val="AD00FA"/>
          </a:solidFill>
          <a:ln w="12700">
            <a:solidFill>
              <a:schemeClr val="bg2"/>
            </a:solidFill>
            <a:prstDash val="solid"/>
          </a:ln>
        </p:spPr>
        <p:txBody>
          <a:bodyPr anchor="t"/>
          <a:lstStyle/>
          <a:p>
            <a:endParaRPr lang="en-150">
              <a:solidFill>
                <a:srgbClr val="FF0000"/>
              </a:solidFill>
            </a:endParaRPr>
          </a:p>
        </p:txBody>
      </p:sp>
      <p:sp>
        <p:nvSpPr>
          <p:cNvPr id="4" name="Text 8">
            <a:extLst>
              <a:ext uri="{FF2B5EF4-FFF2-40B4-BE49-F238E27FC236}">
                <a16:creationId xmlns:a16="http://schemas.microsoft.com/office/drawing/2014/main" id="{7906B195-92E6-052A-EDE0-12A4382B9B14}"/>
              </a:ext>
            </a:extLst>
          </p:cNvPr>
          <p:cNvSpPr/>
          <p:nvPr/>
        </p:nvSpPr>
        <p:spPr>
          <a:xfrm>
            <a:off x="758952" y="5584952"/>
            <a:ext cx="5806440" cy="530352"/>
          </a:xfrm>
          <a:prstGeom prst="rect">
            <a:avLst/>
          </a:prstGeom>
          <a:noFill/>
          <a:ln/>
        </p:spPr>
        <p:txBody>
          <a:bodyPr wrap="square" lIns="0" tIns="0" rIns="0" bIns="0" rtlCol="0" anchor="t">
            <a:normAutofit/>
          </a:bodyPr>
          <a:lstStyle/>
          <a:p>
            <a:r>
              <a:rPr lang="en-US" sz="1400" i="1">
                <a:solidFill>
                  <a:schemeClr val="bg1"/>
                </a:solidFill>
                <a:cs typeface="Arial" pitchFamily="34" charset="-120"/>
              </a:rPr>
              <a:t>“Don’t let Architecture happen. Make it happen"</a:t>
            </a:r>
          </a:p>
        </p:txBody>
      </p:sp>
      <p:sp>
        <p:nvSpPr>
          <p:cNvPr id="5" name="Text 0">
            <a:extLst>
              <a:ext uri="{FF2B5EF4-FFF2-40B4-BE49-F238E27FC236}">
                <a16:creationId xmlns:a16="http://schemas.microsoft.com/office/drawing/2014/main" id="{EDFAED58-5F51-35FD-9FDD-577211E6F51B}"/>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6" name="Shape 0">
            <a:extLst>
              <a:ext uri="{FF2B5EF4-FFF2-40B4-BE49-F238E27FC236}">
                <a16:creationId xmlns:a16="http://schemas.microsoft.com/office/drawing/2014/main" id="{05878189-BF7C-675F-BB62-549E579001C0}"/>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1FF1C-A123-A453-D1AE-672FC3551E79}"/>
            </a:ext>
          </a:extLst>
        </p:cNvPr>
        <p:cNvGrpSpPr/>
        <p:nvPr/>
      </p:nvGrpSpPr>
      <p:grpSpPr>
        <a:xfrm>
          <a:off x="0" y="0"/>
          <a:ext cx="0" cy="0"/>
          <a:chOff x="0" y="0"/>
          <a:chExt cx="0" cy="0"/>
        </a:xfrm>
      </p:grpSpPr>
      <p:sp>
        <p:nvSpPr>
          <p:cNvPr id="54" name="Rectangle 53">
            <a:extLst>
              <a:ext uri="{FF2B5EF4-FFF2-40B4-BE49-F238E27FC236}">
                <a16:creationId xmlns:a16="http://schemas.microsoft.com/office/drawing/2014/main" id="{AE24687A-F284-399A-7C45-E890BC63BD0D}"/>
              </a:ext>
            </a:extLst>
          </p:cNvPr>
          <p:cNvSpPr/>
          <p:nvPr/>
        </p:nvSpPr>
        <p:spPr>
          <a:xfrm>
            <a:off x="5492750" y="1760203"/>
            <a:ext cx="6089649" cy="4400550"/>
          </a:xfrm>
          <a:prstGeom prst="rect">
            <a:avLst/>
          </a:prstGeom>
          <a:gradFill flip="none" rotWithShape="1">
            <a:gsLst>
              <a:gs pos="0">
                <a:schemeClr val="accent1">
                  <a:lumMod val="75000"/>
                </a:schemeClr>
              </a:gs>
              <a:gs pos="18000">
                <a:schemeClr val="tx2">
                  <a:lumMod val="75000"/>
                </a:schemeClr>
              </a:gs>
              <a:gs pos="100000">
                <a:schemeClr val="accent1">
                  <a:lumMod val="30000"/>
                  <a:lumOff val="7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150" err="1"/>
          </a:p>
        </p:txBody>
      </p:sp>
      <p:sp>
        <p:nvSpPr>
          <p:cNvPr id="6" name="Shape 3">
            <a:extLst>
              <a:ext uri="{FF2B5EF4-FFF2-40B4-BE49-F238E27FC236}">
                <a16:creationId xmlns:a16="http://schemas.microsoft.com/office/drawing/2014/main" id="{F93AA625-F50A-3299-B39A-5C4D626F19DC}"/>
              </a:ext>
            </a:extLst>
          </p:cNvPr>
          <p:cNvSpPr/>
          <p:nvPr/>
        </p:nvSpPr>
        <p:spPr>
          <a:xfrm>
            <a:off x="341376" y="2145267"/>
            <a:ext cx="4535424" cy="0"/>
          </a:xfrm>
          <a:prstGeom prst="line">
            <a:avLst/>
          </a:prstGeom>
          <a:noFill/>
          <a:ln w="6350">
            <a:solidFill>
              <a:srgbClr val="1E2535"/>
            </a:solidFill>
            <a:prstDash val="solid"/>
          </a:ln>
        </p:spPr>
        <p:txBody>
          <a:bodyPr/>
          <a:lstStyle/>
          <a:p>
            <a:endParaRPr lang="en-US" sz="2400"/>
          </a:p>
        </p:txBody>
      </p:sp>
      <p:sp>
        <p:nvSpPr>
          <p:cNvPr id="7" name="Text 4">
            <a:extLst>
              <a:ext uri="{FF2B5EF4-FFF2-40B4-BE49-F238E27FC236}">
                <a16:creationId xmlns:a16="http://schemas.microsoft.com/office/drawing/2014/main" id="{17361476-81E1-4F82-816D-0A3C0EC5AB10}"/>
              </a:ext>
            </a:extLst>
          </p:cNvPr>
          <p:cNvSpPr/>
          <p:nvPr/>
        </p:nvSpPr>
        <p:spPr>
          <a:xfrm>
            <a:off x="341376" y="2287253"/>
            <a:ext cx="4535424" cy="219456"/>
          </a:xfrm>
          <a:prstGeom prst="rect">
            <a:avLst/>
          </a:prstGeom>
          <a:noFill/>
          <a:ln/>
        </p:spPr>
        <p:txBody>
          <a:bodyPr wrap="square" rtlCol="0" anchor="ctr"/>
          <a:lstStyle/>
          <a:p>
            <a:r>
              <a:rPr lang="en-US" sz="1000" b="1" kern="0" spc="400">
                <a:solidFill>
                  <a:srgbClr val="6B7A8D"/>
                </a:solidFill>
                <a:latin typeface="Arial" pitchFamily="34" charset="0"/>
                <a:ea typeface="Arial" pitchFamily="34" charset="-122"/>
                <a:cs typeface="Arial" pitchFamily="34" charset="-120"/>
              </a:rPr>
              <a:t>ENTERPRISE  CHALLENGE</a:t>
            </a:r>
            <a:endParaRPr lang="en-US" sz="1000"/>
          </a:p>
        </p:txBody>
      </p:sp>
      <p:sp>
        <p:nvSpPr>
          <p:cNvPr id="9" name="Text 6">
            <a:extLst>
              <a:ext uri="{FF2B5EF4-FFF2-40B4-BE49-F238E27FC236}">
                <a16:creationId xmlns:a16="http://schemas.microsoft.com/office/drawing/2014/main" id="{BFF15235-F647-AE1A-B6BC-9B25815639E9}"/>
              </a:ext>
            </a:extLst>
          </p:cNvPr>
          <p:cNvSpPr/>
          <p:nvPr/>
        </p:nvSpPr>
        <p:spPr>
          <a:xfrm>
            <a:off x="341376" y="2566461"/>
            <a:ext cx="4535424" cy="877824"/>
          </a:xfrm>
          <a:prstGeom prst="rect">
            <a:avLst/>
          </a:prstGeom>
          <a:noFill/>
          <a:ln/>
        </p:spPr>
        <p:txBody>
          <a:bodyPr wrap="square" rtlCol="0" anchor="t"/>
          <a:lstStyle/>
          <a:p>
            <a:r>
              <a:rPr lang="en-US" sz="1133">
                <a:solidFill>
                  <a:srgbClr val="C8D4E4"/>
                </a:solidFill>
                <a:latin typeface="Arial" pitchFamily="34" charset="0"/>
                <a:ea typeface="Arial" pitchFamily="34" charset="-122"/>
                <a:cs typeface="Arial" pitchFamily="34" charset="-120"/>
              </a:rPr>
              <a:t>A top European financial institution started a multi-year program (2025-2030) to modernize banking, operations, and technology, addressing outdated systems, low automation, slow product launches, high costs, and regulatory demands—all while keeping the business running smoothly.</a:t>
            </a:r>
          </a:p>
        </p:txBody>
      </p:sp>
      <p:sp>
        <p:nvSpPr>
          <p:cNvPr id="10" name="Text 7">
            <a:extLst>
              <a:ext uri="{FF2B5EF4-FFF2-40B4-BE49-F238E27FC236}">
                <a16:creationId xmlns:a16="http://schemas.microsoft.com/office/drawing/2014/main" id="{47D13883-A573-9FAF-9363-DAD4DABEB941}"/>
              </a:ext>
            </a:extLst>
          </p:cNvPr>
          <p:cNvSpPr/>
          <p:nvPr/>
        </p:nvSpPr>
        <p:spPr>
          <a:xfrm>
            <a:off x="341376" y="3863861"/>
            <a:ext cx="4535424" cy="195072"/>
          </a:xfrm>
          <a:prstGeom prst="rect">
            <a:avLst/>
          </a:prstGeom>
          <a:noFill/>
          <a:ln/>
        </p:spPr>
        <p:txBody>
          <a:bodyPr wrap="square" rtlCol="0" anchor="ctr"/>
          <a:lstStyle/>
          <a:p>
            <a:r>
              <a:rPr lang="en-US" sz="933" b="1" kern="0" spc="267">
                <a:solidFill>
                  <a:srgbClr val="6B7A8D"/>
                </a:solidFill>
                <a:latin typeface="Arial" pitchFamily="34" charset="0"/>
                <a:ea typeface="Arial" pitchFamily="34" charset="-122"/>
                <a:cs typeface="Arial" pitchFamily="34" charset="-120"/>
              </a:rPr>
              <a:t>WHAT ACCENTURE DID</a:t>
            </a:r>
            <a:endParaRPr lang="en-US" sz="933"/>
          </a:p>
        </p:txBody>
      </p:sp>
      <p:sp>
        <p:nvSpPr>
          <p:cNvPr id="11" name="Shape 8">
            <a:extLst>
              <a:ext uri="{FF2B5EF4-FFF2-40B4-BE49-F238E27FC236}">
                <a16:creationId xmlns:a16="http://schemas.microsoft.com/office/drawing/2014/main" id="{12E1EAB8-630A-830A-CE18-B7C4BBCD81C0}"/>
              </a:ext>
            </a:extLst>
          </p:cNvPr>
          <p:cNvSpPr/>
          <p:nvPr/>
        </p:nvSpPr>
        <p:spPr>
          <a:xfrm>
            <a:off x="341376" y="4152146"/>
            <a:ext cx="85344" cy="85344"/>
          </a:xfrm>
          <a:prstGeom prst="ellipse">
            <a:avLst/>
          </a:prstGeom>
          <a:solidFill>
            <a:srgbClr val="4A9EFF"/>
          </a:solidFill>
          <a:ln w="12700">
            <a:solidFill>
              <a:srgbClr val="4A9EFF"/>
            </a:solidFill>
            <a:prstDash val="solid"/>
          </a:ln>
        </p:spPr>
        <p:txBody>
          <a:bodyPr/>
          <a:lstStyle/>
          <a:p>
            <a:endParaRPr lang="en-US" sz="2400"/>
          </a:p>
        </p:txBody>
      </p:sp>
      <p:sp>
        <p:nvSpPr>
          <p:cNvPr id="13" name="Shape 10">
            <a:extLst>
              <a:ext uri="{FF2B5EF4-FFF2-40B4-BE49-F238E27FC236}">
                <a16:creationId xmlns:a16="http://schemas.microsoft.com/office/drawing/2014/main" id="{2695CD8E-C7BC-2C70-978E-956150383D4B}"/>
              </a:ext>
            </a:extLst>
          </p:cNvPr>
          <p:cNvSpPr/>
          <p:nvPr/>
        </p:nvSpPr>
        <p:spPr>
          <a:xfrm>
            <a:off x="341376" y="4504783"/>
            <a:ext cx="85344" cy="85344"/>
          </a:xfrm>
          <a:prstGeom prst="ellipse">
            <a:avLst/>
          </a:prstGeom>
          <a:solidFill>
            <a:srgbClr val="7B68EE"/>
          </a:solidFill>
          <a:ln w="12700">
            <a:solidFill>
              <a:srgbClr val="7B68EE"/>
            </a:solidFill>
            <a:prstDash val="solid"/>
          </a:ln>
        </p:spPr>
        <p:txBody>
          <a:bodyPr/>
          <a:lstStyle/>
          <a:p>
            <a:endParaRPr lang="en-US" sz="2400"/>
          </a:p>
        </p:txBody>
      </p:sp>
      <p:sp>
        <p:nvSpPr>
          <p:cNvPr id="28" name="Shape 25">
            <a:extLst>
              <a:ext uri="{FF2B5EF4-FFF2-40B4-BE49-F238E27FC236}">
                <a16:creationId xmlns:a16="http://schemas.microsoft.com/office/drawing/2014/main" id="{5ACFFF7B-7017-4770-7D4C-E4D67B86E4C3}"/>
              </a:ext>
            </a:extLst>
          </p:cNvPr>
          <p:cNvSpPr/>
          <p:nvPr/>
        </p:nvSpPr>
        <p:spPr>
          <a:xfrm>
            <a:off x="341376" y="5468858"/>
            <a:ext cx="36576" cy="633984"/>
          </a:xfrm>
          <a:prstGeom prst="rect">
            <a:avLst/>
          </a:prstGeom>
          <a:solidFill>
            <a:srgbClr val="4A9EFF"/>
          </a:solidFill>
          <a:ln w="12700">
            <a:solidFill>
              <a:srgbClr val="4A9EFF"/>
            </a:solidFill>
            <a:prstDash val="solid"/>
          </a:ln>
        </p:spPr>
        <p:txBody>
          <a:bodyPr/>
          <a:lstStyle/>
          <a:p>
            <a:endParaRPr lang="en-US" sz="2400"/>
          </a:p>
        </p:txBody>
      </p:sp>
      <p:sp>
        <p:nvSpPr>
          <p:cNvPr id="29" name="Text 26">
            <a:extLst>
              <a:ext uri="{FF2B5EF4-FFF2-40B4-BE49-F238E27FC236}">
                <a16:creationId xmlns:a16="http://schemas.microsoft.com/office/drawing/2014/main" id="{DB6D91E7-17FC-6333-DDB7-2BBA23592E26}"/>
              </a:ext>
            </a:extLst>
          </p:cNvPr>
          <p:cNvSpPr/>
          <p:nvPr/>
        </p:nvSpPr>
        <p:spPr>
          <a:xfrm>
            <a:off x="463296" y="5621257"/>
            <a:ext cx="4413504" cy="682752"/>
          </a:xfrm>
          <a:prstGeom prst="rect">
            <a:avLst/>
          </a:prstGeom>
          <a:noFill/>
          <a:ln/>
        </p:spPr>
        <p:txBody>
          <a:bodyPr wrap="square" lIns="0" tIns="0" rIns="0" bIns="0" rtlCol="0" anchor="t"/>
          <a:lstStyle/>
          <a:p>
            <a:r>
              <a:rPr lang="en-US" sz="1040" i="1">
                <a:solidFill>
                  <a:srgbClr val="8899AA"/>
                </a:solidFill>
                <a:latin typeface="Arial" pitchFamily="34" charset="0"/>
                <a:ea typeface="Arial" pitchFamily="34" charset="-122"/>
                <a:cs typeface="Arial" pitchFamily="34" charset="-120"/>
              </a:rPr>
              <a:t>"Reinventing a Tier‑1 Financial Institution Through Enterprise‑Scale AI‑Led Transformation."</a:t>
            </a:r>
            <a:endParaRPr lang="en-US" sz="1040"/>
          </a:p>
        </p:txBody>
      </p:sp>
      <p:sp>
        <p:nvSpPr>
          <p:cNvPr id="30" name="Shape 27">
            <a:extLst>
              <a:ext uri="{FF2B5EF4-FFF2-40B4-BE49-F238E27FC236}">
                <a16:creationId xmlns:a16="http://schemas.microsoft.com/office/drawing/2014/main" id="{AD6A5E4B-1E98-BE24-DA6C-F36F4D297B3D}"/>
              </a:ext>
            </a:extLst>
          </p:cNvPr>
          <p:cNvSpPr/>
          <p:nvPr/>
        </p:nvSpPr>
        <p:spPr>
          <a:xfrm>
            <a:off x="5023104" y="877824"/>
            <a:ext cx="0" cy="5583936"/>
          </a:xfrm>
          <a:prstGeom prst="line">
            <a:avLst/>
          </a:prstGeom>
          <a:noFill/>
          <a:ln w="6350">
            <a:solidFill>
              <a:srgbClr val="1E2535"/>
            </a:solidFill>
            <a:prstDash val="solid"/>
          </a:ln>
        </p:spPr>
        <p:txBody>
          <a:bodyPr/>
          <a:lstStyle/>
          <a:p>
            <a:endParaRPr lang="en-US" sz="2400"/>
          </a:p>
        </p:txBody>
      </p:sp>
      <p:sp>
        <p:nvSpPr>
          <p:cNvPr id="33" name="Shape 29">
            <a:extLst>
              <a:ext uri="{FF2B5EF4-FFF2-40B4-BE49-F238E27FC236}">
                <a16:creationId xmlns:a16="http://schemas.microsoft.com/office/drawing/2014/main" id="{11BCFC0A-7E53-036A-EE41-701F328F981D}"/>
              </a:ext>
            </a:extLst>
          </p:cNvPr>
          <p:cNvSpPr/>
          <p:nvPr/>
        </p:nvSpPr>
        <p:spPr>
          <a:xfrm>
            <a:off x="341376" y="6559296"/>
            <a:ext cx="11509248" cy="0"/>
          </a:xfrm>
          <a:prstGeom prst="line">
            <a:avLst/>
          </a:prstGeom>
          <a:noFill/>
          <a:ln w="6350">
            <a:solidFill>
              <a:srgbClr val="1E2535"/>
            </a:solidFill>
            <a:prstDash val="solid"/>
          </a:ln>
        </p:spPr>
        <p:txBody>
          <a:bodyPr/>
          <a:lstStyle/>
          <a:p>
            <a:endParaRPr lang="en-US" sz="2400"/>
          </a:p>
        </p:txBody>
      </p:sp>
      <p:sp>
        <p:nvSpPr>
          <p:cNvPr id="41" name="Text 3">
            <a:extLst>
              <a:ext uri="{FF2B5EF4-FFF2-40B4-BE49-F238E27FC236}">
                <a16:creationId xmlns:a16="http://schemas.microsoft.com/office/drawing/2014/main" id="{2A6CD410-6193-848E-887C-8914E10C6F84}"/>
              </a:ext>
            </a:extLst>
          </p:cNvPr>
          <p:cNvSpPr/>
          <p:nvPr/>
        </p:nvSpPr>
        <p:spPr>
          <a:xfrm>
            <a:off x="324000" y="468000"/>
            <a:ext cx="11553698" cy="310896"/>
          </a:xfrm>
          <a:prstGeom prst="rect">
            <a:avLst/>
          </a:prstGeom>
          <a:solidFill>
            <a:schemeClr val="bg1"/>
          </a:solidFill>
          <a:ln/>
        </p:spPr>
        <p:txBody>
          <a:bodyPr wrap="square" lIns="0" tIns="0" rIns="0" bIns="0" rtlCol="0" anchor="t">
            <a:noAutofit/>
          </a:bodyPr>
          <a:lstStyle/>
          <a:p>
            <a:r>
              <a:rPr lang="en-US" sz="2400" b="1"/>
              <a:t>Software Architecture Foundation</a:t>
            </a:r>
            <a:br>
              <a:rPr lang="en-US" sz="2400" b="1"/>
            </a:br>
            <a:r>
              <a:rPr lang="en-US" sz="2400" b="1"/>
              <a:t>(and Custom Engineering, Modernization) Example</a:t>
            </a:r>
          </a:p>
        </p:txBody>
      </p:sp>
      <p:pic>
        <p:nvPicPr>
          <p:cNvPr id="3" name="Image 0" descr="/mnt/data/rebuild/spe_logo.png">
            <a:extLst>
              <a:ext uri="{FF2B5EF4-FFF2-40B4-BE49-F238E27FC236}">
                <a16:creationId xmlns:a16="http://schemas.microsoft.com/office/drawing/2014/main" id="{B6C12A80-D687-4354-F59A-BAC87C526E6E}"/>
              </a:ext>
            </a:extLst>
          </p:cNvPr>
          <p:cNvPicPr>
            <a:picLocks noChangeAspect="1"/>
          </p:cNvPicPr>
          <p:nvPr/>
        </p:nvPicPr>
        <p:blipFill>
          <a:blip r:embed="rId3"/>
          <a:stretch>
            <a:fillRect/>
          </a:stretch>
        </p:blipFill>
        <p:spPr>
          <a:xfrm>
            <a:off x="10977624" y="102425"/>
            <a:ext cx="822960" cy="365760"/>
          </a:xfrm>
          <a:prstGeom prst="rect">
            <a:avLst/>
          </a:prstGeom>
        </p:spPr>
      </p:pic>
      <p:sp>
        <p:nvSpPr>
          <p:cNvPr id="45" name="Content Placeholder 8">
            <a:extLst>
              <a:ext uri="{FF2B5EF4-FFF2-40B4-BE49-F238E27FC236}">
                <a16:creationId xmlns:a16="http://schemas.microsoft.com/office/drawing/2014/main" id="{4862F6F6-8E0F-A945-24D9-4B1C5984C4D8}"/>
              </a:ext>
            </a:extLst>
          </p:cNvPr>
          <p:cNvSpPr txBox="1">
            <a:spLocks/>
          </p:cNvSpPr>
          <p:nvPr/>
        </p:nvSpPr>
        <p:spPr>
          <a:xfrm>
            <a:off x="5867825" y="2223753"/>
            <a:ext cx="5275024" cy="329036"/>
          </a:xfrm>
          <a:prstGeom prst="rect">
            <a:avLst/>
          </a:prstGeom>
        </p:spPr>
        <p:txBody>
          <a:bodyPr vert="horz" wrap="square" lIns="0" tIns="0" rIns="0" bIns="0" rtlCol="0" anchor="t" anchorCtr="0">
            <a:noAutofit/>
          </a:bodyPr>
          <a:lstStyle>
            <a:lvl1pPr marL="0" indent="0" algn="l" defTabSz="228600" rtl="0" eaLnBrk="1" latinLnBrk="0" hangingPunct="1">
              <a:lnSpc>
                <a:spcPct val="80000"/>
              </a:lnSpc>
              <a:spcBef>
                <a:spcPts val="1200"/>
              </a:spcBef>
              <a:spcAft>
                <a:spcPts val="600"/>
              </a:spcAft>
              <a:buFontTx/>
              <a:buNone/>
              <a:defRPr sz="1800" b="0" kern="1200">
                <a:solidFill>
                  <a:schemeClr val="tx1"/>
                </a:solidFill>
                <a:latin typeface="Graphik Semibold" panose="020B0703030202060203" pitchFamily="34" charset="0"/>
                <a:ea typeface="+mn-ea"/>
                <a:cs typeface="+mn-cs"/>
              </a:defRPr>
            </a:lvl1pPr>
            <a:lvl2pPr marL="0" indent="0" algn="l" defTabSz="228600" rtl="0" eaLnBrk="1" latinLnBrk="0" hangingPunct="1">
              <a:lnSpc>
                <a:spcPct val="110000"/>
              </a:lnSpc>
              <a:spcBef>
                <a:spcPts val="0"/>
              </a:spcBef>
              <a:spcAft>
                <a:spcPts val="600"/>
              </a:spcAft>
              <a:buClr>
                <a:srgbClr val="FFFFFF"/>
              </a:buClr>
              <a:buSzPct val="100000"/>
              <a:buFontTx/>
              <a:buNone/>
              <a:defRPr sz="1600" b="1" i="0" kern="1200" spc="-20" baseline="0">
                <a:solidFill>
                  <a:schemeClr val="accent4">
                    <a:lumMod val="60000"/>
                    <a:lumOff val="40000"/>
                  </a:schemeClr>
                </a:solidFill>
                <a:latin typeface=" Graphik Semibold"/>
                <a:ea typeface="+mn-ea"/>
                <a:cs typeface="+mn-cs"/>
              </a:defRPr>
            </a:lvl2pPr>
            <a:lvl3pPr marL="360000" indent="-180000" algn="l" defTabSz="228600" rtl="0" eaLnBrk="1" latinLnBrk="0" hangingPunct="1">
              <a:lnSpc>
                <a:spcPct val="100000"/>
              </a:lnSpc>
              <a:spcBef>
                <a:spcPts val="0"/>
              </a:spcBef>
              <a:spcAft>
                <a:spcPts val="600"/>
              </a:spcAft>
              <a:buClr>
                <a:srgbClr val="000000"/>
              </a:buClr>
              <a:buSzPct val="100000"/>
              <a:buFont typeface="System Font"/>
              <a:buChar char="–"/>
              <a:defRPr sz="1400" b="0" i="0" kern="1200">
                <a:solidFill>
                  <a:srgbClr val="FFFFFF"/>
                </a:solidFill>
                <a:latin typeface="Graphik Light" panose="020B0403030202060203" pitchFamily="34" charset="0"/>
                <a:ea typeface="+mn-ea"/>
                <a:cs typeface="+mn-cs"/>
              </a:defRPr>
            </a:lvl3pPr>
            <a:lvl4pPr marL="540000" indent="-180000" algn="l" defTabSz="228600" rtl="0" eaLnBrk="1" latinLnBrk="0" hangingPunct="1">
              <a:lnSpc>
                <a:spcPct val="100000"/>
              </a:lnSpc>
              <a:spcBef>
                <a:spcPts val="0"/>
              </a:spcBef>
              <a:spcAft>
                <a:spcPts val="600"/>
              </a:spcAft>
              <a:buClr>
                <a:srgbClr val="000000"/>
              </a:buClr>
              <a:buSzPct val="100000"/>
              <a:buFont typeface="Arial" panose="020B0604020202020204" pitchFamily="34" charset="0"/>
              <a:buChar char="•"/>
              <a:defRPr sz="1400" b="0" i="0" kern="1200">
                <a:solidFill>
                  <a:srgbClr val="FFFFFF"/>
                </a:solidFill>
                <a:latin typeface="Graphik Light" panose="020B0403030202060203" pitchFamily="34" charset="0"/>
                <a:ea typeface="+mn-ea"/>
                <a:cs typeface="+mn-cs"/>
              </a:defRPr>
            </a:lvl4pPr>
            <a:lvl5pPr marL="720000" indent="-180000" algn="l" defTabSz="228600" rtl="0" eaLnBrk="1" latinLnBrk="0" hangingPunct="1">
              <a:lnSpc>
                <a:spcPct val="100000"/>
              </a:lnSpc>
              <a:spcBef>
                <a:spcPts val="0"/>
              </a:spcBef>
              <a:spcAft>
                <a:spcPts val="600"/>
              </a:spcAft>
              <a:buClr>
                <a:srgbClr val="000000"/>
              </a:buClr>
              <a:buSzPct val="100000"/>
              <a:buFont typeface="System Font"/>
              <a:buChar char="–"/>
              <a:defRPr sz="1400" b="0" i="0" kern="1200">
                <a:solidFill>
                  <a:srgbClr val="FFFFFF"/>
                </a:solidFill>
                <a:latin typeface="Graphik Light" panose="020B0403030202060203" pitchFamily="34" charset="0"/>
                <a:ea typeface="+mn-ea"/>
                <a:cs typeface="+mn-cs"/>
              </a:defRPr>
            </a:lvl5pPr>
            <a:lvl6pPr marL="11113" indent="0" algn="l" defTabSz="228600" rtl="0" eaLnBrk="1" latinLnBrk="0" hangingPunct="1">
              <a:lnSpc>
                <a:spcPct val="90000"/>
              </a:lnSpc>
              <a:spcBef>
                <a:spcPts val="0"/>
              </a:spcBef>
              <a:spcAft>
                <a:spcPts val="1200"/>
              </a:spcAft>
              <a:buFont typeface="Graphik" panose="020B0503030202060203" pitchFamily="34" charset="0"/>
              <a:buNone/>
              <a:tabLst/>
              <a:defRPr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1200"/>
              </a:spcAft>
              <a:buFont typeface="Arial" panose="020B0604020202020204" pitchFamily="34" charset="0"/>
              <a:buNone/>
              <a:defRPr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1200"/>
              </a:spcAft>
              <a:buFont typeface="Arial" panose="020B0604020202020204" pitchFamily="34" charset="0"/>
              <a:buNone/>
              <a:defRPr sz="800" kern="1200">
                <a:solidFill>
                  <a:schemeClr val="tx2"/>
                </a:solidFill>
                <a:latin typeface="+mn-lt"/>
                <a:ea typeface="+mn-ea"/>
                <a:cs typeface="+mn-cs"/>
              </a:defRPr>
            </a:lvl9pPr>
          </a:lstStyle>
          <a:p>
            <a:pPr marL="0" marR="0" lvl="0" indent="0" algn="l" defTabSz="228600" rtl="0" eaLnBrk="1" fontAlgn="auto" latinLnBrk="0" hangingPunct="1">
              <a:lnSpc>
                <a:spcPct val="80000"/>
              </a:lnSpc>
              <a:spcBef>
                <a:spcPts val="1200"/>
              </a:spcBef>
              <a:spcAft>
                <a:spcPts val="600"/>
              </a:spcAft>
              <a:buClrTx/>
              <a:buSzTx/>
              <a:buFontTx/>
              <a:buNone/>
              <a:tabLst/>
              <a:defRPr/>
            </a:pPr>
            <a:r>
              <a:rPr kumimoji="0" lang="en-US" sz="1800" b="0" i="0" u="none" strike="noStrike" kern="1200" cap="none" spc="0" normalizeH="0" baseline="0" noProof="0">
                <a:ln>
                  <a:noFill/>
                </a:ln>
                <a:solidFill>
                  <a:srgbClr val="FFFFFF"/>
                </a:solidFill>
                <a:effectLst/>
                <a:uLnTx/>
                <a:uFillTx/>
                <a:latin typeface="Graphik Semibold" panose="020B0703030202060203" pitchFamily="34" charset="0"/>
                <a:ea typeface="+mn-ea"/>
                <a:cs typeface="+mn-cs"/>
              </a:rPr>
              <a:t>The Goal</a:t>
            </a:r>
          </a:p>
        </p:txBody>
      </p:sp>
      <p:sp>
        <p:nvSpPr>
          <p:cNvPr id="46" name="Text Placeholder 44">
            <a:extLst>
              <a:ext uri="{FF2B5EF4-FFF2-40B4-BE49-F238E27FC236}">
                <a16:creationId xmlns:a16="http://schemas.microsoft.com/office/drawing/2014/main" id="{B1CCEE36-1152-F565-721E-BCA97CF6D101}"/>
              </a:ext>
            </a:extLst>
          </p:cNvPr>
          <p:cNvSpPr txBox="1">
            <a:spLocks/>
          </p:cNvSpPr>
          <p:nvPr/>
        </p:nvSpPr>
        <p:spPr>
          <a:xfrm>
            <a:off x="5867825" y="2561182"/>
            <a:ext cx="5466784" cy="366842"/>
          </a:xfrm>
          <a:prstGeom prst="rect">
            <a:avLst/>
          </a:prstGeom>
          <a:ln>
            <a:noFill/>
          </a:ln>
        </p:spPr>
        <p:txBody>
          <a:bodyPr vert="horz" lIns="0" tIns="0" rIns="0" bIns="0" rtlCol="0" anchor="t">
            <a:noAutofit/>
          </a:bodyPr>
          <a:lstStyle>
            <a:lvl1pPr marL="0" indent="0" algn="l" defTabSz="228594" rtl="0" eaLnBrk="1" latinLnBrk="0" hangingPunct="1">
              <a:lnSpc>
                <a:spcPct val="100000"/>
              </a:lnSpc>
              <a:spcBef>
                <a:spcPts val="0"/>
              </a:spcBef>
              <a:spcAft>
                <a:spcPts val="0"/>
              </a:spcAft>
              <a:buFont typeface="Arial" panose="020B0604020202020204" pitchFamily="34" charset="0"/>
              <a:buNone/>
              <a:defRPr lang="en-US" sz="1200" b="0" kern="1200" dirty="0">
                <a:solidFill>
                  <a:srgbClr val="000000"/>
                </a:solidFill>
                <a:latin typeface="Graphik Regular" panose="020B0503030202060203" pitchFamily="34" charset="77"/>
                <a:ea typeface="+mn-ea"/>
                <a:cs typeface="+mn-cs"/>
              </a:defRPr>
            </a:lvl1pPr>
            <a:lvl2pPr marL="228594" indent="-228594" algn="l" defTabSz="228594" rtl="0" eaLnBrk="1" latinLnBrk="0" hangingPunct="1">
              <a:lnSpc>
                <a:spcPct val="100000"/>
              </a:lnSpc>
              <a:spcBef>
                <a:spcPts val="0"/>
              </a:spcBef>
              <a:spcAft>
                <a:spcPts val="1200"/>
              </a:spcAft>
              <a:buClrTx/>
              <a:buFont typeface="Arial" panose="020B0604020202020204" pitchFamily="34" charset="0"/>
              <a:buChar char="•"/>
              <a:defRPr sz="1200" kern="1200">
                <a:solidFill>
                  <a:schemeClr val="tx1"/>
                </a:solidFill>
                <a:latin typeface="+mn-lt"/>
                <a:ea typeface="+mn-ea"/>
                <a:cs typeface="+mn-cs"/>
              </a:defRPr>
            </a:lvl2pPr>
            <a:lvl3pPr marL="457189" indent="-228594" algn="l" defTabSz="228594" rtl="0" eaLnBrk="1" latinLnBrk="0" hangingPunct="1">
              <a:lnSpc>
                <a:spcPct val="100000"/>
              </a:lnSpc>
              <a:spcBef>
                <a:spcPts val="0"/>
              </a:spcBef>
              <a:spcAft>
                <a:spcPts val="1200"/>
              </a:spcAft>
              <a:buFont typeface="System Font"/>
              <a:buChar char="–"/>
              <a:defRPr sz="1200" kern="1200">
                <a:solidFill>
                  <a:schemeClr val="tx1"/>
                </a:solidFill>
                <a:latin typeface="+mn-lt"/>
                <a:ea typeface="+mn-ea"/>
                <a:cs typeface="+mn-cs"/>
              </a:defRPr>
            </a:lvl3pPr>
            <a:lvl4pPr marL="685783" indent="-228594" algn="l" defTabSz="228594" rtl="0" eaLnBrk="1" latinLnBrk="0" hangingPunct="1">
              <a:lnSpc>
                <a:spcPct val="100000"/>
              </a:lnSpc>
              <a:spcBef>
                <a:spcPts val="0"/>
              </a:spcBef>
              <a:spcAft>
                <a:spcPts val="1200"/>
              </a:spcAft>
              <a:buFont typeface="Arial" panose="020B0604020202020204" pitchFamily="34" charset="0"/>
              <a:buChar char="•"/>
              <a:defRPr sz="1100" kern="1200">
                <a:solidFill>
                  <a:schemeClr val="tx1"/>
                </a:solidFill>
                <a:latin typeface="+mn-lt"/>
                <a:ea typeface="+mn-ea"/>
                <a:cs typeface="+mn-cs"/>
              </a:defRPr>
            </a:lvl4pPr>
            <a:lvl5pPr marL="914377" indent="-228594" algn="l" defTabSz="228594" rtl="0" eaLnBrk="1" latinLnBrk="0" hangingPunct="1">
              <a:lnSpc>
                <a:spcPct val="100000"/>
              </a:lnSpc>
              <a:spcBef>
                <a:spcPts val="0"/>
              </a:spcBef>
              <a:spcAft>
                <a:spcPts val="1200"/>
              </a:spcAft>
              <a:buFont typeface="System Font"/>
              <a:buChar char="–"/>
              <a:defRPr sz="1100" kern="1200">
                <a:solidFill>
                  <a:schemeClr val="tx1"/>
                </a:solidFill>
                <a:latin typeface="+mn-lt"/>
                <a:ea typeface="+mn-ea"/>
                <a:cs typeface="+mn-cs"/>
              </a:defRPr>
            </a:lvl5pPr>
            <a:lvl6pPr marL="11113" indent="0" algn="l" defTabSz="228594" rtl="0" eaLnBrk="1" latinLnBrk="0" hangingPunct="1">
              <a:lnSpc>
                <a:spcPct val="90000"/>
              </a:lnSpc>
              <a:spcBef>
                <a:spcPts val="0"/>
              </a:spcBef>
              <a:spcAft>
                <a:spcPts val="1200"/>
              </a:spcAft>
              <a:buFont typeface="Graphik" panose="020B0503030202060203" pitchFamily="34" charset="0"/>
              <a:buNone/>
              <a:tabLst/>
              <a:defRPr sz="1200" kern="1200">
                <a:solidFill>
                  <a:schemeClr val="tx1"/>
                </a:solidFill>
                <a:latin typeface="+mn-lt"/>
                <a:ea typeface="+mn-ea"/>
                <a:cs typeface="+mn-cs"/>
              </a:defRPr>
            </a:lvl6pPr>
            <a:lvl7pPr marL="0" indent="0" algn="l" defTabSz="228594" rtl="0" eaLnBrk="1" latinLnBrk="0" hangingPunct="1">
              <a:lnSpc>
                <a:spcPct val="90000"/>
              </a:lnSpc>
              <a:spcBef>
                <a:spcPts val="0"/>
              </a:spcBef>
              <a:spcAft>
                <a:spcPts val="1200"/>
              </a:spcAft>
              <a:buFont typeface="Arial" panose="020B0604020202020204" pitchFamily="34" charset="0"/>
              <a:buNone/>
              <a:defRPr sz="1100" kern="1200">
                <a:solidFill>
                  <a:schemeClr val="tx1"/>
                </a:solidFill>
                <a:latin typeface="+mn-lt"/>
                <a:ea typeface="+mn-ea"/>
                <a:cs typeface="+mn-cs"/>
              </a:defRPr>
            </a:lvl7pPr>
            <a:lvl8pPr marL="0" indent="0" algn="l" defTabSz="228594" rtl="0" eaLnBrk="1" latinLnBrk="0" hangingPunct="1">
              <a:lnSpc>
                <a:spcPct val="90000"/>
              </a:lnSpc>
              <a:spcBef>
                <a:spcPts val="0"/>
              </a:spcBef>
              <a:spcAft>
                <a:spcPts val="1200"/>
              </a:spcAft>
              <a:buFont typeface="Arial" panose="020B0604020202020204" pitchFamily="34" charset="0"/>
              <a:buNone/>
              <a:defRPr sz="900" b="1" kern="1200">
                <a:solidFill>
                  <a:schemeClr val="tx1"/>
                </a:solidFill>
                <a:latin typeface="+mn-lt"/>
                <a:ea typeface="+mn-ea"/>
                <a:cs typeface="+mn-cs"/>
              </a:defRPr>
            </a:lvl8pPr>
            <a:lvl9pPr marL="0" indent="0" algn="l" defTabSz="228594" rtl="0" eaLnBrk="1" latinLnBrk="0" hangingPunct="1">
              <a:lnSpc>
                <a:spcPct val="90000"/>
              </a:lnSpc>
              <a:spcBef>
                <a:spcPts val="0"/>
              </a:spcBef>
              <a:spcAft>
                <a:spcPts val="1200"/>
              </a:spcAft>
              <a:buFont typeface="Arial" panose="020B0604020202020204" pitchFamily="34" charset="0"/>
              <a:buNone/>
              <a:defRPr sz="700" kern="1200">
                <a:solidFill>
                  <a:schemeClr val="tx2"/>
                </a:solidFill>
                <a:latin typeface="+mn-lt"/>
                <a:ea typeface="+mn-ea"/>
                <a:cs typeface="+mn-cs"/>
              </a:defRPr>
            </a:lvl9pPr>
          </a:lstStyle>
          <a:p>
            <a:r>
              <a:rPr lang="en-US" sz="1100">
                <a:solidFill>
                  <a:schemeClr val="tx1"/>
                </a:solidFill>
                <a:effectLst/>
                <a:latin typeface="Graphik Regular" panose="020B0503030202060203" pitchFamily="34" charset="0"/>
              </a:rPr>
              <a:t>Drive significant improvements in business agility and operations by building a </a:t>
            </a:r>
            <a:r>
              <a:rPr lang="en-US" sz="1100" b="1">
                <a:solidFill>
                  <a:schemeClr val="tx1"/>
                </a:solidFill>
                <a:effectLst/>
                <a:latin typeface="Graphik Bold" panose="020B0503030202060203" pitchFamily="34" charset="0"/>
              </a:rPr>
              <a:t>digital-ready core</a:t>
            </a:r>
            <a:r>
              <a:rPr lang="en-US" sz="1100">
                <a:solidFill>
                  <a:schemeClr val="tx1"/>
                </a:solidFill>
                <a:effectLst/>
                <a:latin typeface="Graphik Regular" panose="020B0503030202060203" pitchFamily="34" charset="0"/>
              </a:rPr>
              <a:t> with </a:t>
            </a:r>
            <a:r>
              <a:rPr lang="en-US" sz="1100" b="1">
                <a:solidFill>
                  <a:schemeClr val="tx1"/>
                </a:solidFill>
                <a:effectLst/>
                <a:latin typeface="Graphik Bold" panose="020B0503030202060203" pitchFamily="34" charset="0"/>
              </a:rPr>
              <a:t>hybrid cloud</a:t>
            </a:r>
            <a:r>
              <a:rPr lang="en-US" sz="1100">
                <a:solidFill>
                  <a:schemeClr val="tx1"/>
                </a:solidFill>
                <a:effectLst/>
                <a:latin typeface="Graphik Regular" panose="020B0503030202060203" pitchFamily="34" charset="0"/>
              </a:rPr>
              <a:t>, expanding </a:t>
            </a:r>
            <a:r>
              <a:rPr lang="en-US" sz="1100" b="1">
                <a:solidFill>
                  <a:schemeClr val="tx1"/>
                </a:solidFill>
                <a:effectLst/>
                <a:latin typeface="Graphik Bold" panose="020B0503030202060203" pitchFamily="34" charset="0"/>
              </a:rPr>
              <a:t>data, AI, and GenAI </a:t>
            </a:r>
            <a:r>
              <a:rPr lang="en-US" sz="1100">
                <a:solidFill>
                  <a:schemeClr val="tx1"/>
                </a:solidFill>
                <a:effectLst/>
                <a:latin typeface="Graphik Regular" panose="020B0503030202060203" pitchFamily="34" charset="0"/>
              </a:rPr>
              <a:t>use, redesigning </a:t>
            </a:r>
            <a:r>
              <a:rPr lang="en-US" sz="1100" b="1">
                <a:solidFill>
                  <a:schemeClr val="tx1"/>
                </a:solidFill>
                <a:effectLst/>
                <a:latin typeface="Graphik Bold" panose="020B0503030202060203" pitchFamily="34" charset="0"/>
              </a:rPr>
              <a:t>operating models</a:t>
            </a:r>
            <a:r>
              <a:rPr lang="en-US" sz="1100">
                <a:solidFill>
                  <a:schemeClr val="tx1"/>
                </a:solidFill>
                <a:effectLst/>
                <a:latin typeface="Graphik Regular" panose="020B0503030202060203" pitchFamily="34" charset="0"/>
              </a:rPr>
              <a:t> for efficiency and compliance, and enhancing </a:t>
            </a:r>
            <a:r>
              <a:rPr lang="en-US" sz="1100" b="1">
                <a:solidFill>
                  <a:schemeClr val="tx1"/>
                </a:solidFill>
                <a:effectLst/>
                <a:latin typeface="Graphik Bold" panose="020B0503030202060203" pitchFamily="34" charset="0"/>
              </a:rPr>
              <a:t>skills and innovation</a:t>
            </a:r>
            <a:r>
              <a:rPr lang="en-US" sz="1100">
                <a:solidFill>
                  <a:schemeClr val="tx1"/>
                </a:solidFill>
                <a:effectLst/>
                <a:latin typeface="Graphik Regular" panose="020B0503030202060203" pitchFamily="34" charset="0"/>
              </a:rPr>
              <a:t>—all through a long-term strategic partnership.</a:t>
            </a:r>
          </a:p>
        </p:txBody>
      </p:sp>
      <p:sp>
        <p:nvSpPr>
          <p:cNvPr id="47" name="Text Placeholder 44">
            <a:extLst>
              <a:ext uri="{FF2B5EF4-FFF2-40B4-BE49-F238E27FC236}">
                <a16:creationId xmlns:a16="http://schemas.microsoft.com/office/drawing/2014/main" id="{56059A11-6042-58B0-74F0-519F184D076A}"/>
              </a:ext>
            </a:extLst>
          </p:cNvPr>
          <p:cNvSpPr txBox="1">
            <a:spLocks/>
          </p:cNvSpPr>
          <p:nvPr/>
        </p:nvSpPr>
        <p:spPr>
          <a:xfrm>
            <a:off x="5867825" y="3393149"/>
            <a:ext cx="2018211" cy="197332"/>
          </a:xfrm>
          <a:prstGeom prst="rect">
            <a:avLst/>
          </a:prstGeom>
          <a:ln>
            <a:noFill/>
          </a:ln>
        </p:spPr>
        <p:txBody>
          <a:bodyPr vert="horz" lIns="0" tIns="0" rIns="0" bIns="0" rtlCol="0" anchor="t">
            <a:noAutofit/>
          </a:bodyPr>
          <a:lstStyle>
            <a:lvl1pPr marL="0" indent="0" algn="l" defTabSz="228594" rtl="0" eaLnBrk="1" latinLnBrk="0" hangingPunct="1">
              <a:lnSpc>
                <a:spcPct val="100000"/>
              </a:lnSpc>
              <a:spcBef>
                <a:spcPts val="0"/>
              </a:spcBef>
              <a:spcAft>
                <a:spcPts val="0"/>
              </a:spcAft>
              <a:buFont typeface="Arial" panose="020B0604020202020204" pitchFamily="34" charset="0"/>
              <a:buNone/>
              <a:defRPr lang="en-US" sz="1200" b="0" kern="1200" dirty="0">
                <a:solidFill>
                  <a:srgbClr val="000000"/>
                </a:solidFill>
                <a:latin typeface="Graphik Regular" panose="020B0503030202060203" pitchFamily="34" charset="77"/>
                <a:ea typeface="+mn-ea"/>
                <a:cs typeface="+mn-cs"/>
              </a:defRPr>
            </a:lvl1pPr>
            <a:lvl2pPr marL="228594" indent="-228594" algn="l" defTabSz="228594" rtl="0" eaLnBrk="1" latinLnBrk="0" hangingPunct="1">
              <a:lnSpc>
                <a:spcPct val="100000"/>
              </a:lnSpc>
              <a:spcBef>
                <a:spcPts val="0"/>
              </a:spcBef>
              <a:spcAft>
                <a:spcPts val="1200"/>
              </a:spcAft>
              <a:buClrTx/>
              <a:buFont typeface="Arial" panose="020B0604020202020204" pitchFamily="34" charset="0"/>
              <a:buChar char="•"/>
              <a:defRPr sz="1200" kern="1200">
                <a:solidFill>
                  <a:schemeClr val="tx1"/>
                </a:solidFill>
                <a:latin typeface="+mn-lt"/>
                <a:ea typeface="+mn-ea"/>
                <a:cs typeface="+mn-cs"/>
              </a:defRPr>
            </a:lvl2pPr>
            <a:lvl3pPr marL="457189" indent="-228594" algn="l" defTabSz="228594" rtl="0" eaLnBrk="1" latinLnBrk="0" hangingPunct="1">
              <a:lnSpc>
                <a:spcPct val="100000"/>
              </a:lnSpc>
              <a:spcBef>
                <a:spcPts val="0"/>
              </a:spcBef>
              <a:spcAft>
                <a:spcPts val="1200"/>
              </a:spcAft>
              <a:buFont typeface="System Font"/>
              <a:buChar char="–"/>
              <a:defRPr sz="1200" kern="1200">
                <a:solidFill>
                  <a:schemeClr val="tx1"/>
                </a:solidFill>
                <a:latin typeface="+mn-lt"/>
                <a:ea typeface="+mn-ea"/>
                <a:cs typeface="+mn-cs"/>
              </a:defRPr>
            </a:lvl3pPr>
            <a:lvl4pPr marL="685783" indent="-228594" algn="l" defTabSz="228594" rtl="0" eaLnBrk="1" latinLnBrk="0" hangingPunct="1">
              <a:lnSpc>
                <a:spcPct val="100000"/>
              </a:lnSpc>
              <a:spcBef>
                <a:spcPts val="0"/>
              </a:spcBef>
              <a:spcAft>
                <a:spcPts val="1200"/>
              </a:spcAft>
              <a:buFont typeface="Arial" panose="020B0604020202020204" pitchFamily="34" charset="0"/>
              <a:buChar char="•"/>
              <a:defRPr sz="1100" kern="1200">
                <a:solidFill>
                  <a:schemeClr val="tx1"/>
                </a:solidFill>
                <a:latin typeface="+mn-lt"/>
                <a:ea typeface="+mn-ea"/>
                <a:cs typeface="+mn-cs"/>
              </a:defRPr>
            </a:lvl4pPr>
            <a:lvl5pPr marL="914377" indent="-228594" algn="l" defTabSz="228594" rtl="0" eaLnBrk="1" latinLnBrk="0" hangingPunct="1">
              <a:lnSpc>
                <a:spcPct val="100000"/>
              </a:lnSpc>
              <a:spcBef>
                <a:spcPts val="0"/>
              </a:spcBef>
              <a:spcAft>
                <a:spcPts val="1200"/>
              </a:spcAft>
              <a:buFont typeface="System Font"/>
              <a:buChar char="–"/>
              <a:defRPr sz="1100" kern="1200">
                <a:solidFill>
                  <a:schemeClr val="tx1"/>
                </a:solidFill>
                <a:latin typeface="+mn-lt"/>
                <a:ea typeface="+mn-ea"/>
                <a:cs typeface="+mn-cs"/>
              </a:defRPr>
            </a:lvl5pPr>
            <a:lvl6pPr marL="11113" indent="0" algn="l" defTabSz="228594" rtl="0" eaLnBrk="1" latinLnBrk="0" hangingPunct="1">
              <a:lnSpc>
                <a:spcPct val="90000"/>
              </a:lnSpc>
              <a:spcBef>
                <a:spcPts val="0"/>
              </a:spcBef>
              <a:spcAft>
                <a:spcPts val="1200"/>
              </a:spcAft>
              <a:buFont typeface="Graphik" panose="020B0503030202060203" pitchFamily="34" charset="0"/>
              <a:buNone/>
              <a:tabLst/>
              <a:defRPr sz="1200" kern="1200">
                <a:solidFill>
                  <a:schemeClr val="tx1"/>
                </a:solidFill>
                <a:latin typeface="+mn-lt"/>
                <a:ea typeface="+mn-ea"/>
                <a:cs typeface="+mn-cs"/>
              </a:defRPr>
            </a:lvl6pPr>
            <a:lvl7pPr marL="0" indent="0" algn="l" defTabSz="228594" rtl="0" eaLnBrk="1" latinLnBrk="0" hangingPunct="1">
              <a:lnSpc>
                <a:spcPct val="90000"/>
              </a:lnSpc>
              <a:spcBef>
                <a:spcPts val="0"/>
              </a:spcBef>
              <a:spcAft>
                <a:spcPts val="1200"/>
              </a:spcAft>
              <a:buFont typeface="Arial" panose="020B0604020202020204" pitchFamily="34" charset="0"/>
              <a:buNone/>
              <a:defRPr sz="1100" kern="1200">
                <a:solidFill>
                  <a:schemeClr val="tx1"/>
                </a:solidFill>
                <a:latin typeface="+mn-lt"/>
                <a:ea typeface="+mn-ea"/>
                <a:cs typeface="+mn-cs"/>
              </a:defRPr>
            </a:lvl7pPr>
            <a:lvl8pPr marL="0" indent="0" algn="l" defTabSz="228594" rtl="0" eaLnBrk="1" latinLnBrk="0" hangingPunct="1">
              <a:lnSpc>
                <a:spcPct val="90000"/>
              </a:lnSpc>
              <a:spcBef>
                <a:spcPts val="0"/>
              </a:spcBef>
              <a:spcAft>
                <a:spcPts val="1200"/>
              </a:spcAft>
              <a:buFont typeface="Arial" panose="020B0604020202020204" pitchFamily="34" charset="0"/>
              <a:buNone/>
              <a:defRPr sz="900" b="1" kern="1200">
                <a:solidFill>
                  <a:schemeClr val="tx1"/>
                </a:solidFill>
                <a:latin typeface="+mn-lt"/>
                <a:ea typeface="+mn-ea"/>
                <a:cs typeface="+mn-cs"/>
              </a:defRPr>
            </a:lvl8pPr>
            <a:lvl9pPr marL="0" indent="0" algn="l" defTabSz="228594" rtl="0" eaLnBrk="1" latinLnBrk="0" hangingPunct="1">
              <a:lnSpc>
                <a:spcPct val="90000"/>
              </a:lnSpc>
              <a:spcBef>
                <a:spcPts val="0"/>
              </a:spcBef>
              <a:spcAft>
                <a:spcPts val="1200"/>
              </a:spcAft>
              <a:buFont typeface="Arial" panose="020B0604020202020204" pitchFamily="34" charset="0"/>
              <a:buNone/>
              <a:defRPr sz="700" kern="1200">
                <a:solidFill>
                  <a:schemeClr val="tx2"/>
                </a:solidFill>
                <a:latin typeface="+mn-lt"/>
                <a:ea typeface="+mn-ea"/>
                <a:cs typeface="+mn-cs"/>
              </a:defRPr>
            </a:lvl9pPr>
          </a:lstStyle>
          <a:p>
            <a:r>
              <a:rPr lang="en-US" sz="1100" b="1">
                <a:solidFill>
                  <a:schemeClr val="tx2"/>
                </a:solidFill>
              </a:rPr>
              <a:t>              </a:t>
            </a:r>
            <a:r>
              <a:rPr lang="en-US" sz="1100" b="1">
                <a:solidFill>
                  <a:schemeClr val="accent6">
                    <a:lumMod val="60000"/>
                    <a:lumOff val="40000"/>
                  </a:schemeClr>
                </a:solidFill>
              </a:rPr>
              <a:t>Target savings </a:t>
            </a:r>
          </a:p>
          <a:p>
            <a:endParaRPr lang="en-US" sz="1100"/>
          </a:p>
          <a:p>
            <a:r>
              <a:rPr lang="en-US" sz="3600">
                <a:solidFill>
                  <a:srgbClr val="FFFFFF"/>
                </a:solidFill>
                <a:latin typeface="Graphik Semibold" panose="020B0703030202060203" pitchFamily="34" charset="0"/>
              </a:rPr>
              <a:t>  </a:t>
            </a:r>
            <a:endParaRPr lang="en-US" sz="1100">
              <a:solidFill>
                <a:schemeClr val="tx1"/>
              </a:solidFill>
            </a:endParaRPr>
          </a:p>
        </p:txBody>
      </p:sp>
      <p:sp>
        <p:nvSpPr>
          <p:cNvPr id="48" name="Text Placeholder 44">
            <a:extLst>
              <a:ext uri="{FF2B5EF4-FFF2-40B4-BE49-F238E27FC236}">
                <a16:creationId xmlns:a16="http://schemas.microsoft.com/office/drawing/2014/main" id="{31166684-3D23-3881-6A72-BB3CA6FAA655}"/>
              </a:ext>
            </a:extLst>
          </p:cNvPr>
          <p:cNvSpPr txBox="1">
            <a:spLocks/>
          </p:cNvSpPr>
          <p:nvPr/>
        </p:nvSpPr>
        <p:spPr>
          <a:xfrm>
            <a:off x="5867825" y="4974625"/>
            <a:ext cx="5400382" cy="931487"/>
          </a:xfrm>
          <a:prstGeom prst="rect">
            <a:avLst/>
          </a:prstGeom>
          <a:ln>
            <a:noFill/>
          </a:ln>
        </p:spPr>
        <p:txBody>
          <a:bodyPr vert="horz" lIns="0" tIns="0" rIns="0" bIns="0" rtlCol="0" anchor="t">
            <a:noAutofit/>
          </a:bodyPr>
          <a:lstStyle>
            <a:lvl1pPr marL="0" indent="0" algn="l" defTabSz="228594" rtl="0" eaLnBrk="1" latinLnBrk="0" hangingPunct="1">
              <a:lnSpc>
                <a:spcPct val="100000"/>
              </a:lnSpc>
              <a:spcBef>
                <a:spcPts val="0"/>
              </a:spcBef>
              <a:spcAft>
                <a:spcPts val="0"/>
              </a:spcAft>
              <a:buFont typeface="Arial" panose="020B0604020202020204" pitchFamily="34" charset="0"/>
              <a:buNone/>
              <a:defRPr lang="en-US" sz="1200" b="0" kern="1200" dirty="0">
                <a:solidFill>
                  <a:srgbClr val="000000"/>
                </a:solidFill>
                <a:latin typeface="Graphik Regular" panose="020B0503030202060203" pitchFamily="34" charset="77"/>
                <a:ea typeface="+mn-ea"/>
                <a:cs typeface="+mn-cs"/>
              </a:defRPr>
            </a:lvl1pPr>
            <a:lvl2pPr marL="228594" indent="-228594" algn="l" defTabSz="228594" rtl="0" eaLnBrk="1" latinLnBrk="0" hangingPunct="1">
              <a:lnSpc>
                <a:spcPct val="100000"/>
              </a:lnSpc>
              <a:spcBef>
                <a:spcPts val="0"/>
              </a:spcBef>
              <a:spcAft>
                <a:spcPts val="1200"/>
              </a:spcAft>
              <a:buClrTx/>
              <a:buFont typeface="Arial" panose="020B0604020202020204" pitchFamily="34" charset="0"/>
              <a:buChar char="•"/>
              <a:defRPr sz="1200" kern="1200">
                <a:solidFill>
                  <a:schemeClr val="tx1"/>
                </a:solidFill>
                <a:latin typeface="+mn-lt"/>
                <a:ea typeface="+mn-ea"/>
                <a:cs typeface="+mn-cs"/>
              </a:defRPr>
            </a:lvl2pPr>
            <a:lvl3pPr marL="457189" indent="-228594" algn="l" defTabSz="228594" rtl="0" eaLnBrk="1" latinLnBrk="0" hangingPunct="1">
              <a:lnSpc>
                <a:spcPct val="100000"/>
              </a:lnSpc>
              <a:spcBef>
                <a:spcPts val="0"/>
              </a:spcBef>
              <a:spcAft>
                <a:spcPts val="1200"/>
              </a:spcAft>
              <a:buFont typeface="System Font"/>
              <a:buChar char="–"/>
              <a:defRPr sz="1200" kern="1200">
                <a:solidFill>
                  <a:schemeClr val="tx1"/>
                </a:solidFill>
                <a:latin typeface="+mn-lt"/>
                <a:ea typeface="+mn-ea"/>
                <a:cs typeface="+mn-cs"/>
              </a:defRPr>
            </a:lvl3pPr>
            <a:lvl4pPr marL="685783" indent="-228594" algn="l" defTabSz="228594" rtl="0" eaLnBrk="1" latinLnBrk="0" hangingPunct="1">
              <a:lnSpc>
                <a:spcPct val="100000"/>
              </a:lnSpc>
              <a:spcBef>
                <a:spcPts val="0"/>
              </a:spcBef>
              <a:spcAft>
                <a:spcPts val="1200"/>
              </a:spcAft>
              <a:buFont typeface="Arial" panose="020B0604020202020204" pitchFamily="34" charset="0"/>
              <a:buChar char="•"/>
              <a:defRPr sz="1100" kern="1200">
                <a:solidFill>
                  <a:schemeClr val="tx1"/>
                </a:solidFill>
                <a:latin typeface="+mn-lt"/>
                <a:ea typeface="+mn-ea"/>
                <a:cs typeface="+mn-cs"/>
              </a:defRPr>
            </a:lvl4pPr>
            <a:lvl5pPr marL="914377" indent="-228594" algn="l" defTabSz="228594" rtl="0" eaLnBrk="1" latinLnBrk="0" hangingPunct="1">
              <a:lnSpc>
                <a:spcPct val="100000"/>
              </a:lnSpc>
              <a:spcBef>
                <a:spcPts val="0"/>
              </a:spcBef>
              <a:spcAft>
                <a:spcPts val="1200"/>
              </a:spcAft>
              <a:buFont typeface="System Font"/>
              <a:buChar char="–"/>
              <a:defRPr sz="1100" kern="1200">
                <a:solidFill>
                  <a:schemeClr val="tx1"/>
                </a:solidFill>
                <a:latin typeface="+mn-lt"/>
                <a:ea typeface="+mn-ea"/>
                <a:cs typeface="+mn-cs"/>
              </a:defRPr>
            </a:lvl5pPr>
            <a:lvl6pPr marL="11113" indent="0" algn="l" defTabSz="228594" rtl="0" eaLnBrk="1" latinLnBrk="0" hangingPunct="1">
              <a:lnSpc>
                <a:spcPct val="90000"/>
              </a:lnSpc>
              <a:spcBef>
                <a:spcPts val="0"/>
              </a:spcBef>
              <a:spcAft>
                <a:spcPts val="1200"/>
              </a:spcAft>
              <a:buFont typeface="Graphik" panose="020B0503030202060203" pitchFamily="34" charset="0"/>
              <a:buNone/>
              <a:tabLst/>
              <a:defRPr sz="1200" kern="1200">
                <a:solidFill>
                  <a:schemeClr val="tx1"/>
                </a:solidFill>
                <a:latin typeface="+mn-lt"/>
                <a:ea typeface="+mn-ea"/>
                <a:cs typeface="+mn-cs"/>
              </a:defRPr>
            </a:lvl6pPr>
            <a:lvl7pPr marL="0" indent="0" algn="l" defTabSz="228594" rtl="0" eaLnBrk="1" latinLnBrk="0" hangingPunct="1">
              <a:lnSpc>
                <a:spcPct val="90000"/>
              </a:lnSpc>
              <a:spcBef>
                <a:spcPts val="0"/>
              </a:spcBef>
              <a:spcAft>
                <a:spcPts val="1200"/>
              </a:spcAft>
              <a:buFont typeface="Arial" panose="020B0604020202020204" pitchFamily="34" charset="0"/>
              <a:buNone/>
              <a:defRPr sz="1100" kern="1200">
                <a:solidFill>
                  <a:schemeClr val="tx1"/>
                </a:solidFill>
                <a:latin typeface="+mn-lt"/>
                <a:ea typeface="+mn-ea"/>
                <a:cs typeface="+mn-cs"/>
              </a:defRPr>
            </a:lvl7pPr>
            <a:lvl8pPr marL="0" indent="0" algn="l" defTabSz="228594" rtl="0" eaLnBrk="1" latinLnBrk="0" hangingPunct="1">
              <a:lnSpc>
                <a:spcPct val="90000"/>
              </a:lnSpc>
              <a:spcBef>
                <a:spcPts val="0"/>
              </a:spcBef>
              <a:spcAft>
                <a:spcPts val="1200"/>
              </a:spcAft>
              <a:buFont typeface="Arial" panose="020B0604020202020204" pitchFamily="34" charset="0"/>
              <a:buNone/>
              <a:defRPr sz="900" b="1" kern="1200">
                <a:solidFill>
                  <a:schemeClr val="tx1"/>
                </a:solidFill>
                <a:latin typeface="+mn-lt"/>
                <a:ea typeface="+mn-ea"/>
                <a:cs typeface="+mn-cs"/>
              </a:defRPr>
            </a:lvl8pPr>
            <a:lvl9pPr marL="0" indent="0" algn="l" defTabSz="228594" rtl="0" eaLnBrk="1" latinLnBrk="0" hangingPunct="1">
              <a:lnSpc>
                <a:spcPct val="90000"/>
              </a:lnSpc>
              <a:spcBef>
                <a:spcPts val="0"/>
              </a:spcBef>
              <a:spcAft>
                <a:spcPts val="1200"/>
              </a:spcAft>
              <a:buFont typeface="Arial" panose="020B0604020202020204" pitchFamily="34" charset="0"/>
              <a:buNone/>
              <a:defRPr sz="700" kern="1200">
                <a:solidFill>
                  <a:schemeClr val="tx2"/>
                </a:solidFill>
                <a:latin typeface="+mn-lt"/>
                <a:ea typeface="+mn-ea"/>
                <a:cs typeface="+mn-cs"/>
              </a:defRPr>
            </a:lvl9pPr>
          </a:lstStyle>
          <a:p>
            <a:r>
              <a:rPr lang="en-US" sz="1100" b="1">
                <a:solidFill>
                  <a:schemeClr val="tx2"/>
                </a:solidFill>
              </a:rPr>
              <a:t>              </a:t>
            </a:r>
            <a:r>
              <a:rPr lang="en-US" sz="1100" b="1">
                <a:solidFill>
                  <a:schemeClr val="accent6">
                    <a:lumMod val="60000"/>
                    <a:lumOff val="40000"/>
                  </a:schemeClr>
                </a:solidFill>
              </a:rPr>
              <a:t>Expected business outcomes </a:t>
            </a:r>
            <a:r>
              <a:rPr lang="en-US" sz="1100">
                <a:solidFill>
                  <a:schemeClr val="accent6">
                    <a:lumMod val="60000"/>
                    <a:lumOff val="40000"/>
                  </a:schemeClr>
                </a:solidFill>
              </a:rPr>
              <a:t> </a:t>
            </a:r>
          </a:p>
          <a:p>
            <a:endParaRPr lang="en-US" sz="1100">
              <a:solidFill>
                <a:schemeClr val="accent6">
                  <a:lumMod val="60000"/>
                  <a:lumOff val="40000"/>
                </a:schemeClr>
              </a:solidFill>
            </a:endParaRPr>
          </a:p>
          <a:p>
            <a:pPr marL="171450" indent="-171450">
              <a:buFont typeface="Arial" panose="020B0604020202020204" pitchFamily="34" charset="0"/>
              <a:buChar char="•"/>
            </a:pPr>
            <a:r>
              <a:rPr lang="en-US" sz="1100" b="1">
                <a:solidFill>
                  <a:schemeClr val="tx1"/>
                </a:solidFill>
              </a:rPr>
              <a:t>Time to Market</a:t>
            </a:r>
            <a:r>
              <a:rPr lang="en-US" sz="1100">
                <a:solidFill>
                  <a:schemeClr val="tx1"/>
                </a:solidFill>
              </a:rPr>
              <a:t>: Faster product launches for a competitive edge</a:t>
            </a:r>
          </a:p>
          <a:p>
            <a:pPr marL="171450" indent="-171450">
              <a:buFont typeface="Arial" panose="020B0604020202020204" pitchFamily="34" charset="0"/>
              <a:buChar char="•"/>
            </a:pPr>
            <a:r>
              <a:rPr lang="en-US" sz="1100" b="1">
                <a:solidFill>
                  <a:schemeClr val="tx1"/>
                </a:solidFill>
              </a:rPr>
              <a:t>Customization</a:t>
            </a:r>
            <a:r>
              <a:rPr lang="en-US" sz="1100">
                <a:solidFill>
                  <a:schemeClr val="tx1"/>
                </a:solidFill>
              </a:rPr>
              <a:t>: Tailored customer experiences to boost satisfaction</a:t>
            </a:r>
          </a:p>
          <a:p>
            <a:pPr marL="171450" indent="-171450">
              <a:buFont typeface="Arial" panose="020B0604020202020204" pitchFamily="34" charset="0"/>
              <a:buChar char="•"/>
            </a:pPr>
            <a:r>
              <a:rPr lang="en-US" sz="1100" b="1">
                <a:solidFill>
                  <a:schemeClr val="tx1"/>
                </a:solidFill>
              </a:rPr>
              <a:t>Flexibility</a:t>
            </a:r>
            <a:r>
              <a:rPr lang="en-US" sz="1100">
                <a:solidFill>
                  <a:schemeClr val="tx1"/>
                </a:solidFill>
              </a:rPr>
              <a:t>: Scalable solutions for agile market adaptation </a:t>
            </a:r>
          </a:p>
          <a:p>
            <a:endParaRPr lang="en-US" sz="1100"/>
          </a:p>
        </p:txBody>
      </p:sp>
      <p:sp>
        <p:nvSpPr>
          <p:cNvPr id="49" name="TextBox 48">
            <a:extLst>
              <a:ext uri="{FF2B5EF4-FFF2-40B4-BE49-F238E27FC236}">
                <a16:creationId xmlns:a16="http://schemas.microsoft.com/office/drawing/2014/main" id="{18526B4A-A110-4F12-03B8-7ABA8A80E867}"/>
              </a:ext>
            </a:extLst>
          </p:cNvPr>
          <p:cNvSpPr txBox="1"/>
          <p:nvPr/>
        </p:nvSpPr>
        <p:spPr>
          <a:xfrm>
            <a:off x="7873603" y="3673790"/>
            <a:ext cx="1491791" cy="81560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ea typeface="+mn-ea"/>
                <a:cs typeface="+mn-cs"/>
              </a:rPr>
              <a:t>40% </a:t>
            </a:r>
            <a:br>
              <a:rPr kumimoji="0" lang="en-US" sz="3600" b="0" i="0" u="none" strike="noStrike" kern="1200" cap="none" spc="0" normalizeH="0" baseline="0" noProof="0">
                <a:ln>
                  <a:noFill/>
                </a:ln>
                <a:solidFill>
                  <a:srgbClr val="FFFFFF"/>
                </a:solidFill>
                <a:effectLst/>
                <a:uLnTx/>
                <a:uFillTx/>
                <a:ea typeface="+mn-ea"/>
                <a:cs typeface="+mn-cs"/>
              </a:rPr>
            </a:br>
            <a:r>
              <a:rPr kumimoji="0" lang="en-US" sz="1100" b="0" i="0" u="none" strike="noStrike" kern="1200" cap="none" spc="0" normalizeH="0" baseline="0" noProof="0">
                <a:ln>
                  <a:noFill/>
                </a:ln>
                <a:solidFill>
                  <a:srgbClr val="FFFFFF"/>
                </a:solidFill>
                <a:effectLst/>
                <a:uLnTx/>
                <a:uFillTx/>
              </a:rPr>
              <a:t>in operations </a:t>
            </a:r>
          </a:p>
        </p:txBody>
      </p:sp>
      <p:sp>
        <p:nvSpPr>
          <p:cNvPr id="50" name="TextBox 49">
            <a:extLst>
              <a:ext uri="{FF2B5EF4-FFF2-40B4-BE49-F238E27FC236}">
                <a16:creationId xmlns:a16="http://schemas.microsoft.com/office/drawing/2014/main" id="{720A2262-CAC6-9060-0A7F-93EB33010C93}"/>
              </a:ext>
            </a:extLst>
          </p:cNvPr>
          <p:cNvSpPr txBox="1"/>
          <p:nvPr/>
        </p:nvSpPr>
        <p:spPr>
          <a:xfrm>
            <a:off x="9521952" y="3673790"/>
            <a:ext cx="1680327"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ea typeface="+mn-ea"/>
                <a:cs typeface="+mn-cs"/>
              </a:rPr>
              <a:t>20% </a:t>
            </a:r>
            <a:br>
              <a:rPr kumimoji="0" lang="en-US" sz="3600" b="0" i="0" u="none" strike="noStrike" kern="1200" cap="none" spc="0" normalizeH="0" baseline="0" noProof="0">
                <a:ln>
                  <a:noFill/>
                </a:ln>
                <a:solidFill>
                  <a:srgbClr val="FFFFFF"/>
                </a:solidFill>
                <a:effectLst/>
                <a:uLnTx/>
                <a:uFillTx/>
                <a:ea typeface="+mn-ea"/>
                <a:cs typeface="+mn-cs"/>
              </a:rPr>
            </a:br>
            <a:r>
              <a:rPr kumimoji="0" lang="en-US" sz="1100" b="0" i="0" u="none" strike="noStrike" kern="1200" cap="none" spc="0" normalizeH="0" baseline="0" noProof="0">
                <a:ln>
                  <a:noFill/>
                </a:ln>
                <a:solidFill>
                  <a:srgbClr val="FFFFFF"/>
                </a:solidFill>
                <a:effectLst/>
                <a:uLnTx/>
                <a:uFillTx/>
                <a:ea typeface="+mn-ea"/>
                <a:cs typeface="+mn-cs"/>
              </a:rPr>
              <a:t>in call center / remote management</a:t>
            </a:r>
          </a:p>
        </p:txBody>
      </p:sp>
      <p:pic>
        <p:nvPicPr>
          <p:cNvPr id="51" name="Graphic 50" descr="Bar graph with downward trend with solid fill">
            <a:extLst>
              <a:ext uri="{FF2B5EF4-FFF2-40B4-BE49-F238E27FC236}">
                <a16:creationId xmlns:a16="http://schemas.microsoft.com/office/drawing/2014/main" id="{5B1F2A04-3AA8-5A56-FCA4-AFDBA6E50D4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44986" y="3298516"/>
            <a:ext cx="360000" cy="360000"/>
          </a:xfrm>
          <a:prstGeom prst="rect">
            <a:avLst/>
          </a:prstGeom>
        </p:spPr>
      </p:pic>
      <p:pic>
        <p:nvPicPr>
          <p:cNvPr id="52" name="Graphic 51" descr="Bullseye with solid fill">
            <a:extLst>
              <a:ext uri="{FF2B5EF4-FFF2-40B4-BE49-F238E27FC236}">
                <a16:creationId xmlns:a16="http://schemas.microsoft.com/office/drawing/2014/main" id="{248BD486-C065-EB1C-3C50-8CD39678CB8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26132" y="4854943"/>
            <a:ext cx="360000" cy="360000"/>
          </a:xfrm>
          <a:prstGeom prst="rect">
            <a:avLst/>
          </a:prstGeom>
        </p:spPr>
      </p:pic>
      <p:sp>
        <p:nvSpPr>
          <p:cNvPr id="53" name="TextBox 52">
            <a:extLst>
              <a:ext uri="{FF2B5EF4-FFF2-40B4-BE49-F238E27FC236}">
                <a16:creationId xmlns:a16="http://schemas.microsoft.com/office/drawing/2014/main" id="{347C3A0A-2E90-7BBC-B740-8CECDDD231DA}"/>
              </a:ext>
            </a:extLst>
          </p:cNvPr>
          <p:cNvSpPr txBox="1"/>
          <p:nvPr/>
        </p:nvSpPr>
        <p:spPr>
          <a:xfrm>
            <a:off x="6141831" y="3673790"/>
            <a:ext cx="1491791" cy="1154162"/>
          </a:xfrm>
          <a:prstGeom prst="rect">
            <a:avLst/>
          </a:prstGeom>
          <a:noFill/>
        </p:spPr>
        <p:txBody>
          <a:bodyPr wrap="square">
            <a:spAutoFit/>
          </a:bodyPr>
          <a:lstStyle/>
          <a:p>
            <a:pPr lvl="0">
              <a:defRPr/>
            </a:pPr>
            <a:r>
              <a:rPr kumimoji="0" lang="en-US" sz="3600" b="0" i="0" u="none" strike="noStrike" kern="1200" cap="none" spc="0" normalizeH="0" baseline="0" noProof="0">
                <a:ln>
                  <a:noFill/>
                </a:ln>
                <a:solidFill>
                  <a:srgbClr val="FFFFFF"/>
                </a:solidFill>
                <a:effectLst/>
                <a:uLnTx/>
                <a:uFillTx/>
                <a:ea typeface="+mn-ea"/>
                <a:cs typeface="+mn-cs"/>
              </a:rPr>
              <a:t>33% </a:t>
            </a:r>
            <a:br>
              <a:rPr kumimoji="0" lang="en-US" sz="3600" b="0" i="0" u="none" strike="noStrike" kern="1200" cap="none" spc="0" normalizeH="0" baseline="0" noProof="0">
                <a:ln>
                  <a:noFill/>
                </a:ln>
                <a:solidFill>
                  <a:srgbClr val="FFFFFF"/>
                </a:solidFill>
                <a:effectLst/>
                <a:uLnTx/>
                <a:uFillTx/>
                <a:ea typeface="+mn-ea"/>
                <a:cs typeface="+mn-cs"/>
              </a:rPr>
            </a:br>
            <a:r>
              <a:rPr lang="en-US" sz="1100">
                <a:solidFill>
                  <a:srgbClr val="FFFFFF"/>
                </a:solidFill>
              </a:rPr>
              <a:t>in development and maintenance costs</a:t>
            </a:r>
            <a:endParaRPr kumimoji="0" lang="en-US" sz="1100" b="0" i="0" u="none" strike="noStrike" kern="1200" cap="none" spc="0" normalizeH="0" baseline="0" noProof="0">
              <a:ln>
                <a:noFill/>
              </a:ln>
              <a:solidFill>
                <a:srgbClr val="FFFFFF"/>
              </a:solidFill>
              <a:effectLst/>
              <a:uLnTx/>
              <a:uFillTx/>
            </a:endParaRPr>
          </a:p>
        </p:txBody>
      </p:sp>
      <p:sp>
        <p:nvSpPr>
          <p:cNvPr id="56" name="TextBox 55">
            <a:extLst>
              <a:ext uri="{FF2B5EF4-FFF2-40B4-BE49-F238E27FC236}">
                <a16:creationId xmlns:a16="http://schemas.microsoft.com/office/drawing/2014/main" id="{F12E3B7A-AB5C-CE1F-1F3E-357C6B75FF98}"/>
              </a:ext>
            </a:extLst>
          </p:cNvPr>
          <p:cNvSpPr txBox="1"/>
          <p:nvPr/>
        </p:nvSpPr>
        <p:spPr>
          <a:xfrm>
            <a:off x="564666" y="4178766"/>
            <a:ext cx="4373095" cy="1101455"/>
          </a:xfrm>
          <a:prstGeom prst="rect">
            <a:avLst/>
          </a:prstGeom>
          <a:noFill/>
          <a:ln/>
        </p:spPr>
        <p:txBody>
          <a:bodyPr wrap="square" lIns="0" tIns="0" rIns="0" bIns="0" rtlCol="0" anchor="ctr"/>
          <a:lstStyle>
            <a:defPPr>
              <a:defRPr lang="en-US"/>
            </a:defPPr>
            <a:lvl1pPr>
              <a:defRPr sz="1093">
                <a:solidFill>
                  <a:srgbClr val="CCE4FF"/>
                </a:solidFill>
                <a:latin typeface="Arial" pitchFamily="34" charset="0"/>
                <a:ea typeface="Arial" pitchFamily="34" charset="-122"/>
                <a:cs typeface="Arial" pitchFamily="34" charset="-120"/>
              </a:defRPr>
            </a:lvl1pPr>
          </a:lstStyle>
          <a:p>
            <a:pPr>
              <a:spcAft>
                <a:spcPts val="300"/>
              </a:spcAft>
            </a:pPr>
            <a:r>
              <a:rPr lang="en-US"/>
              <a:t>Accenture was chosen as a strategic transformation partner, integrating Strategy &amp; Consulting, Technology, and AI-led delivery. </a:t>
            </a:r>
          </a:p>
          <a:p>
            <a:pPr>
              <a:spcAft>
                <a:spcPts val="300"/>
              </a:spcAft>
            </a:pPr>
            <a:r>
              <a:rPr lang="en-US"/>
              <a:t>We developed a comprehensive transformation plan, launched an AI-driven platform, modernized core systems, embedded advanced technologies like GenAI and cloud-native architectures, deployed a senior multidisciplinary team, and introduced an innovation funding model to support ongoing development.</a:t>
            </a:r>
          </a:p>
        </p:txBody>
      </p:sp>
      <p:pic>
        <p:nvPicPr>
          <p:cNvPr id="1028" name="Picture 4">
            <a:extLst>
              <a:ext uri="{FF2B5EF4-FFF2-40B4-BE49-F238E27FC236}">
                <a16:creationId xmlns:a16="http://schemas.microsoft.com/office/drawing/2014/main" id="{4C7BBC99-4508-7636-4C54-0797DFBAA031}"/>
              </a:ext>
            </a:extLst>
          </p:cNvPr>
          <p:cNvPicPr>
            <a:picLocks noChangeAspect="1" noChangeArrowheads="1"/>
          </p:cNvPicPr>
          <p:nvPr/>
        </p:nvPicPr>
        <p:blipFill rotWithShape="1">
          <a:blip r:embed="rId6">
            <a:clrChange>
              <a:clrFrom>
                <a:srgbClr val="171312"/>
              </a:clrFrom>
              <a:clrTo>
                <a:srgbClr val="171312">
                  <a:alpha val="0"/>
                </a:srgbClr>
              </a:clrTo>
            </a:clrChange>
            <a:extLst>
              <a:ext uri="{28A0092B-C50C-407E-A947-70E740481C1C}">
                <a14:useLocalDpi xmlns:a14="http://schemas.microsoft.com/office/drawing/2010/main" val="0"/>
              </a:ext>
            </a:extLst>
          </a:blip>
          <a:srcRect l="11038" t="33815" r="5088" b="24702"/>
          <a:stretch>
            <a:fillRect/>
          </a:stretch>
        </p:blipFill>
        <p:spPr bwMode="auto">
          <a:xfrm>
            <a:off x="1248251" y="1477753"/>
            <a:ext cx="2428397" cy="637638"/>
          </a:xfrm>
          <a:prstGeom prst="rect">
            <a:avLst/>
          </a:prstGeom>
          <a:noFill/>
          <a:extLst>
            <a:ext uri="{909E8E84-426E-40DD-AFC4-6F175D3DCCD1}">
              <a14:hiddenFill xmlns:a14="http://schemas.microsoft.com/office/drawing/2010/main">
                <a:solidFill>
                  <a:srgbClr val="FFFFFF"/>
                </a:solidFill>
              </a14:hiddenFill>
            </a:ext>
          </a:extLst>
        </p:spPr>
      </p:pic>
      <p:sp>
        <p:nvSpPr>
          <p:cNvPr id="58" name="Text 0">
            <a:extLst>
              <a:ext uri="{FF2B5EF4-FFF2-40B4-BE49-F238E27FC236}">
                <a16:creationId xmlns:a16="http://schemas.microsoft.com/office/drawing/2014/main" id="{4816D707-DC21-1A95-8269-499B36F7B0E3}"/>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cs typeface="Arial" pitchFamily="34" charset="-120"/>
              </a:rPr>
              <a:t>SOFTWARE &amp; PLATFORM ENGINEERING PORTFOLIO OVERVIEW</a:t>
            </a:r>
          </a:p>
        </p:txBody>
      </p:sp>
      <p:sp>
        <p:nvSpPr>
          <p:cNvPr id="59" name="Shape 0">
            <a:extLst>
              <a:ext uri="{FF2B5EF4-FFF2-40B4-BE49-F238E27FC236}">
                <a16:creationId xmlns:a16="http://schemas.microsoft.com/office/drawing/2014/main" id="{2E5711C3-C89D-2DC7-515F-DE273AB5C4EA}"/>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1736958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7CB2A-1B91-F915-7C82-29D8314B1E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9D4500-3208-40B4-4E31-F3A2ACE1E6E4}"/>
              </a:ext>
            </a:extLst>
          </p:cNvPr>
          <p:cNvSpPr>
            <a:spLocks noGrp="1"/>
          </p:cNvSpPr>
          <p:nvPr>
            <p:ph type="title"/>
          </p:nvPr>
        </p:nvSpPr>
        <p:spPr>
          <a:xfrm>
            <a:off x="1164969" y="3896836"/>
            <a:ext cx="7340053" cy="443198"/>
          </a:xfrm>
        </p:spPr>
        <p:txBody>
          <a:bodyPr/>
          <a:lstStyle/>
          <a:p>
            <a:r>
              <a:rPr lang="en-US" sz="3200" b="1">
                <a:latin typeface="+mn-lt"/>
                <a:ea typeface="+mn-ea"/>
                <a:cs typeface="+mn-cs"/>
              </a:rPr>
              <a:t>S&amp;PE BUSINESS IMPACT</a:t>
            </a:r>
          </a:p>
        </p:txBody>
      </p:sp>
      <p:sp>
        <p:nvSpPr>
          <p:cNvPr id="3" name="Shape 0">
            <a:extLst>
              <a:ext uri="{FF2B5EF4-FFF2-40B4-BE49-F238E27FC236}">
                <a16:creationId xmlns:a16="http://schemas.microsoft.com/office/drawing/2014/main" id="{05AB91F7-1302-32C5-8586-8930E1A2AA1D}"/>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1652815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074E8-B1EA-B242-3968-5CE9BB35752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262CC72-B802-145D-7E4C-151E15A58220}"/>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5" name="Text 3">
            <a:extLst>
              <a:ext uri="{FF2B5EF4-FFF2-40B4-BE49-F238E27FC236}">
                <a16:creationId xmlns:a16="http://schemas.microsoft.com/office/drawing/2014/main" id="{2BE282E6-427B-9924-C728-59B15B69A737}"/>
              </a:ext>
            </a:extLst>
          </p:cNvPr>
          <p:cNvSpPr/>
          <p:nvPr/>
        </p:nvSpPr>
        <p:spPr>
          <a:xfrm>
            <a:off x="324000" y="468000"/>
            <a:ext cx="9446768" cy="268252"/>
          </a:xfrm>
          <a:prstGeom prst="rect">
            <a:avLst/>
          </a:prstGeom>
          <a:noFill/>
          <a:ln/>
        </p:spPr>
        <p:txBody>
          <a:bodyPr wrap="square" lIns="0" tIns="0" rIns="0" bIns="0" rtlCol="0" anchor="t">
            <a:noAutofit/>
          </a:bodyPr>
          <a:lstStyle/>
          <a:p>
            <a:pPr marL="0" indent="0">
              <a:buNone/>
            </a:pPr>
            <a:r>
              <a:rPr lang="en-US" sz="2400" b="1">
                <a:solidFill>
                  <a:schemeClr val="bg1"/>
                </a:solidFill>
              </a:rPr>
              <a:t>Other Recent Software &amp; Platform Engineering  Highlights</a:t>
            </a:r>
          </a:p>
        </p:txBody>
      </p:sp>
      <p:sp>
        <p:nvSpPr>
          <p:cNvPr id="6" name="Text 4">
            <a:extLst>
              <a:ext uri="{FF2B5EF4-FFF2-40B4-BE49-F238E27FC236}">
                <a16:creationId xmlns:a16="http://schemas.microsoft.com/office/drawing/2014/main" id="{DFDAF54E-4C40-7918-8733-AAEE2CEAA98A}"/>
              </a:ext>
            </a:extLst>
          </p:cNvPr>
          <p:cNvSpPr/>
          <p:nvPr/>
        </p:nvSpPr>
        <p:spPr>
          <a:xfrm>
            <a:off x="530352" y="941832"/>
            <a:ext cx="7680960" cy="164592"/>
          </a:xfrm>
          <a:prstGeom prst="rect">
            <a:avLst/>
          </a:prstGeom>
          <a:noFill/>
          <a:ln/>
        </p:spPr>
        <p:txBody>
          <a:bodyPr wrap="square" lIns="0" tIns="0" rIns="0" bIns="0" rtlCol="0" anchor="t">
            <a:noAutofit/>
          </a:bodyPr>
          <a:lstStyle/>
          <a:p>
            <a:pPr marL="0" indent="0">
              <a:buNone/>
            </a:pPr>
            <a:r>
              <a:rPr lang="en-US" sz="1100">
                <a:solidFill>
                  <a:schemeClr val="bg1"/>
                </a:solidFill>
                <a:latin typeface="Arial" pitchFamily="34" charset="0"/>
                <a:ea typeface="Arial" pitchFamily="34" charset="-122"/>
                <a:cs typeface="Arial" pitchFamily="34" charset="-120"/>
              </a:rPr>
              <a:t>Key Deals across the Markets brining together our offerings</a:t>
            </a:r>
            <a:endParaRPr lang="en-US" sz="1100">
              <a:solidFill>
                <a:schemeClr val="bg1"/>
              </a:solidFill>
            </a:endParaRPr>
          </a:p>
        </p:txBody>
      </p:sp>
      <p:sp>
        <p:nvSpPr>
          <p:cNvPr id="79" name="Shape 77">
            <a:extLst>
              <a:ext uri="{FF2B5EF4-FFF2-40B4-BE49-F238E27FC236}">
                <a16:creationId xmlns:a16="http://schemas.microsoft.com/office/drawing/2014/main" id="{A16151C3-6B57-B014-1515-32EBD6ADC100}"/>
              </a:ext>
            </a:extLst>
          </p:cNvPr>
          <p:cNvSpPr/>
          <p:nvPr/>
        </p:nvSpPr>
        <p:spPr>
          <a:xfrm>
            <a:off x="10972800" y="91440"/>
            <a:ext cx="914400" cy="402336"/>
          </a:xfrm>
          <a:prstGeom prst="rect">
            <a:avLst/>
          </a:prstGeom>
          <a:solidFill>
            <a:srgbClr val="000000"/>
          </a:solidFill>
          <a:ln w="12700">
            <a:solidFill>
              <a:srgbClr val="000000">
                <a:alpha val="0"/>
              </a:srgbClr>
            </a:solidFill>
            <a:prstDash val="solid"/>
          </a:ln>
        </p:spPr>
        <p:txBody>
          <a:bodyPr wrap="square" anchor="t">
            <a:noAutofit/>
          </a:bodyPr>
          <a:lstStyle/>
          <a:p>
            <a:endParaRPr lang="en-150"/>
          </a:p>
        </p:txBody>
      </p:sp>
      <p:pic>
        <p:nvPicPr>
          <p:cNvPr id="3" name="Picture 2" descr="Walt Disney logo PNG transparent image ...">
            <a:extLst>
              <a:ext uri="{FF2B5EF4-FFF2-40B4-BE49-F238E27FC236}">
                <a16:creationId xmlns:a16="http://schemas.microsoft.com/office/drawing/2014/main" id="{EDE3174A-3417-3754-7CB7-E356853C906C}"/>
              </a:ext>
            </a:extLst>
          </p:cNvPr>
          <p:cNvPicPr>
            <a:picLocks noChangeAspect="1"/>
          </p:cNvPicPr>
          <p:nvPr/>
        </p:nvPicPr>
        <p:blipFill>
          <a:blip r:embed="rId3"/>
          <a:stretch>
            <a:fillRect/>
          </a:stretch>
        </p:blipFill>
        <p:spPr>
          <a:xfrm>
            <a:off x="6897304" y="1399475"/>
            <a:ext cx="1466850" cy="794954"/>
          </a:xfrm>
          <a:prstGeom prst="rect">
            <a:avLst/>
          </a:prstGeom>
        </p:spPr>
      </p:pic>
      <p:pic>
        <p:nvPicPr>
          <p:cNvPr id="7" name="Picture 6" descr="ConocoPhillips Logo PNG Vector (EPS) Free Download">
            <a:extLst>
              <a:ext uri="{FF2B5EF4-FFF2-40B4-BE49-F238E27FC236}">
                <a16:creationId xmlns:a16="http://schemas.microsoft.com/office/drawing/2014/main" id="{B39245B0-1941-D35A-0E0E-101977D596BD}"/>
              </a:ext>
            </a:extLst>
          </p:cNvPr>
          <p:cNvPicPr>
            <a:picLocks noChangeAspect="1"/>
          </p:cNvPicPr>
          <p:nvPr/>
        </p:nvPicPr>
        <p:blipFill>
          <a:blip r:embed="rId4"/>
          <a:srcRect l="10595" t="31352" r="9946" b="39239"/>
          <a:stretch>
            <a:fillRect/>
          </a:stretch>
        </p:blipFill>
        <p:spPr>
          <a:xfrm>
            <a:off x="574525" y="1348054"/>
            <a:ext cx="2270541" cy="840362"/>
          </a:xfrm>
          <a:prstGeom prst="rect">
            <a:avLst/>
          </a:prstGeom>
        </p:spPr>
      </p:pic>
      <p:sp>
        <p:nvSpPr>
          <p:cNvPr id="8" name="TextBox 7">
            <a:extLst>
              <a:ext uri="{FF2B5EF4-FFF2-40B4-BE49-F238E27FC236}">
                <a16:creationId xmlns:a16="http://schemas.microsoft.com/office/drawing/2014/main" id="{28828856-ADEB-3D8B-BD76-176B13686DCF}"/>
              </a:ext>
            </a:extLst>
          </p:cNvPr>
          <p:cNvSpPr txBox="1"/>
          <p:nvPr/>
        </p:nvSpPr>
        <p:spPr>
          <a:xfrm>
            <a:off x="6596569" y="2261283"/>
            <a:ext cx="2231516" cy="432100"/>
          </a:xfrm>
          <a:prstGeom prst="rect">
            <a:avLst/>
          </a:prstGeom>
          <a:noFill/>
        </p:spPr>
        <p:txBody>
          <a:bodyPr wrap="square" lIns="0" tIns="0" rIns="0" bIns="0" rtlCol="0">
            <a:noAutofit/>
          </a:bodyPr>
          <a:lstStyle/>
          <a:p>
            <a:pPr algn="ctr" defTabSz="228600">
              <a:spcAft>
                <a:spcPts val="1200"/>
              </a:spcAft>
            </a:pPr>
            <a:r>
              <a:rPr lang="en-US" sz="1400" noProof="0">
                <a:solidFill>
                  <a:schemeClr val="bg1"/>
                </a:solidFill>
              </a:rPr>
              <a:t>$126M – RDE Powered Architecture, </a:t>
            </a:r>
            <a:r>
              <a:rPr lang="en-US" sz="1400">
                <a:solidFill>
                  <a:schemeClr val="bg1"/>
                </a:solidFill>
              </a:rPr>
              <a:t>Custom Engineering &amp;</a:t>
            </a:r>
            <a:br>
              <a:rPr lang="en-US" sz="1400">
                <a:solidFill>
                  <a:schemeClr val="bg1"/>
                </a:solidFill>
              </a:rPr>
            </a:br>
            <a:r>
              <a:rPr lang="en-US" sz="1400">
                <a:solidFill>
                  <a:schemeClr val="bg1"/>
                </a:solidFill>
              </a:rPr>
              <a:t>Managed Services</a:t>
            </a:r>
            <a:endParaRPr lang="en-US" sz="1400" noProof="0">
              <a:solidFill>
                <a:schemeClr val="bg1"/>
              </a:solidFill>
            </a:endParaRPr>
          </a:p>
        </p:txBody>
      </p:sp>
      <p:sp>
        <p:nvSpPr>
          <p:cNvPr id="9" name="TextBox 8">
            <a:extLst>
              <a:ext uri="{FF2B5EF4-FFF2-40B4-BE49-F238E27FC236}">
                <a16:creationId xmlns:a16="http://schemas.microsoft.com/office/drawing/2014/main" id="{969C2FEE-B4DB-863B-500D-C1CB4C62AF09}"/>
              </a:ext>
            </a:extLst>
          </p:cNvPr>
          <p:cNvSpPr txBox="1"/>
          <p:nvPr/>
        </p:nvSpPr>
        <p:spPr>
          <a:xfrm>
            <a:off x="532233" y="2382317"/>
            <a:ext cx="2270541" cy="432100"/>
          </a:xfrm>
          <a:prstGeom prst="rect">
            <a:avLst/>
          </a:prstGeom>
          <a:noFill/>
        </p:spPr>
        <p:txBody>
          <a:bodyPr wrap="square" lIns="0" tIns="0" rIns="0" bIns="0" rtlCol="0">
            <a:noAutofit/>
          </a:bodyPr>
          <a:lstStyle/>
          <a:p>
            <a:pPr algn="ctr" defTabSz="228600">
              <a:spcAft>
                <a:spcPts val="1200"/>
              </a:spcAft>
            </a:pPr>
            <a:r>
              <a:rPr lang="en-US" sz="1400" noProof="0">
                <a:solidFill>
                  <a:schemeClr val="bg1"/>
                </a:solidFill>
              </a:rPr>
              <a:t>$45M – RDE Powered</a:t>
            </a:r>
            <a:br>
              <a:rPr lang="en-US" sz="1400" noProof="0">
                <a:solidFill>
                  <a:schemeClr val="bg1"/>
                </a:solidFill>
              </a:rPr>
            </a:br>
            <a:r>
              <a:rPr lang="en-US" sz="1400" noProof="0">
                <a:solidFill>
                  <a:schemeClr val="bg1"/>
                </a:solidFill>
              </a:rPr>
              <a:t>Custom Engineering &amp;</a:t>
            </a:r>
            <a:br>
              <a:rPr lang="en-US" sz="1400" noProof="0">
                <a:solidFill>
                  <a:schemeClr val="bg1"/>
                </a:solidFill>
              </a:rPr>
            </a:br>
            <a:r>
              <a:rPr lang="en-US" sz="1400" noProof="0">
                <a:solidFill>
                  <a:schemeClr val="bg1"/>
                </a:solidFill>
              </a:rPr>
              <a:t>Managed Services</a:t>
            </a:r>
          </a:p>
        </p:txBody>
      </p:sp>
      <p:sp>
        <p:nvSpPr>
          <p:cNvPr id="11" name="TextBox 10">
            <a:extLst>
              <a:ext uri="{FF2B5EF4-FFF2-40B4-BE49-F238E27FC236}">
                <a16:creationId xmlns:a16="http://schemas.microsoft.com/office/drawing/2014/main" id="{C95335A1-5CD6-51F7-95A9-5FE8B790F7A5}"/>
              </a:ext>
            </a:extLst>
          </p:cNvPr>
          <p:cNvSpPr txBox="1"/>
          <p:nvPr/>
        </p:nvSpPr>
        <p:spPr>
          <a:xfrm>
            <a:off x="9226794" y="2323735"/>
            <a:ext cx="2482265" cy="432100"/>
          </a:xfrm>
          <a:prstGeom prst="rect">
            <a:avLst/>
          </a:prstGeom>
          <a:noFill/>
        </p:spPr>
        <p:txBody>
          <a:bodyPr wrap="square" lIns="0" tIns="0" rIns="0" bIns="0" rtlCol="0">
            <a:noAutofit/>
          </a:bodyPr>
          <a:lstStyle/>
          <a:p>
            <a:pPr algn="ctr" defTabSz="228600">
              <a:spcAft>
                <a:spcPts val="1200"/>
              </a:spcAft>
            </a:pPr>
            <a:r>
              <a:rPr lang="en-US" sz="1400" noProof="0">
                <a:solidFill>
                  <a:schemeClr val="bg1"/>
                </a:solidFill>
              </a:rPr>
              <a:t>$32M (total)</a:t>
            </a:r>
            <a:r>
              <a:rPr lang="en-US" sz="1400">
                <a:solidFill>
                  <a:schemeClr val="bg1"/>
                </a:solidFill>
              </a:rPr>
              <a:t> </a:t>
            </a:r>
            <a:r>
              <a:rPr lang="en-US" sz="1400" noProof="0">
                <a:solidFill>
                  <a:schemeClr val="bg1"/>
                </a:solidFill>
              </a:rPr>
              <a:t>– RDE Powered </a:t>
            </a:r>
            <a:r>
              <a:rPr lang="en-US" sz="1400">
                <a:solidFill>
                  <a:schemeClr val="bg1"/>
                </a:solidFill>
              </a:rPr>
              <a:t>Custom Engineering</a:t>
            </a:r>
            <a:r>
              <a:rPr lang="en-US" sz="1400" noProof="0">
                <a:solidFill>
                  <a:schemeClr val="bg1"/>
                </a:solidFill>
              </a:rPr>
              <a:t>;  Follow on $60-70m in FY27</a:t>
            </a:r>
          </a:p>
        </p:txBody>
      </p:sp>
      <p:sp>
        <p:nvSpPr>
          <p:cNvPr id="16" name="TextBox 15">
            <a:extLst>
              <a:ext uri="{FF2B5EF4-FFF2-40B4-BE49-F238E27FC236}">
                <a16:creationId xmlns:a16="http://schemas.microsoft.com/office/drawing/2014/main" id="{FF3A32D7-DE56-AA84-5FEE-5C1F63CCF294}"/>
              </a:ext>
            </a:extLst>
          </p:cNvPr>
          <p:cNvSpPr txBox="1"/>
          <p:nvPr/>
        </p:nvSpPr>
        <p:spPr>
          <a:xfrm>
            <a:off x="6349655" y="3343655"/>
            <a:ext cx="2716113" cy="1078513"/>
          </a:xfrm>
          <a:prstGeom prst="rect">
            <a:avLst/>
          </a:prstGeom>
          <a:noFill/>
        </p:spPr>
        <p:txBody>
          <a:bodyPr wrap="square" lIns="0" tIns="0" rIns="0" bIns="0" rtlCol="0">
            <a:noAutofit/>
          </a:bodyPr>
          <a:lstStyle/>
          <a:p>
            <a:pPr algn="ctr" defTabSz="228600">
              <a:spcAft>
                <a:spcPts val="1200"/>
              </a:spcAft>
            </a:pPr>
            <a:r>
              <a:rPr lang="en-US" sz="1400">
                <a:solidFill>
                  <a:schemeClr val="bg2">
                    <a:lumMod val="60000"/>
                    <a:lumOff val="40000"/>
                  </a:schemeClr>
                </a:solidFill>
              </a:rPr>
              <a:t>Restricted</a:t>
            </a:r>
            <a:br>
              <a:rPr lang="en-US" sz="1400">
                <a:solidFill>
                  <a:schemeClr val="bg2">
                    <a:lumMod val="60000"/>
                    <a:lumOff val="40000"/>
                  </a:schemeClr>
                </a:solidFill>
              </a:rPr>
            </a:br>
            <a:r>
              <a:rPr lang="en-US" sz="1400">
                <a:solidFill>
                  <a:schemeClr val="bg2">
                    <a:lumMod val="60000"/>
                    <a:lumOff val="40000"/>
                  </a:schemeClr>
                </a:solidFill>
              </a:rPr>
              <a:t>(Australian Transport)</a:t>
            </a:r>
            <a:endParaRPr lang="en-US" sz="1400">
              <a:solidFill>
                <a:schemeClr val="bg1"/>
              </a:solidFill>
            </a:endParaRPr>
          </a:p>
          <a:p>
            <a:pPr algn="ctr" defTabSz="228600">
              <a:spcAft>
                <a:spcPts val="1200"/>
              </a:spcAft>
            </a:pPr>
            <a:r>
              <a:rPr lang="en-US" sz="1400">
                <a:solidFill>
                  <a:schemeClr val="bg1"/>
                </a:solidFill>
              </a:rPr>
              <a:t> $162M Business Transformation – Architecture, SDLC, Custom Engineering</a:t>
            </a:r>
            <a:endParaRPr lang="en-US" sz="1400" noProof="0">
              <a:solidFill>
                <a:schemeClr val="bg1"/>
              </a:solidFill>
            </a:endParaRPr>
          </a:p>
        </p:txBody>
      </p:sp>
      <p:sp>
        <p:nvSpPr>
          <p:cNvPr id="19" name="TextBox 18">
            <a:extLst>
              <a:ext uri="{FF2B5EF4-FFF2-40B4-BE49-F238E27FC236}">
                <a16:creationId xmlns:a16="http://schemas.microsoft.com/office/drawing/2014/main" id="{9AD4E811-6534-E54F-643A-6A415FBCD1D2}"/>
              </a:ext>
            </a:extLst>
          </p:cNvPr>
          <p:cNvSpPr txBox="1"/>
          <p:nvPr/>
        </p:nvSpPr>
        <p:spPr>
          <a:xfrm>
            <a:off x="3720399" y="3796297"/>
            <a:ext cx="2276311" cy="738664"/>
          </a:xfrm>
          <a:prstGeom prst="rect">
            <a:avLst/>
          </a:prstGeom>
          <a:noFill/>
        </p:spPr>
        <p:txBody>
          <a:bodyPr wrap="square">
            <a:spAutoFit/>
          </a:bodyPr>
          <a:lstStyle/>
          <a:p>
            <a:pPr algn="ctr"/>
            <a:r>
              <a:rPr lang="en-US" sz="1400">
                <a:solidFill>
                  <a:schemeClr val="bg1"/>
                </a:solidFill>
              </a:rPr>
              <a:t>$5Mn SDLC, Modernization, Custom </a:t>
            </a:r>
            <a:br>
              <a:rPr lang="en-US" sz="1400">
                <a:solidFill>
                  <a:schemeClr val="bg1"/>
                </a:solidFill>
              </a:rPr>
            </a:br>
            <a:r>
              <a:rPr lang="en-US" sz="1400">
                <a:solidFill>
                  <a:schemeClr val="bg1"/>
                </a:solidFill>
              </a:rPr>
              <a:t>Engineering</a:t>
            </a:r>
          </a:p>
        </p:txBody>
      </p:sp>
      <p:pic>
        <p:nvPicPr>
          <p:cNvPr id="17" name="Picture 2" descr="Krungthai Logo &amp; Brand Assets (SVG, PNG and vector) - Brandfetch">
            <a:extLst>
              <a:ext uri="{FF2B5EF4-FFF2-40B4-BE49-F238E27FC236}">
                <a16:creationId xmlns:a16="http://schemas.microsoft.com/office/drawing/2014/main" id="{A3090896-551B-D256-CF78-950CEF28B3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1087" y="1349994"/>
            <a:ext cx="952500" cy="9112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39D7998F-30CA-60FE-3DBC-E5AA97A7A6C5}"/>
              </a:ext>
            </a:extLst>
          </p:cNvPr>
          <p:cNvSpPr txBox="1"/>
          <p:nvPr/>
        </p:nvSpPr>
        <p:spPr>
          <a:xfrm>
            <a:off x="3602711" y="2382746"/>
            <a:ext cx="2302094" cy="432100"/>
          </a:xfrm>
          <a:prstGeom prst="rect">
            <a:avLst/>
          </a:prstGeom>
          <a:noFill/>
        </p:spPr>
        <p:txBody>
          <a:bodyPr wrap="square" lIns="0" tIns="0" rIns="0" bIns="0" rtlCol="0">
            <a:noAutofit/>
          </a:bodyPr>
          <a:lstStyle/>
          <a:p>
            <a:pPr algn="ctr" defTabSz="228600">
              <a:spcAft>
                <a:spcPts val="1200"/>
              </a:spcAft>
            </a:pPr>
            <a:r>
              <a:rPr lang="en-US" sz="1400" noProof="0">
                <a:solidFill>
                  <a:schemeClr val="bg1"/>
                </a:solidFill>
              </a:rPr>
              <a:t>$81M –  AI-powered App </a:t>
            </a:r>
            <a:r>
              <a:rPr lang="en-US" sz="1400">
                <a:solidFill>
                  <a:schemeClr val="bg1"/>
                </a:solidFill>
              </a:rPr>
              <a:t>Custom Engineering &amp;</a:t>
            </a:r>
            <a:br>
              <a:rPr lang="en-US" sz="1400">
                <a:solidFill>
                  <a:schemeClr val="bg1"/>
                </a:solidFill>
              </a:rPr>
            </a:br>
            <a:r>
              <a:rPr lang="en-US" sz="1400">
                <a:solidFill>
                  <a:schemeClr val="bg1"/>
                </a:solidFill>
              </a:rPr>
              <a:t>Managed Services</a:t>
            </a:r>
            <a:endParaRPr lang="en-US" sz="1400" noProof="0">
              <a:solidFill>
                <a:schemeClr val="bg1"/>
              </a:solidFill>
            </a:endParaRPr>
          </a:p>
        </p:txBody>
      </p:sp>
      <p:pic>
        <p:nvPicPr>
          <p:cNvPr id="22" name="Picture 21">
            <a:extLst>
              <a:ext uri="{FF2B5EF4-FFF2-40B4-BE49-F238E27FC236}">
                <a16:creationId xmlns:a16="http://schemas.microsoft.com/office/drawing/2014/main" id="{F40793B5-C49A-0909-7FFE-D43BE43BFF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02711" y="3230499"/>
            <a:ext cx="2286000" cy="685800"/>
          </a:xfrm>
          <a:prstGeom prst="rect">
            <a:avLst/>
          </a:prstGeom>
        </p:spPr>
      </p:pic>
      <p:pic>
        <p:nvPicPr>
          <p:cNvPr id="27" name="Picture 26">
            <a:extLst>
              <a:ext uri="{FF2B5EF4-FFF2-40B4-BE49-F238E27FC236}">
                <a16:creationId xmlns:a16="http://schemas.microsoft.com/office/drawing/2014/main" id="{0CCF37C0-1498-AF02-C167-9EFFAB8CFC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92073" y="1697773"/>
            <a:ext cx="1524000" cy="402325"/>
          </a:xfrm>
          <a:prstGeom prst="rect">
            <a:avLst/>
          </a:prstGeom>
        </p:spPr>
      </p:pic>
      <p:sp>
        <p:nvSpPr>
          <p:cNvPr id="4" name="TextBox 3">
            <a:extLst>
              <a:ext uri="{FF2B5EF4-FFF2-40B4-BE49-F238E27FC236}">
                <a16:creationId xmlns:a16="http://schemas.microsoft.com/office/drawing/2014/main" id="{5B76EC20-0BCA-A01E-0834-50C740CAEE92}"/>
              </a:ext>
            </a:extLst>
          </p:cNvPr>
          <p:cNvSpPr txBox="1"/>
          <p:nvPr/>
        </p:nvSpPr>
        <p:spPr>
          <a:xfrm>
            <a:off x="871449" y="5811739"/>
            <a:ext cx="1973234" cy="424542"/>
          </a:xfrm>
          <a:prstGeom prst="rect">
            <a:avLst/>
          </a:prstGeom>
          <a:noFill/>
        </p:spPr>
        <p:txBody>
          <a:bodyPr wrap="square" lIns="0" tIns="0" rIns="0" bIns="0" rtlCol="0">
            <a:noAutofit/>
          </a:bodyPr>
          <a:lstStyle/>
          <a:p>
            <a:pPr algn="ctr" defTabSz="228600">
              <a:spcAft>
                <a:spcPts val="1200"/>
              </a:spcAft>
            </a:pPr>
            <a:r>
              <a:rPr lang="en-US" sz="1400" noProof="0">
                <a:solidFill>
                  <a:schemeClr val="bg1"/>
                </a:solidFill>
              </a:rPr>
              <a:t>$47M – RDE Powered Modernization</a:t>
            </a:r>
          </a:p>
        </p:txBody>
      </p:sp>
      <p:pic>
        <p:nvPicPr>
          <p:cNvPr id="10" name="Picture 9" descr="US-Alberta Trade: Job Profile by State">
            <a:extLst>
              <a:ext uri="{FF2B5EF4-FFF2-40B4-BE49-F238E27FC236}">
                <a16:creationId xmlns:a16="http://schemas.microsoft.com/office/drawing/2014/main" id="{E5CC284F-CE41-8A03-6A6E-82D91A2DD1E3}"/>
              </a:ext>
            </a:extLst>
          </p:cNvPr>
          <p:cNvPicPr>
            <a:picLocks noChangeAspect="1"/>
          </p:cNvPicPr>
          <p:nvPr/>
        </p:nvPicPr>
        <p:blipFill>
          <a:blip r:embed="rId8"/>
          <a:stretch>
            <a:fillRect/>
          </a:stretch>
        </p:blipFill>
        <p:spPr>
          <a:xfrm>
            <a:off x="840637" y="5026867"/>
            <a:ext cx="1738313" cy="657225"/>
          </a:xfrm>
          <a:prstGeom prst="rect">
            <a:avLst/>
          </a:prstGeom>
        </p:spPr>
      </p:pic>
      <p:sp>
        <p:nvSpPr>
          <p:cNvPr id="12" name="TextBox 11">
            <a:extLst>
              <a:ext uri="{FF2B5EF4-FFF2-40B4-BE49-F238E27FC236}">
                <a16:creationId xmlns:a16="http://schemas.microsoft.com/office/drawing/2014/main" id="{97960F16-5B98-09C0-4482-922F5FBD7585}"/>
              </a:ext>
            </a:extLst>
          </p:cNvPr>
          <p:cNvSpPr txBox="1"/>
          <p:nvPr/>
        </p:nvSpPr>
        <p:spPr>
          <a:xfrm>
            <a:off x="3871120" y="5808397"/>
            <a:ext cx="2311490" cy="424542"/>
          </a:xfrm>
          <a:prstGeom prst="rect">
            <a:avLst/>
          </a:prstGeom>
          <a:noFill/>
        </p:spPr>
        <p:txBody>
          <a:bodyPr wrap="square" lIns="0" tIns="0" rIns="0" bIns="0" rtlCol="0">
            <a:noAutofit/>
          </a:bodyPr>
          <a:lstStyle/>
          <a:p>
            <a:pPr algn="ctr" defTabSz="228600">
              <a:spcAft>
                <a:spcPts val="1200"/>
              </a:spcAft>
            </a:pPr>
            <a:r>
              <a:rPr lang="en-US" sz="1400" noProof="0">
                <a:solidFill>
                  <a:schemeClr val="bg1"/>
                </a:solidFill>
              </a:rPr>
              <a:t>$33.3M –</a:t>
            </a:r>
            <a:br>
              <a:rPr lang="en-US" sz="1400" noProof="0">
                <a:solidFill>
                  <a:schemeClr val="bg1"/>
                </a:solidFill>
              </a:rPr>
            </a:br>
            <a:r>
              <a:rPr lang="en-US" sz="1400" noProof="0">
                <a:solidFill>
                  <a:schemeClr val="bg1"/>
                </a:solidFill>
              </a:rPr>
              <a:t>Modernization</a:t>
            </a:r>
          </a:p>
        </p:txBody>
      </p:sp>
      <p:pic>
        <p:nvPicPr>
          <p:cNvPr id="24" name="Picture 4">
            <a:extLst>
              <a:ext uri="{FF2B5EF4-FFF2-40B4-BE49-F238E27FC236}">
                <a16:creationId xmlns:a16="http://schemas.microsoft.com/office/drawing/2014/main" id="{CC7033F6-DB39-FF87-70D8-8914FCC488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44608" y="5182449"/>
            <a:ext cx="1984534" cy="467201"/>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38BF90FF-1315-9562-40A5-2C2352EF118E}"/>
              </a:ext>
            </a:extLst>
          </p:cNvPr>
          <p:cNvSpPr txBox="1"/>
          <p:nvPr/>
        </p:nvSpPr>
        <p:spPr>
          <a:xfrm>
            <a:off x="6840591" y="5747828"/>
            <a:ext cx="2292049" cy="924389"/>
          </a:xfrm>
          <a:prstGeom prst="rect">
            <a:avLst/>
          </a:prstGeom>
          <a:noFill/>
        </p:spPr>
        <p:txBody>
          <a:bodyPr wrap="square" lIns="0" tIns="0" rIns="0" bIns="0" rtlCol="0">
            <a:noAutofit/>
          </a:bodyPr>
          <a:lstStyle/>
          <a:p>
            <a:pPr algn="ctr" defTabSz="228600">
              <a:spcAft>
                <a:spcPts val="1200"/>
              </a:spcAft>
            </a:pPr>
            <a:r>
              <a:rPr lang="en-US" sz="1400" noProof="0">
                <a:solidFill>
                  <a:schemeClr val="bg1"/>
                </a:solidFill>
              </a:rPr>
              <a:t>$74.8M –</a:t>
            </a:r>
            <a:r>
              <a:rPr lang="en-US" sz="1400">
                <a:solidFill>
                  <a:schemeClr val="bg1"/>
                </a:solidFill>
              </a:rPr>
              <a:t> Modernization, Custom Engineering &amp; Managed Services</a:t>
            </a:r>
            <a:endParaRPr lang="en-US" sz="1400" noProof="0">
              <a:solidFill>
                <a:schemeClr val="bg1"/>
              </a:solidFill>
            </a:endParaRPr>
          </a:p>
        </p:txBody>
      </p:sp>
      <p:pic>
        <p:nvPicPr>
          <p:cNvPr id="26" name="Picture 4" descr="http://intu.co.uk/uploads/media/logo_retailer/0001/07/thumb_6254_logo_retailer_1x.png">
            <a:extLst>
              <a:ext uri="{FF2B5EF4-FFF2-40B4-BE49-F238E27FC236}">
                <a16:creationId xmlns:a16="http://schemas.microsoft.com/office/drawing/2014/main" id="{332564C5-15F4-F927-33C8-ECACDCC91AB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94441" y="4970297"/>
            <a:ext cx="1502227" cy="657224"/>
          </a:xfrm>
          <a:prstGeom prst="rect">
            <a:avLst/>
          </a:prstGeom>
          <a:noFill/>
          <a:extLst>
            <a:ext uri="{909E8E84-426E-40DD-AFC4-6F175D3DCCD1}">
              <a14:hiddenFill xmlns:a14="http://schemas.microsoft.com/office/drawing/2010/main">
                <a:solidFill>
                  <a:srgbClr val="FFFFFF"/>
                </a:solidFill>
              </a14:hiddenFill>
            </a:ext>
          </a:extLst>
        </p:spPr>
      </p:pic>
      <p:sp>
        <p:nvSpPr>
          <p:cNvPr id="32" name="Text 0">
            <a:extLst>
              <a:ext uri="{FF2B5EF4-FFF2-40B4-BE49-F238E27FC236}">
                <a16:creationId xmlns:a16="http://schemas.microsoft.com/office/drawing/2014/main" id="{324EFE05-15CD-E62D-5689-506E9978C612}"/>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cs typeface="Arial" pitchFamily="34" charset="-120"/>
              </a:rPr>
              <a:t>SOFTWARE &amp; PLATFORM ENGINEERING BUSINESS IMPACT</a:t>
            </a:r>
          </a:p>
        </p:txBody>
      </p:sp>
      <p:sp>
        <p:nvSpPr>
          <p:cNvPr id="33" name="TextBox 32">
            <a:extLst>
              <a:ext uri="{FF2B5EF4-FFF2-40B4-BE49-F238E27FC236}">
                <a16:creationId xmlns:a16="http://schemas.microsoft.com/office/drawing/2014/main" id="{58BD3158-D700-020B-9971-CF6279F21A46}"/>
              </a:ext>
            </a:extLst>
          </p:cNvPr>
          <p:cNvSpPr txBox="1"/>
          <p:nvPr/>
        </p:nvSpPr>
        <p:spPr>
          <a:xfrm>
            <a:off x="840638" y="3922688"/>
            <a:ext cx="1738313" cy="424542"/>
          </a:xfrm>
          <a:prstGeom prst="rect">
            <a:avLst/>
          </a:prstGeom>
          <a:noFill/>
        </p:spPr>
        <p:txBody>
          <a:bodyPr wrap="square" lIns="0" tIns="0" rIns="0" bIns="0" rtlCol="0">
            <a:noAutofit/>
          </a:bodyPr>
          <a:lstStyle>
            <a:defPPr>
              <a:defRPr lang="en-US"/>
            </a:defPPr>
            <a:lvl1pPr algn="ctr" defTabSz="228600">
              <a:spcAft>
                <a:spcPts val="1200"/>
              </a:spcAft>
              <a:defRPr sz="1400" b="1">
                <a:solidFill>
                  <a:schemeClr val="bg1"/>
                </a:solidFill>
              </a:defRPr>
            </a:lvl1pPr>
          </a:lstStyle>
          <a:p>
            <a:r>
              <a:rPr lang="en-US" b="0"/>
              <a:t>$63M – Modernization</a:t>
            </a:r>
          </a:p>
        </p:txBody>
      </p:sp>
      <p:pic>
        <p:nvPicPr>
          <p:cNvPr id="35" name="Picture 2" descr="Brand | Sompo Holdings">
            <a:extLst>
              <a:ext uri="{FF2B5EF4-FFF2-40B4-BE49-F238E27FC236}">
                <a16:creationId xmlns:a16="http://schemas.microsoft.com/office/drawing/2014/main" id="{A503E9A7-CF79-31FA-A24C-7ED740CFCE1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71449" y="3464309"/>
            <a:ext cx="1493729" cy="37343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C6659A98-FE1F-B254-8E03-024AB7716B4F}"/>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9857507" y="3259786"/>
            <a:ext cx="1626701" cy="673118"/>
          </a:xfrm>
          <a:prstGeom prst="rect">
            <a:avLst/>
          </a:prstGeom>
        </p:spPr>
      </p:pic>
      <p:sp>
        <p:nvSpPr>
          <p:cNvPr id="39" name="TextBox 38">
            <a:extLst>
              <a:ext uri="{FF2B5EF4-FFF2-40B4-BE49-F238E27FC236}">
                <a16:creationId xmlns:a16="http://schemas.microsoft.com/office/drawing/2014/main" id="{60CF9377-C303-3977-522E-D30DFFA4FFC5}"/>
              </a:ext>
            </a:extLst>
          </p:cNvPr>
          <p:cNvSpPr txBox="1"/>
          <p:nvPr/>
        </p:nvSpPr>
        <p:spPr>
          <a:xfrm>
            <a:off x="9668657" y="5808397"/>
            <a:ext cx="1894703" cy="738664"/>
          </a:xfrm>
          <a:prstGeom prst="rect">
            <a:avLst/>
          </a:prstGeom>
          <a:noFill/>
        </p:spPr>
        <p:txBody>
          <a:bodyPr wrap="square" lIns="0" tIns="0" rIns="0" bIns="0" rtlCol="0">
            <a:noAutofit/>
          </a:bodyPr>
          <a:lstStyle>
            <a:defPPr>
              <a:defRPr lang="en-US"/>
            </a:defPPr>
            <a:lvl1pPr algn="ctr" defTabSz="228600">
              <a:spcAft>
                <a:spcPts val="1200"/>
              </a:spcAft>
              <a:defRPr sz="1400" b="1">
                <a:solidFill>
                  <a:schemeClr val="bg1"/>
                </a:solidFill>
              </a:defRPr>
            </a:lvl1pPr>
          </a:lstStyle>
          <a:p>
            <a:r>
              <a:rPr lang="en-GB" b="0"/>
              <a:t>$67M </a:t>
            </a:r>
            <a:r>
              <a:rPr lang="en-US" b="0"/>
              <a:t>–</a:t>
            </a:r>
            <a:r>
              <a:rPr lang="en-GB" b="0"/>
              <a:t> Custom Engineering </a:t>
            </a:r>
            <a:endParaRPr lang="en-US" b="0"/>
          </a:p>
        </p:txBody>
      </p:sp>
      <p:sp>
        <p:nvSpPr>
          <p:cNvPr id="40" name="TextBox 39">
            <a:extLst>
              <a:ext uri="{FF2B5EF4-FFF2-40B4-BE49-F238E27FC236}">
                <a16:creationId xmlns:a16="http://schemas.microsoft.com/office/drawing/2014/main" id="{CF8497DD-967A-48CC-4E02-BA343EFE5BBB}"/>
              </a:ext>
            </a:extLst>
          </p:cNvPr>
          <p:cNvSpPr txBox="1"/>
          <p:nvPr/>
        </p:nvSpPr>
        <p:spPr>
          <a:xfrm>
            <a:off x="9460266" y="4077217"/>
            <a:ext cx="2311489" cy="523220"/>
          </a:xfrm>
          <a:prstGeom prst="rect">
            <a:avLst/>
          </a:prstGeom>
          <a:noFill/>
        </p:spPr>
        <p:txBody>
          <a:bodyPr wrap="square" lIns="0" tIns="0" rIns="0" bIns="0" rtlCol="0">
            <a:noAutofit/>
          </a:bodyPr>
          <a:lstStyle>
            <a:defPPr>
              <a:defRPr lang="en-US"/>
            </a:defPPr>
            <a:lvl1pPr algn="ctr" defTabSz="228600">
              <a:spcAft>
                <a:spcPts val="1200"/>
              </a:spcAft>
              <a:defRPr sz="1400" b="1">
                <a:solidFill>
                  <a:schemeClr val="bg1"/>
                </a:solidFill>
              </a:defRPr>
            </a:lvl1pPr>
          </a:lstStyle>
          <a:p>
            <a:r>
              <a:rPr lang="en-US" b="0"/>
              <a:t>$16M – Modernization</a:t>
            </a:r>
          </a:p>
        </p:txBody>
      </p:sp>
      <p:pic>
        <p:nvPicPr>
          <p:cNvPr id="44" name="Image 0" descr="/mnt/data/rebuild/spe_logo.png">
            <a:extLst>
              <a:ext uri="{FF2B5EF4-FFF2-40B4-BE49-F238E27FC236}">
                <a16:creationId xmlns:a16="http://schemas.microsoft.com/office/drawing/2014/main" id="{65784D18-3C2C-5AD0-7FB3-1C268C852A17}"/>
              </a:ext>
            </a:extLst>
          </p:cNvPr>
          <p:cNvPicPr>
            <a:picLocks noChangeAspect="1"/>
          </p:cNvPicPr>
          <p:nvPr/>
        </p:nvPicPr>
        <p:blipFill>
          <a:blip r:embed="rId13"/>
          <a:stretch>
            <a:fillRect/>
          </a:stretch>
        </p:blipFill>
        <p:spPr>
          <a:xfrm>
            <a:off x="10977624" y="102425"/>
            <a:ext cx="822960" cy="365760"/>
          </a:xfrm>
          <a:prstGeom prst="rect">
            <a:avLst/>
          </a:prstGeom>
        </p:spPr>
      </p:pic>
      <p:pic>
        <p:nvPicPr>
          <p:cNvPr id="13" name="Picture 12" descr="BT Group logo in transparent PNG and vectorized SVG formats">
            <a:extLst>
              <a:ext uri="{FF2B5EF4-FFF2-40B4-BE49-F238E27FC236}">
                <a16:creationId xmlns:a16="http://schemas.microsoft.com/office/drawing/2014/main" id="{B43F3EF2-64BC-A558-33EA-823368EA70E5}"/>
              </a:ext>
            </a:extLst>
          </p:cNvPr>
          <p:cNvPicPr>
            <a:picLocks noChangeAspect="1"/>
          </p:cNvPicPr>
          <p:nvPr/>
        </p:nvPicPr>
        <p:blipFill>
          <a:blip r:embed="rId14"/>
          <a:stretch>
            <a:fillRect/>
          </a:stretch>
        </p:blipFill>
        <p:spPr>
          <a:xfrm>
            <a:off x="10296572" y="5035843"/>
            <a:ext cx="638875" cy="639275"/>
          </a:xfrm>
          <a:prstGeom prst="rect">
            <a:avLst/>
          </a:prstGeom>
        </p:spPr>
      </p:pic>
    </p:spTree>
    <p:extLst>
      <p:ext uri="{BB962C8B-B14F-4D97-AF65-F5344CB8AC3E}">
        <p14:creationId xmlns:p14="http://schemas.microsoft.com/office/powerpoint/2010/main" val="2890238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324000" y="468000"/>
            <a:ext cx="4937760" cy="310896"/>
          </a:xfrm>
          <a:prstGeom prst="rect">
            <a:avLst/>
          </a:prstGeom>
          <a:noFill/>
          <a:ln/>
        </p:spPr>
        <p:txBody>
          <a:bodyPr wrap="square" lIns="0" tIns="0" rIns="0" bIns="0" rtlCol="0" anchor="t">
            <a:noAutofit/>
          </a:bodyPr>
          <a:lstStyle/>
          <a:p>
            <a:pPr marL="0" indent="0">
              <a:buNone/>
            </a:pPr>
            <a:r>
              <a:rPr lang="en-US" sz="2400" b="1">
                <a:solidFill>
                  <a:schemeClr val="bg1"/>
                </a:solidFill>
              </a:rPr>
              <a:t>Business Summary – April YTD</a:t>
            </a:r>
          </a:p>
        </p:txBody>
      </p:sp>
      <p:sp>
        <p:nvSpPr>
          <p:cNvPr id="9" name="Rectangle: Rounded Corners 8">
            <a:extLst>
              <a:ext uri="{FF2B5EF4-FFF2-40B4-BE49-F238E27FC236}">
                <a16:creationId xmlns:a16="http://schemas.microsoft.com/office/drawing/2014/main" id="{D973FC14-2D34-0678-FFB7-4ECB9B4AA0C6}"/>
              </a:ext>
            </a:extLst>
          </p:cNvPr>
          <p:cNvSpPr/>
          <p:nvPr/>
        </p:nvSpPr>
        <p:spPr>
          <a:xfrm>
            <a:off x="230242" y="1023356"/>
            <a:ext cx="11731517" cy="258569"/>
          </a:xfrm>
          <a:prstGeom prst="roundRect">
            <a:avLst/>
          </a:prstGeom>
          <a:solidFill>
            <a:srgbClr val="A100FF"/>
          </a:solidFill>
          <a:ln/>
        </p:spPr>
        <p:style>
          <a:lnRef idx="0">
            <a:schemeClr val="accent3"/>
          </a:lnRef>
          <a:fillRef idx="3">
            <a:schemeClr val="accent3"/>
          </a:fillRef>
          <a:effectRef idx="3">
            <a:schemeClr val="accent3"/>
          </a:effectRef>
          <a:fontRef idx="minor">
            <a:schemeClr val="lt1"/>
          </a:fontRef>
        </p:style>
        <p:txBody>
          <a:bodyPr t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10" name="object 123">
            <a:extLst>
              <a:ext uri="{FF2B5EF4-FFF2-40B4-BE49-F238E27FC236}">
                <a16:creationId xmlns:a16="http://schemas.microsoft.com/office/drawing/2014/main" id="{489194C1-27E1-681D-6C1B-32BCAF8CA093}"/>
              </a:ext>
            </a:extLst>
          </p:cNvPr>
          <p:cNvSpPr txBox="1"/>
          <p:nvPr/>
        </p:nvSpPr>
        <p:spPr>
          <a:xfrm>
            <a:off x="325026" y="1010252"/>
            <a:ext cx="5955317" cy="223668"/>
          </a:xfrm>
          <a:prstGeom prst="rect">
            <a:avLst/>
          </a:prstGeom>
        </p:spPr>
        <p:txBody>
          <a:bodyPr vert="horz" wrap="square" lIns="0" tIns="8145"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620" marR="0" lvl="0" indent="0" algn="l" defTabSz="586405" rtl="0" eaLnBrk="1" fontAlgn="auto" latinLnBrk="0" hangingPunct="1">
              <a:lnSpc>
                <a:spcPct val="100000"/>
              </a:lnSpc>
              <a:spcBef>
                <a:spcPts val="64"/>
              </a:spcBef>
              <a:spcAft>
                <a:spcPts val="0"/>
              </a:spcAft>
              <a:buClrTx/>
              <a:buSzTx/>
              <a:buFontTx/>
              <a:buNone/>
              <a:tabLst/>
              <a:defRPr/>
            </a:pPr>
            <a:r>
              <a:rPr kumimoji="0" lang="en-US" sz="1400" b="1" i="0" u="none" strike="noStrike" kern="0" cap="none" spc="0" normalizeH="0" baseline="0" noProof="1">
                <a:ln>
                  <a:noFill/>
                </a:ln>
                <a:solidFill>
                  <a:srgbClr val="FFFFFF"/>
                </a:solidFill>
                <a:effectLst/>
                <a:uLnTx/>
                <a:uFillTx/>
                <a:latin typeface="Graphik-Semibold"/>
                <a:ea typeface="+mn-ea"/>
                <a:cs typeface="Graphik-SemiboldItalic"/>
              </a:rPr>
              <a:t>S&amp;PE Global</a:t>
            </a:r>
          </a:p>
        </p:txBody>
      </p:sp>
      <p:sp>
        <p:nvSpPr>
          <p:cNvPr id="11" name="Rectangle: Rounded Corners 10">
            <a:extLst>
              <a:ext uri="{FF2B5EF4-FFF2-40B4-BE49-F238E27FC236}">
                <a16:creationId xmlns:a16="http://schemas.microsoft.com/office/drawing/2014/main" id="{AE2603AB-6D7B-97E3-DB4D-6AA4AC70DF59}"/>
              </a:ext>
            </a:extLst>
          </p:cNvPr>
          <p:cNvSpPr/>
          <p:nvPr/>
        </p:nvSpPr>
        <p:spPr>
          <a:xfrm>
            <a:off x="193035" y="2887224"/>
            <a:ext cx="2188576" cy="239870"/>
          </a:xfrm>
          <a:prstGeom prst="roundRect">
            <a:avLst/>
          </a:prstGeom>
          <a:solidFill>
            <a:srgbClr val="A100FF"/>
          </a:solidFill>
          <a:ln/>
        </p:spPr>
        <p:style>
          <a:lnRef idx="0">
            <a:schemeClr val="accent2"/>
          </a:lnRef>
          <a:fillRef idx="3">
            <a:schemeClr val="accent2"/>
          </a:fillRef>
          <a:effectRef idx="3">
            <a:schemeClr val="accent2"/>
          </a:effectRef>
          <a:fontRef idx="minor">
            <a:schemeClr val="lt1"/>
          </a:fontRef>
        </p:style>
        <p:txBody>
          <a:bodyPr t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12" name="object 123">
            <a:extLst>
              <a:ext uri="{FF2B5EF4-FFF2-40B4-BE49-F238E27FC236}">
                <a16:creationId xmlns:a16="http://schemas.microsoft.com/office/drawing/2014/main" id="{6CD3BEB1-07FC-576D-AEF9-7571FCF5C595}"/>
              </a:ext>
            </a:extLst>
          </p:cNvPr>
          <p:cNvSpPr txBox="1"/>
          <p:nvPr/>
        </p:nvSpPr>
        <p:spPr>
          <a:xfrm>
            <a:off x="300346" y="2876004"/>
            <a:ext cx="1834956" cy="451936"/>
          </a:xfrm>
          <a:prstGeom prst="rect">
            <a:avLst/>
          </a:prstGeom>
        </p:spPr>
        <p:txBody>
          <a:bodyPr vert="horz" wrap="square" lIns="0" tIns="8145"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620" marR="0" lvl="0" indent="0" algn="l" defTabSz="586405" rtl="0" eaLnBrk="1" fontAlgn="auto" latinLnBrk="0" hangingPunct="1">
              <a:lnSpc>
                <a:spcPct val="100000"/>
              </a:lnSpc>
              <a:spcBef>
                <a:spcPts val="64"/>
              </a:spcBef>
              <a:spcAft>
                <a:spcPts val="0"/>
              </a:spcAft>
              <a:buClrTx/>
              <a:buSzTx/>
              <a:buFontTx/>
              <a:buNone/>
              <a:tabLst/>
              <a:defRPr/>
            </a:pPr>
            <a:r>
              <a:rPr lang="es-AR" sz="1400" b="1" kern="0" noProof="1">
                <a:solidFill>
                  <a:srgbClr val="FFFFFF"/>
                </a:solidFill>
                <a:latin typeface="Graphik-Semibold"/>
                <a:cs typeface="Graphik-SemiboldItalic"/>
              </a:rPr>
              <a:t>By Market</a:t>
            </a:r>
            <a:endParaRPr kumimoji="0" lang="en-US" sz="1400" b="1" i="0" u="none" strike="noStrike" kern="0" cap="none" spc="0" normalizeH="0" baseline="0" noProof="1">
              <a:ln>
                <a:noFill/>
              </a:ln>
              <a:solidFill>
                <a:srgbClr val="FFFFFF"/>
              </a:solidFill>
              <a:effectLst/>
              <a:uLnTx/>
              <a:uFillTx/>
              <a:latin typeface="Graphik-Semibold"/>
              <a:ea typeface="+mn-ea"/>
              <a:cs typeface="Graphik-SemiboldItalic"/>
            </a:endParaRPr>
          </a:p>
          <a:p>
            <a:pPr marL="7620" marR="0" lvl="0" indent="0" algn="l" defTabSz="586405" rtl="0" eaLnBrk="1" fontAlgn="auto" latinLnBrk="0" hangingPunct="1">
              <a:lnSpc>
                <a:spcPct val="100000"/>
              </a:lnSpc>
              <a:spcBef>
                <a:spcPts val="64"/>
              </a:spcBef>
              <a:spcAft>
                <a:spcPts val="0"/>
              </a:spcAft>
              <a:buClrTx/>
              <a:buSzTx/>
              <a:buFontTx/>
              <a:buNone/>
              <a:tabLst/>
              <a:defRPr/>
            </a:pPr>
            <a:endParaRPr kumimoji="0" lang="en-US" sz="1400" b="0" i="0" u="none" strike="noStrike" kern="0" cap="none" spc="0" normalizeH="0" baseline="0" noProof="1">
              <a:ln>
                <a:noFill/>
              </a:ln>
              <a:solidFill>
                <a:srgbClr val="FFFFFF"/>
              </a:solidFill>
              <a:effectLst/>
              <a:uLnTx/>
              <a:uFillTx/>
              <a:latin typeface="Graphik-SemiboldItalic"/>
              <a:ea typeface="+mn-ea"/>
              <a:cs typeface="Graphik-SemiboldItalic"/>
            </a:endParaRPr>
          </a:p>
        </p:txBody>
      </p:sp>
      <p:sp>
        <p:nvSpPr>
          <p:cNvPr id="206" name="TextBox 205">
            <a:extLst>
              <a:ext uri="{FF2B5EF4-FFF2-40B4-BE49-F238E27FC236}">
                <a16:creationId xmlns:a16="http://schemas.microsoft.com/office/drawing/2014/main" id="{94B7DD53-FF22-93F6-475A-559EE8103DD3}"/>
              </a:ext>
            </a:extLst>
          </p:cNvPr>
          <p:cNvSpPr txBox="1"/>
          <p:nvPr/>
        </p:nvSpPr>
        <p:spPr>
          <a:xfrm>
            <a:off x="-175147" y="5592888"/>
            <a:ext cx="0" cy="0"/>
          </a:xfrm>
          <a:prstGeom prst="rect">
            <a:avLst/>
          </a:prstGeom>
          <a:noFill/>
        </p:spPr>
        <p:txBody>
          <a:bodyPr wrap="none" lIns="0" tIns="0" rIns="0" bIns="0" rtlCol="0">
            <a:noAutofit/>
          </a:bodyPr>
          <a:lstStyle/>
          <a:p>
            <a:pPr algn="l" defTabSz="228600">
              <a:spcAft>
                <a:spcPts val="1200"/>
              </a:spcAft>
            </a:pPr>
            <a:endParaRPr lang="en-US" noProof="0"/>
          </a:p>
        </p:txBody>
      </p:sp>
      <p:sp>
        <p:nvSpPr>
          <p:cNvPr id="208" name="TextBox 207">
            <a:extLst>
              <a:ext uri="{FF2B5EF4-FFF2-40B4-BE49-F238E27FC236}">
                <a16:creationId xmlns:a16="http://schemas.microsoft.com/office/drawing/2014/main" id="{9032BA9E-232C-968A-EB8C-E929D735C531}"/>
              </a:ext>
            </a:extLst>
          </p:cNvPr>
          <p:cNvSpPr txBox="1"/>
          <p:nvPr/>
        </p:nvSpPr>
        <p:spPr>
          <a:xfrm>
            <a:off x="2100943" y="7064829"/>
            <a:ext cx="0" cy="0"/>
          </a:xfrm>
          <a:prstGeom prst="rect">
            <a:avLst/>
          </a:prstGeom>
          <a:noFill/>
        </p:spPr>
        <p:txBody>
          <a:bodyPr wrap="none" lIns="0" tIns="0" rIns="0" bIns="0" rtlCol="0">
            <a:noAutofit/>
          </a:bodyPr>
          <a:lstStyle/>
          <a:p>
            <a:pPr algn="l" defTabSz="228600">
              <a:spcAft>
                <a:spcPts val="1200"/>
              </a:spcAft>
            </a:pPr>
            <a:endParaRPr lang="en-US" noProof="0"/>
          </a:p>
        </p:txBody>
      </p:sp>
      <p:pic>
        <p:nvPicPr>
          <p:cNvPr id="13" name="Image 0" descr="/mnt/data/rebuild/spe_logo.png">
            <a:extLst>
              <a:ext uri="{FF2B5EF4-FFF2-40B4-BE49-F238E27FC236}">
                <a16:creationId xmlns:a16="http://schemas.microsoft.com/office/drawing/2014/main" id="{B4A931AE-A15E-4316-1D5C-41EA6DD35D7F}"/>
              </a:ext>
            </a:extLst>
          </p:cNvPr>
          <p:cNvPicPr>
            <a:picLocks noChangeAspect="1"/>
          </p:cNvPicPr>
          <p:nvPr/>
        </p:nvPicPr>
        <p:blipFill>
          <a:blip r:embed="rId3"/>
          <a:stretch>
            <a:fillRect/>
          </a:stretch>
        </p:blipFill>
        <p:spPr>
          <a:xfrm>
            <a:off x="10977624" y="102425"/>
            <a:ext cx="822960" cy="365760"/>
          </a:xfrm>
          <a:prstGeom prst="rect">
            <a:avLst/>
          </a:prstGeom>
        </p:spPr>
      </p:pic>
      <p:sp>
        <p:nvSpPr>
          <p:cNvPr id="20" name="Text 0">
            <a:extLst>
              <a:ext uri="{FF2B5EF4-FFF2-40B4-BE49-F238E27FC236}">
                <a16:creationId xmlns:a16="http://schemas.microsoft.com/office/drawing/2014/main" id="{61FC2825-3564-0EAE-0014-64F4A4A33669}"/>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cs typeface="Arial" pitchFamily="34" charset="-120"/>
              </a:rPr>
              <a:t>SOFTWARE &amp; PLATFORM ENGINEERING BUSINESS IMPACT</a:t>
            </a:r>
          </a:p>
        </p:txBody>
      </p:sp>
      <p:sp>
        <p:nvSpPr>
          <p:cNvPr id="21" name="Shape 0">
            <a:extLst>
              <a:ext uri="{FF2B5EF4-FFF2-40B4-BE49-F238E27FC236}">
                <a16:creationId xmlns:a16="http://schemas.microsoft.com/office/drawing/2014/main" id="{7C996B3F-6394-A0DA-A5D6-55AE78B82882}"/>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grpSp>
        <p:nvGrpSpPr>
          <p:cNvPr id="42" name="Group 41">
            <a:extLst>
              <a:ext uri="{FF2B5EF4-FFF2-40B4-BE49-F238E27FC236}">
                <a16:creationId xmlns:a16="http://schemas.microsoft.com/office/drawing/2014/main" id="{54E72E77-0152-1063-51B0-4C01E8CD4823}"/>
              </a:ext>
            </a:extLst>
          </p:cNvPr>
          <p:cNvGrpSpPr/>
          <p:nvPr/>
        </p:nvGrpSpPr>
        <p:grpSpPr>
          <a:xfrm>
            <a:off x="590551" y="3297609"/>
            <a:ext cx="10909300" cy="1119076"/>
            <a:chOff x="590551" y="3348409"/>
            <a:chExt cx="10909300" cy="1119076"/>
          </a:xfrm>
        </p:grpSpPr>
        <p:pic>
          <p:nvPicPr>
            <p:cNvPr id="23" name="Picture 22">
              <a:extLst>
                <a:ext uri="{FF2B5EF4-FFF2-40B4-BE49-F238E27FC236}">
                  <a16:creationId xmlns:a16="http://schemas.microsoft.com/office/drawing/2014/main" id="{33CB219B-1148-AD8D-2312-DBF354BC66DA}"/>
                </a:ext>
              </a:extLst>
            </p:cNvPr>
            <p:cNvPicPr>
              <a:picLocks noChangeAspect="1"/>
            </p:cNvPicPr>
            <p:nvPr/>
          </p:nvPicPr>
          <p:blipFill>
            <a:blip r:embed="rId4"/>
            <a:srcRect l="650" r="676" b="68820"/>
            <a:stretch>
              <a:fillRect/>
            </a:stretch>
          </p:blipFill>
          <p:spPr>
            <a:xfrm>
              <a:off x="590551" y="3348409"/>
              <a:ext cx="10909300" cy="421158"/>
            </a:xfrm>
            <a:prstGeom prst="rect">
              <a:avLst/>
            </a:prstGeom>
          </p:spPr>
        </p:pic>
        <p:pic>
          <p:nvPicPr>
            <p:cNvPr id="26" name="Picture 25">
              <a:extLst>
                <a:ext uri="{FF2B5EF4-FFF2-40B4-BE49-F238E27FC236}">
                  <a16:creationId xmlns:a16="http://schemas.microsoft.com/office/drawing/2014/main" id="{7DA91DE4-E6B8-6366-884C-EFAC82323E1D}"/>
                </a:ext>
              </a:extLst>
            </p:cNvPr>
            <p:cNvPicPr>
              <a:picLocks noChangeAspect="1"/>
            </p:cNvPicPr>
            <p:nvPr/>
          </p:nvPicPr>
          <p:blipFill>
            <a:blip r:embed="rId4"/>
            <a:srcRect l="650" t="48330" r="676"/>
            <a:stretch>
              <a:fillRect/>
            </a:stretch>
          </p:blipFill>
          <p:spPr>
            <a:xfrm>
              <a:off x="590551" y="3769567"/>
              <a:ext cx="10909300" cy="697918"/>
            </a:xfrm>
            <a:prstGeom prst="rect">
              <a:avLst/>
            </a:prstGeom>
          </p:spPr>
        </p:pic>
      </p:grpSp>
      <p:sp>
        <p:nvSpPr>
          <p:cNvPr id="30" name="Rectangle: Rounded Corners 29">
            <a:extLst>
              <a:ext uri="{FF2B5EF4-FFF2-40B4-BE49-F238E27FC236}">
                <a16:creationId xmlns:a16="http://schemas.microsoft.com/office/drawing/2014/main" id="{710DB053-CA4D-46AC-27F0-8F86ADBA8B05}"/>
              </a:ext>
            </a:extLst>
          </p:cNvPr>
          <p:cNvSpPr/>
          <p:nvPr/>
        </p:nvSpPr>
        <p:spPr>
          <a:xfrm>
            <a:off x="187494" y="4648773"/>
            <a:ext cx="2188576" cy="239870"/>
          </a:xfrm>
          <a:prstGeom prst="roundRect">
            <a:avLst/>
          </a:prstGeom>
          <a:solidFill>
            <a:srgbClr val="A100FF"/>
          </a:solidFill>
          <a:ln/>
        </p:spPr>
        <p:style>
          <a:lnRef idx="0">
            <a:schemeClr val="accent2"/>
          </a:lnRef>
          <a:fillRef idx="3">
            <a:schemeClr val="accent2"/>
          </a:fillRef>
          <a:effectRef idx="3">
            <a:schemeClr val="accent2"/>
          </a:effectRef>
          <a:fontRef idx="minor">
            <a:schemeClr val="lt1"/>
          </a:fontRef>
        </p:style>
        <p:txBody>
          <a:bodyPr t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31" name="object 123">
            <a:extLst>
              <a:ext uri="{FF2B5EF4-FFF2-40B4-BE49-F238E27FC236}">
                <a16:creationId xmlns:a16="http://schemas.microsoft.com/office/drawing/2014/main" id="{0C5FBD81-754E-1CD0-D632-9EAD2824D42D}"/>
              </a:ext>
            </a:extLst>
          </p:cNvPr>
          <p:cNvSpPr txBox="1"/>
          <p:nvPr/>
        </p:nvSpPr>
        <p:spPr>
          <a:xfrm>
            <a:off x="300346" y="4657082"/>
            <a:ext cx="1834956" cy="451936"/>
          </a:xfrm>
          <a:prstGeom prst="rect">
            <a:avLst/>
          </a:prstGeom>
        </p:spPr>
        <p:txBody>
          <a:bodyPr vert="horz" wrap="square" lIns="0" tIns="8145"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620" marR="0" lvl="0" indent="0" algn="l" defTabSz="586405" rtl="0" eaLnBrk="1" fontAlgn="auto" latinLnBrk="0" hangingPunct="1">
              <a:lnSpc>
                <a:spcPct val="100000"/>
              </a:lnSpc>
              <a:spcBef>
                <a:spcPts val="64"/>
              </a:spcBef>
              <a:spcAft>
                <a:spcPts val="0"/>
              </a:spcAft>
              <a:buClrTx/>
              <a:buSzTx/>
              <a:buFontTx/>
              <a:buNone/>
              <a:tabLst/>
              <a:defRPr/>
            </a:pPr>
            <a:r>
              <a:rPr lang="es-AR" sz="1400" b="1" kern="0" noProof="1">
                <a:solidFill>
                  <a:srgbClr val="FFFFFF"/>
                </a:solidFill>
                <a:latin typeface="Graphik-Semibold"/>
                <a:cs typeface="Graphik-SemiboldItalic"/>
              </a:rPr>
              <a:t>By Service Group</a:t>
            </a:r>
            <a:endParaRPr kumimoji="0" lang="en-US" sz="1400" b="1" i="0" u="none" strike="noStrike" kern="0" cap="none" spc="0" normalizeH="0" baseline="0" noProof="1">
              <a:ln>
                <a:noFill/>
              </a:ln>
              <a:solidFill>
                <a:srgbClr val="FFFFFF"/>
              </a:solidFill>
              <a:effectLst/>
              <a:uLnTx/>
              <a:uFillTx/>
              <a:latin typeface="Graphik-Semibold"/>
              <a:ea typeface="+mn-ea"/>
              <a:cs typeface="Graphik-SemiboldItalic"/>
            </a:endParaRPr>
          </a:p>
          <a:p>
            <a:pPr marL="7620" marR="0" lvl="0" indent="0" algn="l" defTabSz="586405" rtl="0" eaLnBrk="1" fontAlgn="auto" latinLnBrk="0" hangingPunct="1">
              <a:lnSpc>
                <a:spcPct val="100000"/>
              </a:lnSpc>
              <a:spcBef>
                <a:spcPts val="64"/>
              </a:spcBef>
              <a:spcAft>
                <a:spcPts val="0"/>
              </a:spcAft>
              <a:buClrTx/>
              <a:buSzTx/>
              <a:buFontTx/>
              <a:buNone/>
              <a:tabLst/>
              <a:defRPr/>
            </a:pPr>
            <a:endParaRPr kumimoji="0" lang="en-US" sz="1400" b="0" i="0" u="none" strike="noStrike" kern="0" cap="none" spc="0" normalizeH="0" baseline="0" noProof="1">
              <a:ln>
                <a:noFill/>
              </a:ln>
              <a:solidFill>
                <a:srgbClr val="FFFFFF"/>
              </a:solidFill>
              <a:effectLst/>
              <a:uLnTx/>
              <a:uFillTx/>
              <a:latin typeface="Graphik-SemiboldItalic"/>
              <a:ea typeface="+mn-ea"/>
              <a:cs typeface="Graphik-SemiboldItalic"/>
            </a:endParaRPr>
          </a:p>
        </p:txBody>
      </p:sp>
      <p:grpSp>
        <p:nvGrpSpPr>
          <p:cNvPr id="43" name="Group 42">
            <a:extLst>
              <a:ext uri="{FF2B5EF4-FFF2-40B4-BE49-F238E27FC236}">
                <a16:creationId xmlns:a16="http://schemas.microsoft.com/office/drawing/2014/main" id="{7881D8C9-6772-6300-FDD4-109A66916133}"/>
              </a:ext>
            </a:extLst>
          </p:cNvPr>
          <p:cNvGrpSpPr/>
          <p:nvPr/>
        </p:nvGrpSpPr>
        <p:grpSpPr>
          <a:xfrm>
            <a:off x="585593" y="5054600"/>
            <a:ext cx="10914258" cy="931278"/>
            <a:chOff x="585593" y="5054600"/>
            <a:chExt cx="10914258" cy="931278"/>
          </a:xfrm>
        </p:grpSpPr>
        <p:pic>
          <p:nvPicPr>
            <p:cNvPr id="36" name="Picture 35">
              <a:extLst>
                <a:ext uri="{FF2B5EF4-FFF2-40B4-BE49-F238E27FC236}">
                  <a16:creationId xmlns:a16="http://schemas.microsoft.com/office/drawing/2014/main" id="{0EC99AAC-CB66-E21A-FA36-DD147BDD39B1}"/>
                </a:ext>
              </a:extLst>
            </p:cNvPr>
            <p:cNvPicPr>
              <a:picLocks noChangeAspect="1"/>
            </p:cNvPicPr>
            <p:nvPr/>
          </p:nvPicPr>
          <p:blipFill>
            <a:blip r:embed="rId5"/>
            <a:srcRect l="524" t="2265" r="466" b="57885"/>
            <a:stretch>
              <a:fillRect/>
            </a:stretch>
          </p:blipFill>
          <p:spPr>
            <a:xfrm>
              <a:off x="585594" y="5054600"/>
              <a:ext cx="10914257" cy="459174"/>
            </a:xfrm>
            <a:prstGeom prst="rect">
              <a:avLst/>
            </a:prstGeom>
          </p:spPr>
        </p:pic>
        <p:pic>
          <p:nvPicPr>
            <p:cNvPr id="38" name="Picture 37">
              <a:extLst>
                <a:ext uri="{FF2B5EF4-FFF2-40B4-BE49-F238E27FC236}">
                  <a16:creationId xmlns:a16="http://schemas.microsoft.com/office/drawing/2014/main" id="{F973C77B-F51F-6FD9-31F4-7CD43B7775DB}"/>
                </a:ext>
              </a:extLst>
            </p:cNvPr>
            <p:cNvPicPr>
              <a:picLocks noChangeAspect="1"/>
            </p:cNvPicPr>
            <p:nvPr/>
          </p:nvPicPr>
          <p:blipFill>
            <a:blip r:embed="rId5"/>
            <a:srcRect l="524" t="59619" r="466"/>
            <a:stretch>
              <a:fillRect/>
            </a:stretch>
          </p:blipFill>
          <p:spPr>
            <a:xfrm>
              <a:off x="585593" y="5520578"/>
              <a:ext cx="10914257" cy="465300"/>
            </a:xfrm>
            <a:prstGeom prst="rect">
              <a:avLst/>
            </a:prstGeom>
          </p:spPr>
        </p:pic>
      </p:grpSp>
      <p:pic>
        <p:nvPicPr>
          <p:cNvPr id="47" name="Picture 46">
            <a:extLst>
              <a:ext uri="{FF2B5EF4-FFF2-40B4-BE49-F238E27FC236}">
                <a16:creationId xmlns:a16="http://schemas.microsoft.com/office/drawing/2014/main" id="{6F3C5D44-1927-3EEC-C3F7-0570094D9802}"/>
              </a:ext>
            </a:extLst>
          </p:cNvPr>
          <p:cNvPicPr>
            <a:picLocks noChangeAspect="1"/>
          </p:cNvPicPr>
          <p:nvPr/>
        </p:nvPicPr>
        <p:blipFill>
          <a:blip r:embed="rId6"/>
          <a:srcRect t="4024" b="4596"/>
          <a:stretch>
            <a:fillRect/>
          </a:stretch>
        </p:blipFill>
        <p:spPr>
          <a:xfrm>
            <a:off x="2135302" y="1490853"/>
            <a:ext cx="7689850" cy="931368"/>
          </a:xfrm>
          <a:prstGeom prst="rect">
            <a:avLst/>
          </a:prstGeom>
        </p:spPr>
      </p:pic>
    </p:spTree>
    <p:extLst>
      <p:ext uri="{BB962C8B-B14F-4D97-AF65-F5344CB8AC3E}">
        <p14:creationId xmlns:p14="http://schemas.microsoft.com/office/powerpoint/2010/main" val="1840584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23ED5AD-428E-DF9D-A207-08B9A8B1FDD0}"/>
              </a:ext>
            </a:extLst>
          </p:cNvPr>
          <p:cNvSpPr txBox="1"/>
          <p:nvPr/>
        </p:nvSpPr>
        <p:spPr>
          <a:xfrm>
            <a:off x="258747" y="1280584"/>
            <a:ext cx="5634041" cy="1892826"/>
          </a:xfrm>
          <a:prstGeom prst="rect">
            <a:avLst/>
          </a:prstGeom>
          <a:noFill/>
        </p:spPr>
        <p:txBody>
          <a:bodyPr wrap="square">
            <a:spAutoFit/>
          </a:bodyPr>
          <a:lstStyle/>
          <a:p>
            <a:pPr>
              <a:spcAft>
                <a:spcPts val="600"/>
              </a:spcAft>
            </a:pPr>
            <a:r>
              <a:rPr lang="en-US" sz="1600">
                <a:latin typeface="Arial" pitchFamily="34" charset="0"/>
                <a:ea typeface="Arial" pitchFamily="34" charset="-122"/>
                <a:cs typeface="Arial" pitchFamily="34" charset="-120"/>
              </a:rPr>
              <a:t>AI is collapsing the cost and time of building software — creating the single biggest shift in how enterprises design, build, and operate custom applications. </a:t>
            </a:r>
          </a:p>
          <a:p>
            <a:pPr>
              <a:spcAft>
                <a:spcPts val="600"/>
              </a:spcAft>
            </a:pPr>
            <a:r>
              <a:rPr lang="en-US" sz="1600">
                <a:solidFill>
                  <a:schemeClr val="accent6">
                    <a:lumMod val="60000"/>
                    <a:lumOff val="40000"/>
                  </a:schemeClr>
                </a:solidFill>
                <a:latin typeface="Arial" pitchFamily="34" charset="0"/>
                <a:cs typeface="Arial" pitchFamily="34" charset="-120"/>
              </a:rPr>
              <a:t>AI-native engineering is the new standard </a:t>
            </a:r>
            <a:r>
              <a:rPr lang="en-US" sz="1600">
                <a:latin typeface="Arial" pitchFamily="34" charset="0"/>
                <a:cs typeface="Arial" pitchFamily="34" charset="-120"/>
              </a:rPr>
              <a:t>for application and platform development</a:t>
            </a:r>
            <a:r>
              <a:rPr lang="en-US" sz="1600"/>
              <a:t> , enabling faster delivery, embedded quality, and lower-cost operations – </a:t>
            </a:r>
            <a:r>
              <a:rPr lang="en-US" sz="1600" b="1">
                <a:solidFill>
                  <a:schemeClr val="accent6">
                    <a:lumMod val="60000"/>
                    <a:lumOff val="40000"/>
                  </a:schemeClr>
                </a:solidFill>
              </a:rPr>
              <a:t>S&amp;PE is driving this transformation</a:t>
            </a:r>
            <a:r>
              <a:rPr lang="en-US" sz="1600"/>
              <a:t>.</a:t>
            </a:r>
          </a:p>
        </p:txBody>
      </p:sp>
      <p:sp>
        <p:nvSpPr>
          <p:cNvPr id="7" name="Text 3">
            <a:extLst>
              <a:ext uri="{FF2B5EF4-FFF2-40B4-BE49-F238E27FC236}">
                <a16:creationId xmlns:a16="http://schemas.microsoft.com/office/drawing/2014/main" id="{4370D72B-4DEA-DCB9-426A-577E66DE7741}"/>
              </a:ext>
            </a:extLst>
          </p:cNvPr>
          <p:cNvSpPr/>
          <p:nvPr/>
        </p:nvSpPr>
        <p:spPr>
          <a:xfrm>
            <a:off x="350040" y="3560717"/>
            <a:ext cx="5350132" cy="1077574"/>
          </a:xfrm>
          <a:prstGeom prst="rect">
            <a:avLst/>
          </a:prstGeom>
          <a:noFill/>
          <a:ln/>
        </p:spPr>
        <p:txBody>
          <a:bodyPr wrap="square" lIns="0" tIns="0" rIns="0" bIns="0" rtlCol="0" anchor="t">
            <a:noAutofit/>
          </a:bodyPr>
          <a:lstStyle/>
          <a:p>
            <a:pPr marL="0" indent="0">
              <a:buNone/>
            </a:pPr>
            <a:r>
              <a:rPr lang="en-US" sz="2400" b="1"/>
              <a:t>Every business is a software business, and </a:t>
            </a:r>
            <a:r>
              <a:rPr lang="en-US" sz="2400" b="1">
                <a:solidFill>
                  <a:schemeClr val="accent6">
                    <a:lumMod val="60000"/>
                    <a:lumOff val="40000"/>
                  </a:schemeClr>
                </a:solidFill>
              </a:rPr>
              <a:t>S&amp;PE is reinventing our clients’ businesses </a:t>
            </a:r>
          </a:p>
          <a:p>
            <a:pPr lvl="1"/>
            <a:r>
              <a:rPr lang="en-US"/>
              <a:t>rapidly modernizing existing systems and  creating new ones implementing highly differentiated and truly innovative business capabilities via it five AI-native offerings</a:t>
            </a:r>
          </a:p>
        </p:txBody>
      </p:sp>
      <p:sp>
        <p:nvSpPr>
          <p:cNvPr id="11" name="Shape 47">
            <a:extLst>
              <a:ext uri="{FF2B5EF4-FFF2-40B4-BE49-F238E27FC236}">
                <a16:creationId xmlns:a16="http://schemas.microsoft.com/office/drawing/2014/main" id="{DA647C77-6277-3995-8060-2010C83CBF0A}"/>
              </a:ext>
            </a:extLst>
          </p:cNvPr>
          <p:cNvSpPr/>
          <p:nvPr/>
        </p:nvSpPr>
        <p:spPr>
          <a:xfrm>
            <a:off x="6813550" y="5273778"/>
            <a:ext cx="4445531" cy="1115940"/>
          </a:xfrm>
          <a:prstGeom prst="roundRect">
            <a:avLst>
              <a:gd name="adj" fmla="val 3306"/>
            </a:avLst>
          </a:prstGeom>
          <a:solidFill>
            <a:srgbClr val="070707"/>
          </a:solidFill>
          <a:ln w="19050">
            <a:solidFill>
              <a:schemeClr val="bg2"/>
            </a:solidFill>
            <a:prstDash val="solid"/>
          </a:ln>
        </p:spPr>
        <p:txBody>
          <a:bodyPr wrap="square" anchor="t">
            <a:noAutofit/>
          </a:bodyPr>
          <a:lstStyle/>
          <a:p>
            <a:endParaRPr lang="en-150"/>
          </a:p>
        </p:txBody>
      </p:sp>
      <p:sp>
        <p:nvSpPr>
          <p:cNvPr id="12" name="Shape 17">
            <a:extLst>
              <a:ext uri="{FF2B5EF4-FFF2-40B4-BE49-F238E27FC236}">
                <a16:creationId xmlns:a16="http://schemas.microsoft.com/office/drawing/2014/main" id="{D322F19B-58E3-61B3-3903-668A82143F88}"/>
              </a:ext>
            </a:extLst>
          </p:cNvPr>
          <p:cNvSpPr/>
          <p:nvPr/>
        </p:nvSpPr>
        <p:spPr>
          <a:xfrm>
            <a:off x="6813550" y="273049"/>
            <a:ext cx="4445531" cy="1208166"/>
          </a:xfrm>
          <a:prstGeom prst="roundRect">
            <a:avLst>
              <a:gd name="adj" fmla="val 3053"/>
            </a:avLst>
          </a:prstGeom>
          <a:solidFill>
            <a:srgbClr val="070707"/>
          </a:solidFill>
          <a:ln w="19050">
            <a:solidFill>
              <a:schemeClr val="bg2"/>
            </a:solidFill>
            <a:prstDash val="solid"/>
          </a:ln>
        </p:spPr>
        <p:txBody>
          <a:bodyPr wrap="square" anchor="t">
            <a:noAutofit/>
          </a:bodyPr>
          <a:lstStyle/>
          <a:p>
            <a:endParaRPr lang="en-150"/>
          </a:p>
        </p:txBody>
      </p:sp>
      <p:sp>
        <p:nvSpPr>
          <p:cNvPr id="13" name="Shape 29">
            <a:extLst>
              <a:ext uri="{FF2B5EF4-FFF2-40B4-BE49-F238E27FC236}">
                <a16:creationId xmlns:a16="http://schemas.microsoft.com/office/drawing/2014/main" id="{854C3D52-E49B-7439-41C2-406F7A03F4B7}"/>
              </a:ext>
            </a:extLst>
          </p:cNvPr>
          <p:cNvSpPr/>
          <p:nvPr/>
        </p:nvSpPr>
        <p:spPr>
          <a:xfrm>
            <a:off x="6813550" y="2825205"/>
            <a:ext cx="4445531" cy="1208166"/>
          </a:xfrm>
          <a:prstGeom prst="roundRect">
            <a:avLst>
              <a:gd name="adj" fmla="val 3053"/>
            </a:avLst>
          </a:prstGeom>
          <a:solidFill>
            <a:srgbClr val="070707"/>
          </a:solidFill>
          <a:ln w="19050">
            <a:solidFill>
              <a:schemeClr val="bg2"/>
            </a:solidFill>
            <a:prstDash val="solid"/>
          </a:ln>
        </p:spPr>
        <p:txBody>
          <a:bodyPr wrap="square" anchor="t">
            <a:noAutofit/>
          </a:bodyPr>
          <a:lstStyle/>
          <a:p>
            <a:endParaRPr lang="en-150"/>
          </a:p>
        </p:txBody>
      </p:sp>
      <p:sp>
        <p:nvSpPr>
          <p:cNvPr id="14" name="Shape 47">
            <a:extLst>
              <a:ext uri="{FF2B5EF4-FFF2-40B4-BE49-F238E27FC236}">
                <a16:creationId xmlns:a16="http://schemas.microsoft.com/office/drawing/2014/main" id="{7A70CEB4-D428-36D2-3222-2B7F8EF130FC}"/>
              </a:ext>
            </a:extLst>
          </p:cNvPr>
          <p:cNvSpPr/>
          <p:nvPr/>
        </p:nvSpPr>
        <p:spPr>
          <a:xfrm>
            <a:off x="6813550" y="4099504"/>
            <a:ext cx="4445531" cy="1115940"/>
          </a:xfrm>
          <a:prstGeom prst="roundRect">
            <a:avLst>
              <a:gd name="adj" fmla="val 3306"/>
            </a:avLst>
          </a:prstGeom>
          <a:solidFill>
            <a:srgbClr val="070707"/>
          </a:solidFill>
          <a:ln w="19050">
            <a:solidFill>
              <a:schemeClr val="bg2"/>
            </a:solidFill>
            <a:prstDash val="solid"/>
          </a:ln>
        </p:spPr>
        <p:txBody>
          <a:bodyPr wrap="square" anchor="t">
            <a:noAutofit/>
          </a:bodyPr>
          <a:lstStyle/>
          <a:p>
            <a:endParaRPr lang="en-150"/>
          </a:p>
        </p:txBody>
      </p:sp>
      <p:sp>
        <p:nvSpPr>
          <p:cNvPr id="15" name="Shape 5">
            <a:extLst>
              <a:ext uri="{FF2B5EF4-FFF2-40B4-BE49-F238E27FC236}">
                <a16:creationId xmlns:a16="http://schemas.microsoft.com/office/drawing/2014/main" id="{4FEADE00-D95B-1FD6-A1E5-901997EE88BB}"/>
              </a:ext>
            </a:extLst>
          </p:cNvPr>
          <p:cNvSpPr/>
          <p:nvPr/>
        </p:nvSpPr>
        <p:spPr>
          <a:xfrm>
            <a:off x="6813550" y="1541210"/>
            <a:ext cx="4445531" cy="1208166"/>
          </a:xfrm>
          <a:prstGeom prst="roundRect">
            <a:avLst>
              <a:gd name="adj" fmla="val 3053"/>
            </a:avLst>
          </a:prstGeom>
          <a:solidFill>
            <a:srgbClr val="070707"/>
          </a:solidFill>
          <a:ln w="19050">
            <a:solidFill>
              <a:schemeClr val="bg2"/>
            </a:solidFill>
            <a:prstDash val="solid"/>
          </a:ln>
        </p:spPr>
        <p:txBody>
          <a:bodyPr wrap="square" anchor="t">
            <a:noAutofit/>
          </a:bodyPr>
          <a:lstStyle/>
          <a:p>
            <a:endParaRPr lang="en-150"/>
          </a:p>
        </p:txBody>
      </p:sp>
      <p:sp>
        <p:nvSpPr>
          <p:cNvPr id="16" name="Text 32">
            <a:extLst>
              <a:ext uri="{FF2B5EF4-FFF2-40B4-BE49-F238E27FC236}">
                <a16:creationId xmlns:a16="http://schemas.microsoft.com/office/drawing/2014/main" id="{B9D42783-E44B-060F-8258-291563A653DA}"/>
              </a:ext>
            </a:extLst>
          </p:cNvPr>
          <p:cNvSpPr/>
          <p:nvPr/>
        </p:nvSpPr>
        <p:spPr>
          <a:xfrm>
            <a:off x="7000306" y="2976863"/>
            <a:ext cx="4270154" cy="152555"/>
          </a:xfrm>
          <a:prstGeom prst="rect">
            <a:avLst/>
          </a:prstGeom>
          <a:noFill/>
          <a:ln/>
        </p:spPr>
        <p:txBody>
          <a:bodyPr wrap="square" lIns="0" tIns="0" rIns="0" bIns="0" rtlCol="0" anchor="t">
            <a:noAutofit/>
          </a:bodyPr>
          <a:lstStyle/>
          <a:p>
            <a:pPr marL="0" indent="0">
              <a:buNone/>
            </a:pPr>
            <a:r>
              <a:rPr lang="en-US" sz="2000" b="1"/>
              <a:t>AI Native Custom Engineering</a:t>
            </a:r>
            <a:endParaRPr lang="en-US" sz="2000"/>
          </a:p>
        </p:txBody>
      </p:sp>
      <p:sp>
        <p:nvSpPr>
          <p:cNvPr id="17" name="Text 33">
            <a:extLst>
              <a:ext uri="{FF2B5EF4-FFF2-40B4-BE49-F238E27FC236}">
                <a16:creationId xmlns:a16="http://schemas.microsoft.com/office/drawing/2014/main" id="{C19E71CF-418F-954B-2E2E-B802382B8793}"/>
              </a:ext>
            </a:extLst>
          </p:cNvPr>
          <p:cNvSpPr/>
          <p:nvPr/>
        </p:nvSpPr>
        <p:spPr>
          <a:xfrm>
            <a:off x="7000306" y="3480791"/>
            <a:ext cx="4270154" cy="335621"/>
          </a:xfrm>
          <a:prstGeom prst="rect">
            <a:avLst/>
          </a:prstGeom>
          <a:noFill/>
          <a:ln/>
        </p:spPr>
        <p:txBody>
          <a:bodyPr wrap="square" lIns="0" tIns="0" rIns="0" bIns="0" rtlCol="0" anchor="t">
            <a:noAutofit/>
          </a:bodyPr>
          <a:lstStyle/>
          <a:p>
            <a:pPr marL="0" indent="0">
              <a:buNone/>
            </a:pPr>
            <a:r>
              <a:rPr lang="en-US" sz="1200" i="1"/>
              <a:t>This isn't how we used to build custom software and products.  The old model is over.</a:t>
            </a:r>
            <a:endParaRPr lang="en-US" sz="1200"/>
          </a:p>
        </p:txBody>
      </p:sp>
      <p:sp>
        <p:nvSpPr>
          <p:cNvPr id="18" name="Text 50">
            <a:extLst>
              <a:ext uri="{FF2B5EF4-FFF2-40B4-BE49-F238E27FC236}">
                <a16:creationId xmlns:a16="http://schemas.microsoft.com/office/drawing/2014/main" id="{0CDE47D4-CB54-163A-6C0F-CFDB37B3723E}"/>
              </a:ext>
            </a:extLst>
          </p:cNvPr>
          <p:cNvSpPr/>
          <p:nvPr/>
        </p:nvSpPr>
        <p:spPr>
          <a:xfrm>
            <a:off x="7000306" y="4185565"/>
            <a:ext cx="3525316" cy="177480"/>
          </a:xfrm>
          <a:prstGeom prst="rect">
            <a:avLst/>
          </a:prstGeom>
          <a:noFill/>
          <a:ln/>
        </p:spPr>
        <p:txBody>
          <a:bodyPr wrap="square" lIns="0" tIns="0" rIns="0" bIns="0" rtlCol="0" anchor="t">
            <a:noAutofit/>
          </a:bodyPr>
          <a:lstStyle/>
          <a:p>
            <a:r>
              <a:rPr lang="en-US" sz="2000" b="1"/>
              <a:t>S&amp;PE Managed Services </a:t>
            </a:r>
          </a:p>
        </p:txBody>
      </p:sp>
      <p:sp>
        <p:nvSpPr>
          <p:cNvPr id="19" name="Text 51">
            <a:extLst>
              <a:ext uri="{FF2B5EF4-FFF2-40B4-BE49-F238E27FC236}">
                <a16:creationId xmlns:a16="http://schemas.microsoft.com/office/drawing/2014/main" id="{731E78FE-420E-BF96-C5BA-229FED8F9715}"/>
              </a:ext>
            </a:extLst>
          </p:cNvPr>
          <p:cNvSpPr/>
          <p:nvPr/>
        </p:nvSpPr>
        <p:spPr>
          <a:xfrm>
            <a:off x="7000306" y="4731140"/>
            <a:ext cx="3918093" cy="335621"/>
          </a:xfrm>
          <a:prstGeom prst="rect">
            <a:avLst/>
          </a:prstGeom>
          <a:noFill/>
          <a:ln/>
        </p:spPr>
        <p:txBody>
          <a:bodyPr wrap="square" lIns="0" tIns="0" rIns="0" bIns="0" rtlCol="0" anchor="t">
            <a:noAutofit/>
          </a:bodyPr>
          <a:lstStyle/>
          <a:p>
            <a:pPr marL="0" indent="0">
              <a:buNone/>
            </a:pPr>
            <a:r>
              <a:rPr lang="en-US" sz="1200" i="1"/>
              <a:t>"We build and support systems that build and fix themselves — powered by AI."</a:t>
            </a:r>
            <a:endParaRPr lang="en-US" sz="1200"/>
          </a:p>
        </p:txBody>
      </p:sp>
      <p:sp>
        <p:nvSpPr>
          <p:cNvPr id="20" name="Text 64">
            <a:extLst>
              <a:ext uri="{FF2B5EF4-FFF2-40B4-BE49-F238E27FC236}">
                <a16:creationId xmlns:a16="http://schemas.microsoft.com/office/drawing/2014/main" id="{013EAC65-9131-0A77-8AE5-2757547EF668}"/>
              </a:ext>
            </a:extLst>
          </p:cNvPr>
          <p:cNvSpPr/>
          <p:nvPr/>
        </p:nvSpPr>
        <p:spPr>
          <a:xfrm>
            <a:off x="7000306" y="5359839"/>
            <a:ext cx="3820125" cy="214974"/>
          </a:xfrm>
          <a:prstGeom prst="rect">
            <a:avLst/>
          </a:prstGeom>
          <a:noFill/>
          <a:ln/>
        </p:spPr>
        <p:txBody>
          <a:bodyPr wrap="square" lIns="0" tIns="0" rIns="0" bIns="0" rtlCol="0" anchor="t">
            <a:noAutofit/>
          </a:bodyPr>
          <a:lstStyle/>
          <a:p>
            <a:pPr marL="0" indent="0">
              <a:buNone/>
            </a:pPr>
            <a:r>
              <a:rPr lang="en-US" sz="2000" b="1"/>
              <a:t>SW Architecture Foundation</a:t>
            </a:r>
            <a:endParaRPr lang="en-US" sz="2000"/>
          </a:p>
        </p:txBody>
      </p:sp>
      <p:sp>
        <p:nvSpPr>
          <p:cNvPr id="21" name="Text 65">
            <a:extLst>
              <a:ext uri="{FF2B5EF4-FFF2-40B4-BE49-F238E27FC236}">
                <a16:creationId xmlns:a16="http://schemas.microsoft.com/office/drawing/2014/main" id="{5966E46C-32F9-2AB5-40AB-5FE3893D4EE0}"/>
              </a:ext>
            </a:extLst>
          </p:cNvPr>
          <p:cNvSpPr/>
          <p:nvPr/>
        </p:nvSpPr>
        <p:spPr>
          <a:xfrm>
            <a:off x="7000306" y="5905415"/>
            <a:ext cx="4270154" cy="335621"/>
          </a:xfrm>
          <a:prstGeom prst="rect">
            <a:avLst/>
          </a:prstGeom>
          <a:noFill/>
          <a:ln/>
        </p:spPr>
        <p:txBody>
          <a:bodyPr wrap="square" lIns="0" tIns="0" rIns="0" bIns="0" rtlCol="0" anchor="t">
            <a:noAutofit/>
          </a:bodyPr>
          <a:lstStyle/>
          <a:p>
            <a:pPr marL="0" indent="0">
              <a:buNone/>
            </a:pPr>
            <a:r>
              <a:rPr lang="en-US" sz="1200" i="1"/>
              <a:t>"You can't AI-enable a foundation that wasn't built for AI. We design the one that is."</a:t>
            </a:r>
            <a:endParaRPr lang="en-US" sz="1200"/>
          </a:p>
        </p:txBody>
      </p:sp>
      <p:sp>
        <p:nvSpPr>
          <p:cNvPr id="22" name="Text 8">
            <a:extLst>
              <a:ext uri="{FF2B5EF4-FFF2-40B4-BE49-F238E27FC236}">
                <a16:creationId xmlns:a16="http://schemas.microsoft.com/office/drawing/2014/main" id="{CB893E2D-B69C-475A-FD45-7AA7DAD44CCB}"/>
              </a:ext>
            </a:extLst>
          </p:cNvPr>
          <p:cNvSpPr/>
          <p:nvPr/>
        </p:nvSpPr>
        <p:spPr>
          <a:xfrm>
            <a:off x="7000306" y="1675087"/>
            <a:ext cx="4103588" cy="259344"/>
          </a:xfrm>
          <a:prstGeom prst="rect">
            <a:avLst/>
          </a:prstGeom>
          <a:noFill/>
          <a:ln/>
        </p:spPr>
        <p:txBody>
          <a:bodyPr wrap="square" lIns="0" tIns="0" rIns="0" bIns="0" rtlCol="0" anchor="t">
            <a:noAutofit/>
          </a:bodyPr>
          <a:lstStyle/>
          <a:p>
            <a:pPr marL="0" indent="0">
              <a:buNone/>
            </a:pPr>
            <a:r>
              <a:rPr lang="en-US" sz="2000" b="1"/>
              <a:t>High Velocity Modernization</a:t>
            </a:r>
            <a:endParaRPr lang="en-US" sz="2000"/>
          </a:p>
        </p:txBody>
      </p:sp>
      <p:sp>
        <p:nvSpPr>
          <p:cNvPr id="23" name="Text 9">
            <a:extLst>
              <a:ext uri="{FF2B5EF4-FFF2-40B4-BE49-F238E27FC236}">
                <a16:creationId xmlns:a16="http://schemas.microsoft.com/office/drawing/2014/main" id="{B02F444A-54F6-A665-49C2-C1406D658B9A}"/>
              </a:ext>
            </a:extLst>
          </p:cNvPr>
          <p:cNvSpPr/>
          <p:nvPr/>
        </p:nvSpPr>
        <p:spPr>
          <a:xfrm>
            <a:off x="7000306" y="2179015"/>
            <a:ext cx="3918093" cy="335621"/>
          </a:xfrm>
          <a:prstGeom prst="rect">
            <a:avLst/>
          </a:prstGeom>
          <a:noFill/>
          <a:ln/>
        </p:spPr>
        <p:txBody>
          <a:bodyPr wrap="square" lIns="0" tIns="0" rIns="0" bIns="0" rtlCol="0" anchor="t">
            <a:noAutofit/>
          </a:bodyPr>
          <a:lstStyle/>
          <a:p>
            <a:pPr marL="0" indent="0">
              <a:buNone/>
            </a:pPr>
            <a:r>
              <a:rPr lang="en-US" sz="1200" i="1"/>
              <a:t>What used to take 3 years and $50M now takes 9 months. AI agents do the heavy lifting.</a:t>
            </a:r>
            <a:endParaRPr lang="en-US" sz="1200"/>
          </a:p>
        </p:txBody>
      </p:sp>
      <p:sp>
        <p:nvSpPr>
          <p:cNvPr id="24" name="Text 20">
            <a:extLst>
              <a:ext uri="{FF2B5EF4-FFF2-40B4-BE49-F238E27FC236}">
                <a16:creationId xmlns:a16="http://schemas.microsoft.com/office/drawing/2014/main" id="{EC9C9FA8-2C4D-EB53-5D16-AA38D3AD193B}"/>
              </a:ext>
            </a:extLst>
          </p:cNvPr>
          <p:cNvSpPr/>
          <p:nvPr/>
        </p:nvSpPr>
        <p:spPr>
          <a:xfrm>
            <a:off x="7000306" y="406927"/>
            <a:ext cx="3690957" cy="152555"/>
          </a:xfrm>
          <a:prstGeom prst="rect">
            <a:avLst/>
          </a:prstGeom>
          <a:noFill/>
          <a:ln/>
        </p:spPr>
        <p:txBody>
          <a:bodyPr wrap="square" lIns="0" tIns="0" rIns="0" bIns="0" rtlCol="0" anchor="t">
            <a:noAutofit/>
          </a:bodyPr>
          <a:lstStyle/>
          <a:p>
            <a:pPr marL="0" indent="0">
              <a:buNone/>
            </a:pPr>
            <a:r>
              <a:rPr lang="en-US" sz="2000" b="1"/>
              <a:t>Frictionless SDLC</a:t>
            </a:r>
            <a:endParaRPr lang="en-US" sz="2000"/>
          </a:p>
        </p:txBody>
      </p:sp>
      <p:sp>
        <p:nvSpPr>
          <p:cNvPr id="25" name="Text 21">
            <a:extLst>
              <a:ext uri="{FF2B5EF4-FFF2-40B4-BE49-F238E27FC236}">
                <a16:creationId xmlns:a16="http://schemas.microsoft.com/office/drawing/2014/main" id="{635BAAEE-B779-E677-7EB7-26E8276DE594}"/>
              </a:ext>
            </a:extLst>
          </p:cNvPr>
          <p:cNvSpPr/>
          <p:nvPr/>
        </p:nvSpPr>
        <p:spPr>
          <a:xfrm>
            <a:off x="7000306" y="910855"/>
            <a:ext cx="3918093" cy="335621"/>
          </a:xfrm>
          <a:prstGeom prst="rect">
            <a:avLst/>
          </a:prstGeom>
          <a:noFill/>
          <a:ln/>
        </p:spPr>
        <p:txBody>
          <a:bodyPr wrap="square" lIns="0" tIns="0" rIns="0" bIns="0" rtlCol="0" anchor="t">
            <a:noAutofit/>
          </a:bodyPr>
          <a:lstStyle/>
          <a:p>
            <a:pPr marL="0" indent="0">
              <a:buNone/>
            </a:pPr>
            <a:r>
              <a:rPr lang="en-US" sz="1200" i="1"/>
              <a:t>Enabling your teams to ship 2x more without hiring a single extra person</a:t>
            </a:r>
            <a:endParaRPr lang="en-US" sz="1200"/>
          </a:p>
        </p:txBody>
      </p:sp>
      <p:pic>
        <p:nvPicPr>
          <p:cNvPr id="27" name="Image 0" descr="/mnt/data/rebuild/spe_logo.png">
            <a:extLst>
              <a:ext uri="{FF2B5EF4-FFF2-40B4-BE49-F238E27FC236}">
                <a16:creationId xmlns:a16="http://schemas.microsoft.com/office/drawing/2014/main" id="{0D1C23AA-93FF-A208-10EE-C27BE34B2CE4}"/>
              </a:ext>
            </a:extLst>
          </p:cNvPr>
          <p:cNvPicPr>
            <a:picLocks noChangeAspect="1"/>
          </p:cNvPicPr>
          <p:nvPr/>
        </p:nvPicPr>
        <p:blipFill>
          <a:blip r:embed="rId2"/>
          <a:stretch>
            <a:fillRect/>
          </a:stretch>
        </p:blipFill>
        <p:spPr>
          <a:xfrm>
            <a:off x="350040" y="6110491"/>
            <a:ext cx="1161260" cy="516116"/>
          </a:xfrm>
          <a:prstGeom prst="rect">
            <a:avLst/>
          </a:prstGeom>
        </p:spPr>
      </p:pic>
      <p:sp>
        <p:nvSpPr>
          <p:cNvPr id="28" name="Text 0">
            <a:extLst>
              <a:ext uri="{FF2B5EF4-FFF2-40B4-BE49-F238E27FC236}">
                <a16:creationId xmlns:a16="http://schemas.microsoft.com/office/drawing/2014/main" id="{8075FEDD-4F56-908E-6064-7EAB88B81AAE}"/>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cs typeface="Arial" pitchFamily="34" charset="-120"/>
              </a:rPr>
              <a:t>SOFTWARE &amp; PLATFORM ENGINEERING BUSINESS IMPACT</a:t>
            </a:r>
          </a:p>
        </p:txBody>
      </p:sp>
      <p:sp>
        <p:nvSpPr>
          <p:cNvPr id="29" name="Text 3">
            <a:extLst>
              <a:ext uri="{FF2B5EF4-FFF2-40B4-BE49-F238E27FC236}">
                <a16:creationId xmlns:a16="http://schemas.microsoft.com/office/drawing/2014/main" id="{1B074CEE-CD17-C099-FC90-2C37DA8EC6DF}"/>
              </a:ext>
            </a:extLst>
          </p:cNvPr>
          <p:cNvSpPr/>
          <p:nvPr/>
        </p:nvSpPr>
        <p:spPr>
          <a:xfrm>
            <a:off x="324000" y="468000"/>
            <a:ext cx="4937760" cy="310896"/>
          </a:xfrm>
          <a:prstGeom prst="rect">
            <a:avLst/>
          </a:prstGeom>
          <a:noFill/>
          <a:ln/>
        </p:spPr>
        <p:txBody>
          <a:bodyPr wrap="square" lIns="0" tIns="0" rIns="0" bIns="0" rtlCol="0" anchor="t">
            <a:noAutofit/>
          </a:bodyPr>
          <a:lstStyle/>
          <a:p>
            <a:pPr marL="0" indent="0">
              <a:buNone/>
            </a:pPr>
            <a:r>
              <a:rPr lang="en-US" sz="2400" b="1">
                <a:solidFill>
                  <a:srgbClr val="FFFFFF"/>
                </a:solidFill>
              </a:rPr>
              <a:t>In Summary</a:t>
            </a:r>
          </a:p>
        </p:txBody>
      </p:sp>
    </p:spTree>
    <p:extLst>
      <p:ext uri="{BB962C8B-B14F-4D97-AF65-F5344CB8AC3E}">
        <p14:creationId xmlns:p14="http://schemas.microsoft.com/office/powerpoint/2010/main" val="1730487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B1C7E-D312-E19E-A36D-5CA2FAAF9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E6074-8115-F906-9C3E-C2457DAC8FCE}"/>
              </a:ext>
            </a:extLst>
          </p:cNvPr>
          <p:cNvSpPr>
            <a:spLocks noGrp="1"/>
          </p:cNvSpPr>
          <p:nvPr>
            <p:ph type="title"/>
          </p:nvPr>
        </p:nvSpPr>
        <p:spPr>
          <a:xfrm>
            <a:off x="1164969" y="3896836"/>
            <a:ext cx="7340053" cy="443198"/>
          </a:xfrm>
        </p:spPr>
        <p:txBody>
          <a:bodyPr/>
          <a:lstStyle/>
          <a:p>
            <a:r>
              <a:rPr lang="en-US" sz="3200" b="1">
                <a:latin typeface="+mn-lt"/>
                <a:ea typeface="+mn-ea"/>
                <a:cs typeface="+mn-cs"/>
              </a:rPr>
              <a:t>THANK YOU</a:t>
            </a:r>
          </a:p>
        </p:txBody>
      </p:sp>
      <p:sp>
        <p:nvSpPr>
          <p:cNvPr id="3" name="Shape 0">
            <a:extLst>
              <a:ext uri="{FF2B5EF4-FFF2-40B4-BE49-F238E27FC236}">
                <a16:creationId xmlns:a16="http://schemas.microsoft.com/office/drawing/2014/main" id="{6ADE3070-3984-B865-FDF8-CD0C39B30BC9}"/>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358360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2" name="Picture 1" descr="slide_008.png"/>
          <p:cNvPicPr>
            <a:picLocks noChangeAspect="1"/>
          </p:cNvPicPr>
          <p:nvPr/>
        </p:nvPicPr>
        <p:blipFill>
          <a:blip r:embed="rId2"/>
          <a:srcRect t="11100" b="5888"/>
          <a:stretch>
            <a:fillRect/>
          </a:stretch>
        </p:blipFill>
        <p:spPr>
          <a:xfrm>
            <a:off x="0" y="1009650"/>
            <a:ext cx="12192000" cy="5461000"/>
          </a:xfrm>
          <a:prstGeom prst="rect">
            <a:avLst/>
          </a:prstGeom>
        </p:spPr>
      </p:pic>
      <p:sp>
        <p:nvSpPr>
          <p:cNvPr id="4" name="Text 3">
            <a:extLst>
              <a:ext uri="{FF2B5EF4-FFF2-40B4-BE49-F238E27FC236}">
                <a16:creationId xmlns:a16="http://schemas.microsoft.com/office/drawing/2014/main" id="{7B5BF188-10FF-F3A3-6895-5B753BAAB9D4}"/>
              </a:ext>
            </a:extLst>
          </p:cNvPr>
          <p:cNvSpPr/>
          <p:nvPr/>
        </p:nvSpPr>
        <p:spPr>
          <a:xfrm>
            <a:off x="324000" y="468000"/>
            <a:ext cx="11110193" cy="413164"/>
          </a:xfrm>
          <a:prstGeom prst="rect">
            <a:avLst/>
          </a:prstGeom>
          <a:solidFill>
            <a:schemeClr val="tx1">
              <a:lumMod val="95000"/>
              <a:lumOff val="5000"/>
            </a:schemeClr>
          </a:solidFill>
          <a:ln/>
        </p:spPr>
        <p:txBody>
          <a:bodyPr wrap="square" lIns="0" tIns="0" rIns="0" bIns="0" rtlCol="0" anchor="t">
            <a:noAutofit/>
          </a:bodyPr>
          <a:lstStyle/>
          <a:p>
            <a:r>
              <a:rPr lang="en-US" sz="2400" b="1">
                <a:solidFill>
                  <a:schemeClr val="bg1"/>
                </a:solidFill>
              </a:rPr>
              <a:t>Frictionless SDLC – How we double a Team Productivity in 90 days</a:t>
            </a:r>
          </a:p>
        </p:txBody>
      </p:sp>
      <p:pic>
        <p:nvPicPr>
          <p:cNvPr id="5" name="Image 0" descr="/mnt/data/rebuild/spe_logo.png">
            <a:extLst>
              <a:ext uri="{FF2B5EF4-FFF2-40B4-BE49-F238E27FC236}">
                <a16:creationId xmlns:a16="http://schemas.microsoft.com/office/drawing/2014/main" id="{7EA892D1-F60F-C380-F4E9-AA1335D04ECF}"/>
              </a:ext>
            </a:extLst>
          </p:cNvPr>
          <p:cNvPicPr>
            <a:picLocks noChangeAspect="1"/>
          </p:cNvPicPr>
          <p:nvPr/>
        </p:nvPicPr>
        <p:blipFill>
          <a:blip r:embed="rId3"/>
          <a:stretch>
            <a:fillRect/>
          </a:stretch>
        </p:blipFill>
        <p:spPr>
          <a:xfrm>
            <a:off x="10977624" y="102425"/>
            <a:ext cx="822960" cy="365760"/>
          </a:xfrm>
          <a:prstGeom prst="rect">
            <a:avLst/>
          </a:prstGeom>
        </p:spPr>
      </p:pic>
      <p:sp>
        <p:nvSpPr>
          <p:cNvPr id="6" name="Text 0">
            <a:extLst>
              <a:ext uri="{FF2B5EF4-FFF2-40B4-BE49-F238E27FC236}">
                <a16:creationId xmlns:a16="http://schemas.microsoft.com/office/drawing/2014/main" id="{395CDDDB-8BA0-85E8-E4CD-F54363C0B849}"/>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7" name="Shape 0">
            <a:extLst>
              <a:ext uri="{FF2B5EF4-FFF2-40B4-BE49-F238E27FC236}">
                <a16:creationId xmlns:a16="http://schemas.microsoft.com/office/drawing/2014/main" id="{B395C4DC-F76B-E379-562F-60C2ED8D210E}"/>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8" name="TextBox 7">
            <a:extLst>
              <a:ext uri="{FF2B5EF4-FFF2-40B4-BE49-F238E27FC236}">
                <a16:creationId xmlns:a16="http://schemas.microsoft.com/office/drawing/2014/main" id="{602E6035-AA1E-BB30-6BC0-56D67AC40844}"/>
              </a:ext>
            </a:extLst>
          </p:cNvPr>
          <p:cNvSpPr txBox="1"/>
          <p:nvPr/>
        </p:nvSpPr>
        <p:spPr>
          <a:xfrm>
            <a:off x="6645645" y="6573208"/>
            <a:ext cx="5266944" cy="215444"/>
          </a:xfrm>
          <a:prstGeom prst="rect">
            <a:avLst/>
          </a:prstGeom>
          <a:solidFill>
            <a:schemeClr val="tx1"/>
          </a:solid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chemeClr val="bg1">
                    <a:lumMod val="75000"/>
                  </a:schemeClr>
                </a:solidFill>
                <a:effectLst/>
                <a:uLnTx/>
                <a:uFillTx/>
                <a:latin typeface="Graphik Regular"/>
                <a:ea typeface="+mn-ea"/>
                <a:cs typeface="+mn-cs"/>
              </a:rPr>
              <a:t>Copyright © 2026 Accenture. All rights reserved.  |  Material, Non-Public - Not To Be Distributed Further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2" name="Picture 1" descr="slide_022.png"/>
          <p:cNvPicPr>
            <a:picLocks noChangeAspect="1"/>
          </p:cNvPicPr>
          <p:nvPr/>
        </p:nvPicPr>
        <p:blipFill>
          <a:blip r:embed="rId2"/>
          <a:stretch>
            <a:fillRect/>
          </a:stretch>
        </p:blipFill>
        <p:spPr>
          <a:xfrm>
            <a:off x="0" y="0"/>
            <a:ext cx="12192000" cy="6515100"/>
          </a:xfrm>
          <a:prstGeom prst="rect">
            <a:avLst/>
          </a:prstGeom>
        </p:spPr>
      </p:pic>
      <p:sp>
        <p:nvSpPr>
          <p:cNvPr id="3" name="Text 3">
            <a:extLst>
              <a:ext uri="{FF2B5EF4-FFF2-40B4-BE49-F238E27FC236}">
                <a16:creationId xmlns:a16="http://schemas.microsoft.com/office/drawing/2014/main" id="{C3CB5F3B-BCB7-492A-1332-F6A8EF005856}"/>
              </a:ext>
            </a:extLst>
          </p:cNvPr>
          <p:cNvSpPr/>
          <p:nvPr/>
        </p:nvSpPr>
        <p:spPr>
          <a:xfrm>
            <a:off x="324000" y="468000"/>
            <a:ext cx="11242548" cy="601980"/>
          </a:xfrm>
          <a:prstGeom prst="rect">
            <a:avLst/>
          </a:prstGeom>
          <a:solidFill>
            <a:schemeClr val="tx1"/>
          </a:solidFill>
          <a:ln/>
        </p:spPr>
        <p:txBody>
          <a:bodyPr wrap="square" lIns="0" tIns="0" rIns="0" bIns="0" rtlCol="0" anchor="t">
            <a:noAutofit/>
          </a:bodyPr>
          <a:lstStyle/>
          <a:p>
            <a:r>
              <a:rPr lang="en-US" sz="2400" b="1">
                <a:solidFill>
                  <a:schemeClr val="bg1"/>
                </a:solidFill>
              </a:rPr>
              <a:t>Two Types of High Velocity Modernization</a:t>
            </a:r>
          </a:p>
        </p:txBody>
      </p:sp>
      <p:pic>
        <p:nvPicPr>
          <p:cNvPr id="5" name="Image 0" descr="/mnt/data/rebuild/spe_logo.png">
            <a:extLst>
              <a:ext uri="{FF2B5EF4-FFF2-40B4-BE49-F238E27FC236}">
                <a16:creationId xmlns:a16="http://schemas.microsoft.com/office/drawing/2014/main" id="{F2DDC35E-C0AC-FDEC-2E86-735F50953EB1}"/>
              </a:ext>
            </a:extLst>
          </p:cNvPr>
          <p:cNvPicPr>
            <a:picLocks noChangeAspect="1"/>
          </p:cNvPicPr>
          <p:nvPr/>
        </p:nvPicPr>
        <p:blipFill>
          <a:blip r:embed="rId3"/>
          <a:stretch>
            <a:fillRect/>
          </a:stretch>
        </p:blipFill>
        <p:spPr>
          <a:xfrm>
            <a:off x="10977624" y="102425"/>
            <a:ext cx="822960" cy="365760"/>
          </a:xfrm>
          <a:prstGeom prst="rect">
            <a:avLst/>
          </a:prstGeom>
        </p:spPr>
      </p:pic>
      <p:sp>
        <p:nvSpPr>
          <p:cNvPr id="6" name="Text 0">
            <a:extLst>
              <a:ext uri="{FF2B5EF4-FFF2-40B4-BE49-F238E27FC236}">
                <a16:creationId xmlns:a16="http://schemas.microsoft.com/office/drawing/2014/main" id="{61577EAC-4D41-0B1F-A635-55D6E39DE881}"/>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7" name="Shape 0">
            <a:extLst>
              <a:ext uri="{FF2B5EF4-FFF2-40B4-BE49-F238E27FC236}">
                <a16:creationId xmlns:a16="http://schemas.microsoft.com/office/drawing/2014/main" id="{D5188918-2CD2-E937-DCCA-8E691EAA9FF5}"/>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8" name="TextBox 7">
            <a:extLst>
              <a:ext uri="{FF2B5EF4-FFF2-40B4-BE49-F238E27FC236}">
                <a16:creationId xmlns:a16="http://schemas.microsoft.com/office/drawing/2014/main" id="{8727FEC9-77C9-FD9F-DCE6-7E4B8E3DD9AA}"/>
              </a:ext>
            </a:extLst>
          </p:cNvPr>
          <p:cNvSpPr txBox="1"/>
          <p:nvPr/>
        </p:nvSpPr>
        <p:spPr>
          <a:xfrm>
            <a:off x="6645645" y="6573208"/>
            <a:ext cx="5266944" cy="215444"/>
          </a:xfrm>
          <a:prstGeom prst="rect">
            <a:avLst/>
          </a:prstGeom>
          <a:solidFill>
            <a:schemeClr val="tx1"/>
          </a:solid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chemeClr val="bg1">
                    <a:lumMod val="75000"/>
                  </a:schemeClr>
                </a:solidFill>
                <a:effectLst/>
                <a:uLnTx/>
                <a:uFillTx/>
                <a:latin typeface="Graphik Regular"/>
                <a:ea typeface="+mn-ea"/>
                <a:cs typeface="+mn-cs"/>
              </a:rPr>
              <a:t>Copyright © 2026 Accenture. All rights reserved.  |  Material, Non-Public - Not To Be Distributed Further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2" name="Picture 1" descr="slide_023.png"/>
          <p:cNvPicPr>
            <a:picLocks noChangeAspect="1"/>
          </p:cNvPicPr>
          <p:nvPr/>
        </p:nvPicPr>
        <p:blipFill>
          <a:blip r:embed="rId3"/>
          <a:srcRect b="5278"/>
          <a:stretch>
            <a:fillRect/>
          </a:stretch>
        </p:blipFill>
        <p:spPr>
          <a:xfrm>
            <a:off x="0" y="0"/>
            <a:ext cx="12192000" cy="6496050"/>
          </a:xfrm>
          <a:prstGeom prst="rect">
            <a:avLst/>
          </a:prstGeom>
        </p:spPr>
      </p:pic>
      <p:sp>
        <p:nvSpPr>
          <p:cNvPr id="5" name="Text 0">
            <a:extLst>
              <a:ext uri="{FF2B5EF4-FFF2-40B4-BE49-F238E27FC236}">
                <a16:creationId xmlns:a16="http://schemas.microsoft.com/office/drawing/2014/main" id="{20F7298E-7833-C8EC-2E80-1504A93411EC}"/>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pic>
        <p:nvPicPr>
          <p:cNvPr id="3" name="Image 0" descr="/mnt/data/rebuild/spe_logo.png">
            <a:extLst>
              <a:ext uri="{FF2B5EF4-FFF2-40B4-BE49-F238E27FC236}">
                <a16:creationId xmlns:a16="http://schemas.microsoft.com/office/drawing/2014/main" id="{9C6DB29F-A18C-A434-ECE6-B111B6888513}"/>
              </a:ext>
            </a:extLst>
          </p:cNvPr>
          <p:cNvPicPr>
            <a:picLocks noChangeAspect="1"/>
          </p:cNvPicPr>
          <p:nvPr/>
        </p:nvPicPr>
        <p:blipFill>
          <a:blip r:embed="rId4"/>
          <a:stretch>
            <a:fillRect/>
          </a:stretch>
        </p:blipFill>
        <p:spPr>
          <a:xfrm>
            <a:off x="10977624" y="102425"/>
            <a:ext cx="822960" cy="365760"/>
          </a:xfrm>
          <a:prstGeom prst="rect">
            <a:avLst/>
          </a:prstGeom>
        </p:spPr>
      </p:pic>
      <p:sp>
        <p:nvSpPr>
          <p:cNvPr id="4" name="Text 3">
            <a:extLst>
              <a:ext uri="{FF2B5EF4-FFF2-40B4-BE49-F238E27FC236}">
                <a16:creationId xmlns:a16="http://schemas.microsoft.com/office/drawing/2014/main" id="{7116A701-FE35-6546-45AF-9B017313DA44}"/>
              </a:ext>
            </a:extLst>
          </p:cNvPr>
          <p:cNvSpPr/>
          <p:nvPr/>
        </p:nvSpPr>
        <p:spPr>
          <a:xfrm>
            <a:off x="324000" y="468000"/>
            <a:ext cx="7478911" cy="490220"/>
          </a:xfrm>
          <a:prstGeom prst="rect">
            <a:avLst/>
          </a:prstGeom>
          <a:solidFill>
            <a:schemeClr val="tx1"/>
          </a:solidFill>
          <a:ln/>
        </p:spPr>
        <p:txBody>
          <a:bodyPr wrap="square" lIns="0" tIns="0" rIns="0" bIns="0" rtlCol="0" anchor="t">
            <a:noAutofit/>
          </a:bodyPr>
          <a:lstStyle/>
          <a:p>
            <a:r>
              <a:rPr lang="en-US" sz="2400" b="1">
                <a:solidFill>
                  <a:schemeClr val="bg1"/>
                </a:solidFill>
              </a:rPr>
              <a:t>AI Powered Scaled Application Modernization</a:t>
            </a:r>
          </a:p>
        </p:txBody>
      </p:sp>
      <p:sp>
        <p:nvSpPr>
          <p:cNvPr id="6" name="Shape 0">
            <a:extLst>
              <a:ext uri="{FF2B5EF4-FFF2-40B4-BE49-F238E27FC236}">
                <a16:creationId xmlns:a16="http://schemas.microsoft.com/office/drawing/2014/main" id="{3343C797-2204-475A-6F1C-88A6E99586A4}"/>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7" name="TextBox 6">
            <a:extLst>
              <a:ext uri="{FF2B5EF4-FFF2-40B4-BE49-F238E27FC236}">
                <a16:creationId xmlns:a16="http://schemas.microsoft.com/office/drawing/2014/main" id="{647BAE24-1D0F-0E4F-D56F-DB2E91FA6DBF}"/>
              </a:ext>
            </a:extLst>
          </p:cNvPr>
          <p:cNvSpPr txBox="1"/>
          <p:nvPr/>
        </p:nvSpPr>
        <p:spPr>
          <a:xfrm>
            <a:off x="6645645" y="6573208"/>
            <a:ext cx="5266944" cy="215444"/>
          </a:xfrm>
          <a:prstGeom prst="rect">
            <a:avLst/>
          </a:prstGeom>
          <a:solidFill>
            <a:schemeClr val="tx1"/>
          </a:solid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chemeClr val="bg1">
                    <a:lumMod val="75000"/>
                  </a:schemeClr>
                </a:solidFill>
                <a:effectLst/>
                <a:uLnTx/>
                <a:uFillTx/>
                <a:latin typeface="Graphik Regular"/>
                <a:ea typeface="+mn-ea"/>
                <a:cs typeface="+mn-cs"/>
              </a:rPr>
              <a:t>Copyright © 2026 Accenture. All rights reserved.  |  Material, Non-Public - Not To Be Distributed Further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765D8B-3B51-5A20-2A87-D55DAE4AF3FE}"/>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C77950B0-855F-525A-1A10-1E8B51810D1E}"/>
              </a:ext>
            </a:extLst>
          </p:cNvPr>
          <p:cNvSpPr/>
          <p:nvPr/>
        </p:nvSpPr>
        <p:spPr>
          <a:xfrm>
            <a:off x="324000" y="468000"/>
            <a:ext cx="11216640" cy="463296"/>
          </a:xfrm>
          <a:prstGeom prst="rect">
            <a:avLst/>
          </a:prstGeom>
          <a:noFill/>
          <a:ln/>
        </p:spPr>
        <p:txBody>
          <a:bodyPr wrap="square" rtlCol="0" anchor="ctr"/>
          <a:lstStyle/>
          <a:p>
            <a:r>
              <a:rPr lang="en-US" sz="2800" b="1">
                <a:solidFill>
                  <a:srgbClr val="F0EEFC"/>
                </a:solidFill>
                <a:latin typeface="Arial Black" pitchFamily="34" charset="0"/>
                <a:ea typeface="Arial Black" pitchFamily="34" charset="-122"/>
                <a:cs typeface="Arial Black" pitchFamily="34" charset="-120"/>
              </a:rPr>
              <a:t>The </a:t>
            </a:r>
            <a:r>
              <a:rPr lang="en-US" sz="2800" b="1">
                <a:solidFill>
                  <a:srgbClr val="7F77DD"/>
                </a:solidFill>
                <a:latin typeface="Arial Black" pitchFamily="34" charset="0"/>
                <a:ea typeface="Arial Black" pitchFamily="34" charset="-122"/>
                <a:cs typeface="Arial Black" pitchFamily="34" charset="-120"/>
              </a:rPr>
              <a:t>Rise </a:t>
            </a:r>
            <a:r>
              <a:rPr lang="en-US" sz="2800" b="1">
                <a:solidFill>
                  <a:srgbClr val="F0EEFC"/>
                </a:solidFill>
                <a:latin typeface="Arial Black" pitchFamily="34" charset="0"/>
              </a:rPr>
              <a:t>of </a:t>
            </a:r>
            <a:r>
              <a:rPr lang="en-US" sz="2800" b="1">
                <a:solidFill>
                  <a:srgbClr val="F0EEFC"/>
                </a:solidFill>
                <a:latin typeface="Arial Black" pitchFamily="34" charset="0"/>
                <a:ea typeface="Arial Black" pitchFamily="34" charset="-122"/>
                <a:cs typeface="Arial Black" pitchFamily="34" charset="-120"/>
              </a:rPr>
              <a:t>Custom Software &amp; SDLC</a:t>
            </a:r>
            <a:endParaRPr lang="en-US" sz="2800"/>
          </a:p>
        </p:txBody>
      </p:sp>
      <p:sp>
        <p:nvSpPr>
          <p:cNvPr id="4" name="Text 2">
            <a:extLst>
              <a:ext uri="{FF2B5EF4-FFF2-40B4-BE49-F238E27FC236}">
                <a16:creationId xmlns:a16="http://schemas.microsoft.com/office/drawing/2014/main" id="{BDBC9F6A-4B51-74D3-3EC3-F81F8A9B603C}"/>
              </a:ext>
            </a:extLst>
          </p:cNvPr>
          <p:cNvSpPr/>
          <p:nvPr/>
        </p:nvSpPr>
        <p:spPr>
          <a:xfrm>
            <a:off x="360458" y="1434945"/>
            <a:ext cx="11587701" cy="438912"/>
          </a:xfrm>
          <a:prstGeom prst="rect">
            <a:avLst/>
          </a:prstGeom>
          <a:noFill/>
          <a:ln/>
        </p:spPr>
        <p:txBody>
          <a:bodyPr wrap="square" rtlCol="0" anchor="ctr"/>
          <a:lstStyle/>
          <a:p>
            <a:r>
              <a:rPr lang="en-US" sz="1200">
                <a:solidFill>
                  <a:srgbClr val="888780"/>
                </a:solidFill>
                <a:latin typeface="Arial" pitchFamily="34" charset="0"/>
                <a:ea typeface="Arial" pitchFamily="34" charset="-122"/>
                <a:cs typeface="Arial" pitchFamily="34" charset="-120"/>
              </a:rPr>
              <a:t>AI is collapsing the cost and time of building software — creating the single biggest shift in how enterprises design, build, and operate custom applications. The window to lead is now.</a:t>
            </a:r>
            <a:endParaRPr lang="en-US" sz="1200"/>
          </a:p>
        </p:txBody>
      </p:sp>
      <p:sp>
        <p:nvSpPr>
          <p:cNvPr id="9" name="Shape 7">
            <a:extLst>
              <a:ext uri="{FF2B5EF4-FFF2-40B4-BE49-F238E27FC236}">
                <a16:creationId xmlns:a16="http://schemas.microsoft.com/office/drawing/2014/main" id="{AF0D4C17-2D2F-ECBD-1EFA-EAD214D3F827}"/>
              </a:ext>
            </a:extLst>
          </p:cNvPr>
          <p:cNvSpPr/>
          <p:nvPr/>
        </p:nvSpPr>
        <p:spPr>
          <a:xfrm>
            <a:off x="633984" y="2353056"/>
            <a:ext cx="30480" cy="390144"/>
          </a:xfrm>
          <a:prstGeom prst="rect">
            <a:avLst/>
          </a:prstGeom>
          <a:solidFill>
            <a:srgbClr val="2A2A35"/>
          </a:solidFill>
          <a:ln w="12700">
            <a:solidFill>
              <a:srgbClr val="2A2A35"/>
            </a:solidFill>
            <a:prstDash val="solid"/>
          </a:ln>
        </p:spPr>
        <p:txBody>
          <a:bodyPr/>
          <a:lstStyle/>
          <a:p>
            <a:endParaRPr lang="en-US" sz="2400"/>
          </a:p>
        </p:txBody>
      </p:sp>
      <p:sp>
        <p:nvSpPr>
          <p:cNvPr id="5" name="Shape 3">
            <a:extLst>
              <a:ext uri="{FF2B5EF4-FFF2-40B4-BE49-F238E27FC236}">
                <a16:creationId xmlns:a16="http://schemas.microsoft.com/office/drawing/2014/main" id="{A6F75B56-45EA-2135-A877-36B3FA9B9D90}"/>
              </a:ext>
            </a:extLst>
          </p:cNvPr>
          <p:cNvSpPr/>
          <p:nvPr/>
        </p:nvSpPr>
        <p:spPr>
          <a:xfrm>
            <a:off x="426720" y="2011680"/>
            <a:ext cx="3706368" cy="1727553"/>
          </a:xfrm>
          <a:prstGeom prst="rect">
            <a:avLst/>
          </a:prstGeom>
          <a:solidFill>
            <a:srgbClr val="131318"/>
          </a:solidFill>
          <a:ln w="6350">
            <a:solidFill>
              <a:srgbClr val="2A2A35"/>
            </a:solidFill>
            <a:prstDash val="solid"/>
          </a:ln>
        </p:spPr>
        <p:txBody>
          <a:bodyPr/>
          <a:lstStyle/>
          <a:p>
            <a:endParaRPr lang="en-US" sz="2400"/>
          </a:p>
        </p:txBody>
      </p:sp>
      <p:sp>
        <p:nvSpPr>
          <p:cNvPr id="6" name="Shape 4">
            <a:extLst>
              <a:ext uri="{FF2B5EF4-FFF2-40B4-BE49-F238E27FC236}">
                <a16:creationId xmlns:a16="http://schemas.microsoft.com/office/drawing/2014/main" id="{43E080BF-A66C-4A37-211A-D5C038EEACA1}"/>
              </a:ext>
            </a:extLst>
          </p:cNvPr>
          <p:cNvSpPr/>
          <p:nvPr/>
        </p:nvSpPr>
        <p:spPr>
          <a:xfrm>
            <a:off x="426720" y="2020161"/>
            <a:ext cx="3706368" cy="48768"/>
          </a:xfrm>
          <a:prstGeom prst="rect">
            <a:avLst/>
          </a:prstGeom>
          <a:solidFill>
            <a:srgbClr val="7F77DD"/>
          </a:solidFill>
          <a:ln w="12700">
            <a:solidFill>
              <a:srgbClr val="7F77DD"/>
            </a:solidFill>
            <a:prstDash val="solid"/>
          </a:ln>
        </p:spPr>
        <p:txBody>
          <a:bodyPr/>
          <a:lstStyle/>
          <a:p>
            <a:endParaRPr lang="en-US" sz="2400"/>
          </a:p>
        </p:txBody>
      </p:sp>
      <p:sp>
        <p:nvSpPr>
          <p:cNvPr id="7" name="Text 5">
            <a:extLst>
              <a:ext uri="{FF2B5EF4-FFF2-40B4-BE49-F238E27FC236}">
                <a16:creationId xmlns:a16="http://schemas.microsoft.com/office/drawing/2014/main" id="{A3DB92CC-6BDC-0634-6013-485F81C8CF04}"/>
              </a:ext>
            </a:extLst>
          </p:cNvPr>
          <p:cNvSpPr/>
          <p:nvPr/>
        </p:nvSpPr>
        <p:spPr>
          <a:xfrm>
            <a:off x="573024" y="2146245"/>
            <a:ext cx="3413760" cy="170688"/>
          </a:xfrm>
          <a:prstGeom prst="rect">
            <a:avLst/>
          </a:prstGeom>
          <a:noFill/>
          <a:ln/>
        </p:spPr>
        <p:txBody>
          <a:bodyPr wrap="square" lIns="0" tIns="0" rIns="0" bIns="0" rtlCol="0" anchor="ctr"/>
          <a:lstStyle/>
          <a:p>
            <a:r>
              <a:rPr lang="en-US" sz="867" b="1" kern="0" spc="267">
                <a:solidFill>
                  <a:srgbClr val="7F77DD"/>
                </a:solidFill>
                <a:latin typeface="Arial" pitchFamily="34" charset="0"/>
                <a:ea typeface="Arial" pitchFamily="34" charset="-122"/>
                <a:cs typeface="Arial" pitchFamily="34" charset="-120"/>
              </a:rPr>
              <a:t>SIGNAL 01</a:t>
            </a:r>
            <a:endParaRPr lang="en-US" sz="867"/>
          </a:p>
        </p:txBody>
      </p:sp>
      <p:sp>
        <p:nvSpPr>
          <p:cNvPr id="8" name="Text 6">
            <a:extLst>
              <a:ext uri="{FF2B5EF4-FFF2-40B4-BE49-F238E27FC236}">
                <a16:creationId xmlns:a16="http://schemas.microsoft.com/office/drawing/2014/main" id="{866417F4-5CF6-4AD5-A6DE-975A77B621C8}"/>
              </a:ext>
            </a:extLst>
          </p:cNvPr>
          <p:cNvSpPr/>
          <p:nvPr/>
        </p:nvSpPr>
        <p:spPr>
          <a:xfrm>
            <a:off x="573024" y="2344463"/>
            <a:ext cx="3413760" cy="365760"/>
          </a:xfrm>
          <a:prstGeom prst="rect">
            <a:avLst/>
          </a:prstGeom>
          <a:noFill/>
          <a:ln/>
        </p:spPr>
        <p:txBody>
          <a:bodyPr wrap="square" lIns="0" tIns="0" rIns="0" bIns="0" rtlCol="0" anchor="ctr"/>
          <a:lstStyle/>
          <a:p>
            <a:r>
              <a:rPr lang="en-US" sz="1267" b="1">
                <a:solidFill>
                  <a:srgbClr val="F0EEFC"/>
                </a:solidFill>
                <a:latin typeface="Arial" pitchFamily="34" charset="0"/>
                <a:ea typeface="Arial" pitchFamily="34" charset="-122"/>
                <a:cs typeface="Arial" pitchFamily="34" charset="-120"/>
              </a:rPr>
              <a:t>The AI-Native Build Era Has Arrived</a:t>
            </a:r>
            <a:endParaRPr lang="en-US" sz="1267"/>
          </a:p>
        </p:txBody>
      </p:sp>
      <p:sp>
        <p:nvSpPr>
          <p:cNvPr id="10" name="Text 8">
            <a:extLst>
              <a:ext uri="{FF2B5EF4-FFF2-40B4-BE49-F238E27FC236}">
                <a16:creationId xmlns:a16="http://schemas.microsoft.com/office/drawing/2014/main" id="{87843F05-BC07-021C-0FF1-2A13440DF8C7}"/>
              </a:ext>
            </a:extLst>
          </p:cNvPr>
          <p:cNvSpPr/>
          <p:nvPr/>
        </p:nvSpPr>
        <p:spPr>
          <a:xfrm>
            <a:off x="633984" y="2753287"/>
            <a:ext cx="3316224" cy="414528"/>
          </a:xfrm>
          <a:prstGeom prst="rect">
            <a:avLst/>
          </a:prstGeom>
          <a:noFill/>
          <a:ln/>
        </p:spPr>
        <p:txBody>
          <a:bodyPr wrap="square" lIns="0" tIns="0" rIns="0" bIns="0" rtlCol="0" anchor="ctr"/>
          <a:lstStyle/>
          <a:p>
            <a:r>
              <a:rPr lang="en-US" sz="1000" i="1">
                <a:solidFill>
                  <a:srgbClr val="888780"/>
                </a:solidFill>
                <a:latin typeface="Arial" pitchFamily="34" charset="0"/>
                <a:ea typeface="Arial" pitchFamily="34" charset="-122"/>
                <a:cs typeface="Arial" pitchFamily="34" charset="-120"/>
              </a:rPr>
              <a:t>"What took 3 years and $50M now ships in 9 months — AI agents do the heavy lifting."</a:t>
            </a:r>
            <a:endParaRPr lang="en-US" sz="1000"/>
          </a:p>
        </p:txBody>
      </p:sp>
      <p:sp>
        <p:nvSpPr>
          <p:cNvPr id="11" name="Text 9">
            <a:extLst>
              <a:ext uri="{FF2B5EF4-FFF2-40B4-BE49-F238E27FC236}">
                <a16:creationId xmlns:a16="http://schemas.microsoft.com/office/drawing/2014/main" id="{0B9B2721-3652-9F5F-59D0-ACC9522F5655}"/>
              </a:ext>
            </a:extLst>
          </p:cNvPr>
          <p:cNvSpPr/>
          <p:nvPr/>
        </p:nvSpPr>
        <p:spPr>
          <a:xfrm>
            <a:off x="573024" y="3218688"/>
            <a:ext cx="3413760" cy="402626"/>
          </a:xfrm>
          <a:prstGeom prst="rect">
            <a:avLst/>
          </a:prstGeom>
          <a:noFill/>
          <a:ln/>
        </p:spPr>
        <p:txBody>
          <a:bodyPr wrap="square" lIns="0" tIns="0" rIns="0" bIns="0" rtlCol="0" anchor="t"/>
          <a:lstStyle/>
          <a:p>
            <a:pPr marL="457189" indent="-457189">
              <a:buSzPct val="100000"/>
              <a:buChar char="–"/>
            </a:pPr>
            <a:r>
              <a:rPr lang="en-US" sz="1000" b="1">
                <a:solidFill>
                  <a:schemeClr val="accent1">
                    <a:lumMod val="40000"/>
                    <a:lumOff val="60000"/>
                  </a:schemeClr>
                </a:solidFill>
                <a:latin typeface="Arial" pitchFamily="34" charset="0"/>
                <a:cs typeface="Arial" pitchFamily="34" charset="-120"/>
              </a:rPr>
              <a:t>10× faster delivery cycles emerging across early adopters.</a:t>
            </a:r>
          </a:p>
        </p:txBody>
      </p:sp>
      <p:sp>
        <p:nvSpPr>
          <p:cNvPr id="16" name="Shape 14">
            <a:extLst>
              <a:ext uri="{FF2B5EF4-FFF2-40B4-BE49-F238E27FC236}">
                <a16:creationId xmlns:a16="http://schemas.microsoft.com/office/drawing/2014/main" id="{B0446B07-8092-9972-5760-8BCD61D7CDE4}"/>
              </a:ext>
            </a:extLst>
          </p:cNvPr>
          <p:cNvSpPr/>
          <p:nvPr/>
        </p:nvSpPr>
        <p:spPr>
          <a:xfrm>
            <a:off x="4511040" y="2353056"/>
            <a:ext cx="30480" cy="390144"/>
          </a:xfrm>
          <a:prstGeom prst="rect">
            <a:avLst/>
          </a:prstGeom>
          <a:solidFill>
            <a:srgbClr val="2A2A35"/>
          </a:solidFill>
          <a:ln w="12700">
            <a:solidFill>
              <a:srgbClr val="2A2A35"/>
            </a:solidFill>
            <a:prstDash val="solid"/>
          </a:ln>
        </p:spPr>
        <p:txBody>
          <a:bodyPr/>
          <a:lstStyle/>
          <a:p>
            <a:endParaRPr lang="en-US" sz="2400"/>
          </a:p>
        </p:txBody>
      </p:sp>
      <p:sp>
        <p:nvSpPr>
          <p:cNvPr id="12" name="Shape 10">
            <a:extLst>
              <a:ext uri="{FF2B5EF4-FFF2-40B4-BE49-F238E27FC236}">
                <a16:creationId xmlns:a16="http://schemas.microsoft.com/office/drawing/2014/main" id="{24CFE43E-15C1-CABD-4483-1F9067778559}"/>
              </a:ext>
            </a:extLst>
          </p:cNvPr>
          <p:cNvSpPr/>
          <p:nvPr/>
        </p:nvSpPr>
        <p:spPr>
          <a:xfrm>
            <a:off x="4364736" y="2011680"/>
            <a:ext cx="3706368" cy="1727553"/>
          </a:xfrm>
          <a:prstGeom prst="rect">
            <a:avLst/>
          </a:prstGeom>
          <a:solidFill>
            <a:srgbClr val="131318"/>
          </a:solidFill>
          <a:ln w="6350">
            <a:solidFill>
              <a:srgbClr val="2A2A35"/>
            </a:solidFill>
            <a:prstDash val="solid"/>
          </a:ln>
        </p:spPr>
        <p:txBody>
          <a:bodyPr/>
          <a:lstStyle/>
          <a:p>
            <a:endParaRPr lang="en-US" sz="2400"/>
          </a:p>
        </p:txBody>
      </p:sp>
      <p:sp>
        <p:nvSpPr>
          <p:cNvPr id="13" name="Shape 11">
            <a:extLst>
              <a:ext uri="{FF2B5EF4-FFF2-40B4-BE49-F238E27FC236}">
                <a16:creationId xmlns:a16="http://schemas.microsoft.com/office/drawing/2014/main" id="{1270FA86-34D2-3D00-40CA-4A7DE169E54F}"/>
              </a:ext>
            </a:extLst>
          </p:cNvPr>
          <p:cNvSpPr/>
          <p:nvPr/>
        </p:nvSpPr>
        <p:spPr>
          <a:xfrm>
            <a:off x="4364736" y="2011680"/>
            <a:ext cx="3706368" cy="48768"/>
          </a:xfrm>
          <a:prstGeom prst="rect">
            <a:avLst/>
          </a:prstGeom>
          <a:solidFill>
            <a:schemeClr val="bg2">
              <a:lumMod val="60000"/>
              <a:lumOff val="40000"/>
            </a:schemeClr>
          </a:solidFill>
          <a:ln w="12700">
            <a:solidFill>
              <a:schemeClr val="accent1"/>
            </a:solidFill>
            <a:prstDash val="solid"/>
          </a:ln>
        </p:spPr>
        <p:txBody>
          <a:bodyPr/>
          <a:lstStyle/>
          <a:p>
            <a:endParaRPr lang="en-US" sz="2400"/>
          </a:p>
        </p:txBody>
      </p:sp>
      <p:sp>
        <p:nvSpPr>
          <p:cNvPr id="14" name="Text 12">
            <a:extLst>
              <a:ext uri="{FF2B5EF4-FFF2-40B4-BE49-F238E27FC236}">
                <a16:creationId xmlns:a16="http://schemas.microsoft.com/office/drawing/2014/main" id="{E841D2D6-1AA7-4DF7-41AA-BD52D79DF3F4}"/>
              </a:ext>
            </a:extLst>
          </p:cNvPr>
          <p:cNvSpPr/>
          <p:nvPr/>
        </p:nvSpPr>
        <p:spPr>
          <a:xfrm>
            <a:off x="4511040" y="2146245"/>
            <a:ext cx="3413760" cy="170688"/>
          </a:xfrm>
          <a:prstGeom prst="rect">
            <a:avLst/>
          </a:prstGeom>
          <a:noFill/>
          <a:ln/>
        </p:spPr>
        <p:txBody>
          <a:bodyPr wrap="square" lIns="0" tIns="0" rIns="0" bIns="0" rtlCol="0" anchor="ctr"/>
          <a:lstStyle/>
          <a:p>
            <a:r>
              <a:rPr lang="en-US" sz="867" b="1" kern="0" spc="267">
                <a:solidFill>
                  <a:srgbClr val="7F77DD"/>
                </a:solidFill>
                <a:latin typeface="Arial" pitchFamily="34" charset="0"/>
                <a:cs typeface="Arial" pitchFamily="34" charset="-120"/>
              </a:rPr>
              <a:t>SIGNAL 02</a:t>
            </a:r>
          </a:p>
        </p:txBody>
      </p:sp>
      <p:sp>
        <p:nvSpPr>
          <p:cNvPr id="15" name="Text 13">
            <a:extLst>
              <a:ext uri="{FF2B5EF4-FFF2-40B4-BE49-F238E27FC236}">
                <a16:creationId xmlns:a16="http://schemas.microsoft.com/office/drawing/2014/main" id="{70751538-84B1-765E-38C2-145851FB1005}"/>
              </a:ext>
            </a:extLst>
          </p:cNvPr>
          <p:cNvSpPr/>
          <p:nvPr/>
        </p:nvSpPr>
        <p:spPr>
          <a:xfrm>
            <a:off x="4511040" y="2344463"/>
            <a:ext cx="3413760" cy="365760"/>
          </a:xfrm>
          <a:prstGeom prst="rect">
            <a:avLst/>
          </a:prstGeom>
          <a:noFill/>
          <a:ln/>
        </p:spPr>
        <p:txBody>
          <a:bodyPr wrap="square" lIns="0" tIns="0" rIns="0" bIns="0" rtlCol="0" anchor="ctr"/>
          <a:lstStyle/>
          <a:p>
            <a:r>
              <a:rPr lang="en-US" sz="1267" b="1">
                <a:solidFill>
                  <a:srgbClr val="F0EEFC"/>
                </a:solidFill>
                <a:latin typeface="Arial" pitchFamily="34" charset="0"/>
                <a:ea typeface="Arial" pitchFamily="34" charset="-122"/>
                <a:cs typeface="Arial" pitchFamily="34" charset="-120"/>
              </a:rPr>
              <a:t>SDLC Is Being Reinvented End-to-End</a:t>
            </a:r>
            <a:endParaRPr lang="en-US" sz="1267"/>
          </a:p>
        </p:txBody>
      </p:sp>
      <p:sp>
        <p:nvSpPr>
          <p:cNvPr id="17" name="Text 15">
            <a:extLst>
              <a:ext uri="{FF2B5EF4-FFF2-40B4-BE49-F238E27FC236}">
                <a16:creationId xmlns:a16="http://schemas.microsoft.com/office/drawing/2014/main" id="{C52D1414-A31B-E9D0-9579-15B0873508F6}"/>
              </a:ext>
            </a:extLst>
          </p:cNvPr>
          <p:cNvSpPr/>
          <p:nvPr/>
        </p:nvSpPr>
        <p:spPr>
          <a:xfrm>
            <a:off x="4572000" y="2753287"/>
            <a:ext cx="3316224" cy="414528"/>
          </a:xfrm>
          <a:prstGeom prst="rect">
            <a:avLst/>
          </a:prstGeom>
          <a:noFill/>
          <a:ln/>
        </p:spPr>
        <p:txBody>
          <a:bodyPr wrap="square" lIns="0" tIns="0" rIns="0" bIns="0" rtlCol="0" anchor="ctr"/>
          <a:lstStyle/>
          <a:p>
            <a:r>
              <a:rPr lang="en-US" sz="1000" i="1">
                <a:solidFill>
                  <a:srgbClr val="888780"/>
                </a:solidFill>
                <a:latin typeface="Arial" pitchFamily="34" charset="0"/>
                <a:ea typeface="Arial" pitchFamily="34" charset="-122"/>
                <a:cs typeface="Arial" pitchFamily="34" charset="-120"/>
              </a:rPr>
              <a:t>"Every stage of the software lifecycle — from requirements to deployment — is being rewritten."</a:t>
            </a:r>
            <a:endParaRPr lang="en-US" sz="1000"/>
          </a:p>
        </p:txBody>
      </p:sp>
      <p:sp>
        <p:nvSpPr>
          <p:cNvPr id="18" name="Text 16">
            <a:extLst>
              <a:ext uri="{FF2B5EF4-FFF2-40B4-BE49-F238E27FC236}">
                <a16:creationId xmlns:a16="http://schemas.microsoft.com/office/drawing/2014/main" id="{AC13DC36-4DF8-7355-3378-47F6DBB1378A}"/>
              </a:ext>
            </a:extLst>
          </p:cNvPr>
          <p:cNvSpPr/>
          <p:nvPr/>
        </p:nvSpPr>
        <p:spPr>
          <a:xfrm>
            <a:off x="4511040" y="3218688"/>
            <a:ext cx="3413760" cy="441598"/>
          </a:xfrm>
          <a:prstGeom prst="rect">
            <a:avLst/>
          </a:prstGeom>
          <a:noFill/>
          <a:ln/>
        </p:spPr>
        <p:txBody>
          <a:bodyPr wrap="square" lIns="0" tIns="0" rIns="0" bIns="0" rtlCol="0" anchor="t"/>
          <a:lstStyle/>
          <a:p>
            <a:pPr marL="457189" indent="-457189">
              <a:buSzPct val="100000"/>
              <a:buChar char="–"/>
            </a:pPr>
            <a:r>
              <a:rPr lang="en-US" sz="1000" b="1">
                <a:solidFill>
                  <a:schemeClr val="accent1">
                    <a:lumMod val="40000"/>
                    <a:lumOff val="60000"/>
                  </a:schemeClr>
                </a:solidFill>
                <a:latin typeface="Arial" pitchFamily="34" charset="0"/>
                <a:cs typeface="Arial" pitchFamily="34" charset="-120"/>
              </a:rPr>
              <a:t>AI SDLC Transformation now a boardroom priority.</a:t>
            </a:r>
          </a:p>
        </p:txBody>
      </p:sp>
      <p:sp>
        <p:nvSpPr>
          <p:cNvPr id="23" name="Shape 21">
            <a:extLst>
              <a:ext uri="{FF2B5EF4-FFF2-40B4-BE49-F238E27FC236}">
                <a16:creationId xmlns:a16="http://schemas.microsoft.com/office/drawing/2014/main" id="{732109D3-DAE3-8002-7B76-E43F6FEE703C}"/>
              </a:ext>
            </a:extLst>
          </p:cNvPr>
          <p:cNvSpPr/>
          <p:nvPr/>
        </p:nvSpPr>
        <p:spPr>
          <a:xfrm>
            <a:off x="8388096" y="2353056"/>
            <a:ext cx="30480" cy="390144"/>
          </a:xfrm>
          <a:prstGeom prst="rect">
            <a:avLst/>
          </a:prstGeom>
          <a:solidFill>
            <a:srgbClr val="2A2A35"/>
          </a:solidFill>
          <a:ln w="12700">
            <a:solidFill>
              <a:srgbClr val="2A2A35"/>
            </a:solidFill>
            <a:prstDash val="solid"/>
          </a:ln>
        </p:spPr>
        <p:txBody>
          <a:bodyPr/>
          <a:lstStyle/>
          <a:p>
            <a:endParaRPr lang="en-US" sz="2400"/>
          </a:p>
        </p:txBody>
      </p:sp>
      <p:sp>
        <p:nvSpPr>
          <p:cNvPr id="19" name="Shape 17">
            <a:extLst>
              <a:ext uri="{FF2B5EF4-FFF2-40B4-BE49-F238E27FC236}">
                <a16:creationId xmlns:a16="http://schemas.microsoft.com/office/drawing/2014/main" id="{23D27621-F2B8-1137-EF00-F3A214DD34E9}"/>
              </a:ext>
            </a:extLst>
          </p:cNvPr>
          <p:cNvSpPr/>
          <p:nvPr/>
        </p:nvSpPr>
        <p:spPr>
          <a:xfrm>
            <a:off x="8237220" y="1997582"/>
            <a:ext cx="3706368" cy="1741651"/>
          </a:xfrm>
          <a:prstGeom prst="rect">
            <a:avLst/>
          </a:prstGeom>
          <a:solidFill>
            <a:srgbClr val="131318"/>
          </a:solidFill>
          <a:ln w="6350">
            <a:solidFill>
              <a:srgbClr val="2A2A35"/>
            </a:solidFill>
            <a:prstDash val="solid"/>
          </a:ln>
        </p:spPr>
        <p:txBody>
          <a:bodyPr/>
          <a:lstStyle/>
          <a:p>
            <a:endParaRPr lang="en-US" sz="2400"/>
          </a:p>
        </p:txBody>
      </p:sp>
      <p:sp>
        <p:nvSpPr>
          <p:cNvPr id="20" name="Shape 18">
            <a:extLst>
              <a:ext uri="{FF2B5EF4-FFF2-40B4-BE49-F238E27FC236}">
                <a16:creationId xmlns:a16="http://schemas.microsoft.com/office/drawing/2014/main" id="{F10393F0-8C9C-F508-63E9-30C4D1807E7A}"/>
              </a:ext>
            </a:extLst>
          </p:cNvPr>
          <p:cNvSpPr/>
          <p:nvPr/>
        </p:nvSpPr>
        <p:spPr>
          <a:xfrm>
            <a:off x="8237220" y="1997582"/>
            <a:ext cx="3706368" cy="49554"/>
          </a:xfrm>
          <a:prstGeom prst="rect">
            <a:avLst/>
          </a:prstGeom>
          <a:solidFill>
            <a:schemeClr val="tx2">
              <a:lumMod val="40000"/>
              <a:lumOff val="60000"/>
            </a:schemeClr>
          </a:solidFill>
          <a:ln w="12700">
            <a:solidFill>
              <a:schemeClr val="tx2">
                <a:lumMod val="60000"/>
                <a:lumOff val="40000"/>
              </a:schemeClr>
            </a:solidFill>
            <a:prstDash val="solid"/>
          </a:ln>
        </p:spPr>
        <p:txBody>
          <a:bodyPr/>
          <a:lstStyle/>
          <a:p>
            <a:endParaRPr lang="en-US" sz="2400"/>
          </a:p>
        </p:txBody>
      </p:sp>
      <p:sp>
        <p:nvSpPr>
          <p:cNvPr id="21" name="Text 19">
            <a:extLst>
              <a:ext uri="{FF2B5EF4-FFF2-40B4-BE49-F238E27FC236}">
                <a16:creationId xmlns:a16="http://schemas.microsoft.com/office/drawing/2014/main" id="{F98784D4-0DDA-FC48-3243-8F1683ADBD25}"/>
              </a:ext>
            </a:extLst>
          </p:cNvPr>
          <p:cNvSpPr/>
          <p:nvPr/>
        </p:nvSpPr>
        <p:spPr>
          <a:xfrm>
            <a:off x="8383524" y="2146245"/>
            <a:ext cx="3413760" cy="173441"/>
          </a:xfrm>
          <a:prstGeom prst="rect">
            <a:avLst/>
          </a:prstGeom>
          <a:noFill/>
          <a:ln/>
        </p:spPr>
        <p:txBody>
          <a:bodyPr wrap="square" lIns="0" tIns="0" rIns="0" bIns="0" rtlCol="0" anchor="ctr"/>
          <a:lstStyle/>
          <a:p>
            <a:r>
              <a:rPr lang="en-US" sz="867" b="1" kern="0" spc="267">
                <a:solidFill>
                  <a:srgbClr val="7F77DD"/>
                </a:solidFill>
                <a:latin typeface="Arial" pitchFamily="34" charset="0"/>
                <a:cs typeface="Arial" pitchFamily="34" charset="-120"/>
              </a:rPr>
              <a:t>SIGNAL 03</a:t>
            </a:r>
          </a:p>
        </p:txBody>
      </p:sp>
      <p:sp>
        <p:nvSpPr>
          <p:cNvPr id="22" name="Text 20">
            <a:extLst>
              <a:ext uri="{FF2B5EF4-FFF2-40B4-BE49-F238E27FC236}">
                <a16:creationId xmlns:a16="http://schemas.microsoft.com/office/drawing/2014/main" id="{80275DD7-510E-3BA7-2B84-7EEC0DD0F871}"/>
              </a:ext>
            </a:extLst>
          </p:cNvPr>
          <p:cNvSpPr/>
          <p:nvPr/>
        </p:nvSpPr>
        <p:spPr>
          <a:xfrm>
            <a:off x="8383524" y="2344463"/>
            <a:ext cx="3413760" cy="371658"/>
          </a:xfrm>
          <a:prstGeom prst="rect">
            <a:avLst/>
          </a:prstGeom>
          <a:noFill/>
          <a:ln/>
        </p:spPr>
        <p:txBody>
          <a:bodyPr wrap="square" lIns="0" tIns="0" rIns="0" bIns="0" rtlCol="0" anchor="ctr"/>
          <a:lstStyle/>
          <a:p>
            <a:r>
              <a:rPr lang="en-US" sz="1267" b="1">
                <a:solidFill>
                  <a:srgbClr val="F0EEFC"/>
                </a:solidFill>
                <a:latin typeface="Arial" pitchFamily="34" charset="0"/>
                <a:ea typeface="Arial" pitchFamily="34" charset="-122"/>
                <a:cs typeface="Arial" pitchFamily="34" charset="-120"/>
              </a:rPr>
              <a:t>Legacy Modernization Window Is Closing</a:t>
            </a:r>
            <a:endParaRPr lang="en-US" sz="1267"/>
          </a:p>
        </p:txBody>
      </p:sp>
      <p:sp>
        <p:nvSpPr>
          <p:cNvPr id="24" name="Text 22">
            <a:extLst>
              <a:ext uri="{FF2B5EF4-FFF2-40B4-BE49-F238E27FC236}">
                <a16:creationId xmlns:a16="http://schemas.microsoft.com/office/drawing/2014/main" id="{CFC38A22-2493-859A-88FF-5BB86C05AE66}"/>
              </a:ext>
            </a:extLst>
          </p:cNvPr>
          <p:cNvSpPr/>
          <p:nvPr/>
        </p:nvSpPr>
        <p:spPr>
          <a:xfrm>
            <a:off x="8444484" y="2753287"/>
            <a:ext cx="3316224" cy="421213"/>
          </a:xfrm>
          <a:prstGeom prst="rect">
            <a:avLst/>
          </a:prstGeom>
          <a:noFill/>
          <a:ln/>
        </p:spPr>
        <p:txBody>
          <a:bodyPr wrap="square" lIns="0" tIns="0" rIns="0" bIns="0" rtlCol="0" anchor="ctr"/>
          <a:lstStyle/>
          <a:p>
            <a:r>
              <a:rPr lang="en-US" sz="1000" i="1">
                <a:solidFill>
                  <a:srgbClr val="888780"/>
                </a:solidFill>
                <a:latin typeface="Arial" pitchFamily="34" charset="0"/>
                <a:ea typeface="Arial" pitchFamily="34" charset="-122"/>
                <a:cs typeface="Arial" pitchFamily="34" charset="-120"/>
              </a:rPr>
              <a:t>"You can't AI-enable a foundation that wasn't built for AI. The window to retrofit is now."</a:t>
            </a:r>
            <a:endParaRPr lang="en-US" sz="1000"/>
          </a:p>
        </p:txBody>
      </p:sp>
      <p:sp>
        <p:nvSpPr>
          <p:cNvPr id="25" name="Text 23">
            <a:extLst>
              <a:ext uri="{FF2B5EF4-FFF2-40B4-BE49-F238E27FC236}">
                <a16:creationId xmlns:a16="http://schemas.microsoft.com/office/drawing/2014/main" id="{38A9EB34-27B2-EEAC-9329-7A10A58BBD87}"/>
              </a:ext>
            </a:extLst>
          </p:cNvPr>
          <p:cNvSpPr/>
          <p:nvPr/>
        </p:nvSpPr>
        <p:spPr>
          <a:xfrm>
            <a:off x="8383524" y="3218688"/>
            <a:ext cx="3413760" cy="409153"/>
          </a:xfrm>
          <a:prstGeom prst="rect">
            <a:avLst/>
          </a:prstGeom>
          <a:noFill/>
          <a:ln/>
        </p:spPr>
        <p:txBody>
          <a:bodyPr wrap="square" lIns="0" tIns="0" rIns="0" bIns="0" rtlCol="0" anchor="t"/>
          <a:lstStyle/>
          <a:p>
            <a:pPr marL="457189" indent="-457189">
              <a:buSzPct val="100000"/>
              <a:buChar char="–"/>
            </a:pPr>
            <a:r>
              <a:rPr lang="en-US" sz="1000" b="1">
                <a:solidFill>
                  <a:schemeClr val="accent1">
                    <a:lumMod val="40000"/>
                    <a:lumOff val="60000"/>
                  </a:schemeClr>
                </a:solidFill>
                <a:latin typeface="Arial" pitchFamily="34" charset="0"/>
                <a:cs typeface="Arial" pitchFamily="34" charset="-120"/>
              </a:rPr>
              <a:t>Application Modernization demand surging</a:t>
            </a:r>
          </a:p>
        </p:txBody>
      </p:sp>
      <p:sp>
        <p:nvSpPr>
          <p:cNvPr id="40" name="Shape 38">
            <a:extLst>
              <a:ext uri="{FF2B5EF4-FFF2-40B4-BE49-F238E27FC236}">
                <a16:creationId xmlns:a16="http://schemas.microsoft.com/office/drawing/2014/main" id="{43266C38-DBE5-E092-FED6-F5640953F7BF}"/>
              </a:ext>
            </a:extLst>
          </p:cNvPr>
          <p:cNvSpPr/>
          <p:nvPr/>
        </p:nvSpPr>
        <p:spPr>
          <a:xfrm>
            <a:off x="487680" y="6559296"/>
            <a:ext cx="11216640" cy="0"/>
          </a:xfrm>
          <a:prstGeom prst="line">
            <a:avLst/>
          </a:prstGeom>
          <a:noFill/>
          <a:ln w="6350">
            <a:solidFill>
              <a:srgbClr val="2A2A35"/>
            </a:solidFill>
            <a:prstDash val="solid"/>
          </a:ln>
        </p:spPr>
        <p:txBody>
          <a:bodyPr/>
          <a:lstStyle/>
          <a:p>
            <a:endParaRPr lang="en-US" sz="2400"/>
          </a:p>
        </p:txBody>
      </p:sp>
      <p:sp>
        <p:nvSpPr>
          <p:cNvPr id="49" name="Shape 24">
            <a:extLst>
              <a:ext uri="{FF2B5EF4-FFF2-40B4-BE49-F238E27FC236}">
                <a16:creationId xmlns:a16="http://schemas.microsoft.com/office/drawing/2014/main" id="{1CF65228-2116-1873-4D3E-93BDA4FE4F9F}"/>
              </a:ext>
            </a:extLst>
          </p:cNvPr>
          <p:cNvSpPr/>
          <p:nvPr/>
        </p:nvSpPr>
        <p:spPr>
          <a:xfrm>
            <a:off x="426719" y="4055935"/>
            <a:ext cx="5669281" cy="1780029"/>
          </a:xfrm>
          <a:prstGeom prst="rect">
            <a:avLst/>
          </a:prstGeom>
          <a:solidFill>
            <a:srgbClr val="131318"/>
          </a:solidFill>
          <a:ln w="6350">
            <a:solidFill>
              <a:srgbClr val="2A2A35"/>
            </a:solidFill>
            <a:prstDash val="solid"/>
          </a:ln>
        </p:spPr>
        <p:txBody>
          <a:bodyPr/>
          <a:lstStyle/>
          <a:p>
            <a:endParaRPr lang="en-US" sz="2400"/>
          </a:p>
        </p:txBody>
      </p:sp>
      <p:sp>
        <p:nvSpPr>
          <p:cNvPr id="50" name="Shape 25">
            <a:extLst>
              <a:ext uri="{FF2B5EF4-FFF2-40B4-BE49-F238E27FC236}">
                <a16:creationId xmlns:a16="http://schemas.microsoft.com/office/drawing/2014/main" id="{0274200E-199D-F9FA-0DDC-AA846EE76F95}"/>
              </a:ext>
            </a:extLst>
          </p:cNvPr>
          <p:cNvSpPr/>
          <p:nvPr/>
        </p:nvSpPr>
        <p:spPr>
          <a:xfrm>
            <a:off x="426719" y="4055935"/>
            <a:ext cx="5669281" cy="48768"/>
          </a:xfrm>
          <a:prstGeom prst="rect">
            <a:avLst/>
          </a:prstGeom>
          <a:solidFill>
            <a:schemeClr val="tx2">
              <a:lumMod val="60000"/>
              <a:lumOff val="40000"/>
            </a:schemeClr>
          </a:solidFill>
          <a:ln w="12700">
            <a:solidFill>
              <a:schemeClr val="tx2">
                <a:lumMod val="60000"/>
                <a:lumOff val="40000"/>
              </a:schemeClr>
            </a:solidFill>
            <a:prstDash val="solid"/>
          </a:ln>
        </p:spPr>
        <p:txBody>
          <a:bodyPr/>
          <a:lstStyle/>
          <a:p>
            <a:endParaRPr lang="en-US" sz="2400"/>
          </a:p>
        </p:txBody>
      </p:sp>
      <p:sp>
        <p:nvSpPr>
          <p:cNvPr id="51" name="Text 26">
            <a:extLst>
              <a:ext uri="{FF2B5EF4-FFF2-40B4-BE49-F238E27FC236}">
                <a16:creationId xmlns:a16="http://schemas.microsoft.com/office/drawing/2014/main" id="{D7B8954F-63ED-2E2B-4ACF-6F7CC83B914D}"/>
              </a:ext>
            </a:extLst>
          </p:cNvPr>
          <p:cNvSpPr/>
          <p:nvPr/>
        </p:nvSpPr>
        <p:spPr>
          <a:xfrm>
            <a:off x="576899" y="4202239"/>
            <a:ext cx="5368922" cy="170688"/>
          </a:xfrm>
          <a:prstGeom prst="rect">
            <a:avLst/>
          </a:prstGeom>
          <a:noFill/>
          <a:ln/>
        </p:spPr>
        <p:txBody>
          <a:bodyPr wrap="square" lIns="0" tIns="0" rIns="0" bIns="0" rtlCol="0" anchor="ctr"/>
          <a:lstStyle/>
          <a:p>
            <a:r>
              <a:rPr lang="en-US" sz="867" b="1" kern="0" spc="267">
                <a:solidFill>
                  <a:schemeClr val="tx2">
                    <a:lumMod val="40000"/>
                    <a:lumOff val="60000"/>
                  </a:schemeClr>
                </a:solidFill>
                <a:latin typeface="Arial" pitchFamily="34" charset="0"/>
                <a:cs typeface="Arial" pitchFamily="34" charset="-120"/>
              </a:rPr>
              <a:t>OPPORTUNITY</a:t>
            </a:r>
          </a:p>
        </p:txBody>
      </p:sp>
      <p:sp>
        <p:nvSpPr>
          <p:cNvPr id="52" name="Text 27">
            <a:extLst>
              <a:ext uri="{FF2B5EF4-FFF2-40B4-BE49-F238E27FC236}">
                <a16:creationId xmlns:a16="http://schemas.microsoft.com/office/drawing/2014/main" id="{6C8B513A-857A-4811-3074-48817C417D0D}"/>
              </a:ext>
            </a:extLst>
          </p:cNvPr>
          <p:cNvSpPr/>
          <p:nvPr/>
        </p:nvSpPr>
        <p:spPr>
          <a:xfrm>
            <a:off x="576899" y="4394311"/>
            <a:ext cx="5368922" cy="365760"/>
          </a:xfrm>
          <a:prstGeom prst="rect">
            <a:avLst/>
          </a:prstGeom>
          <a:noFill/>
          <a:ln/>
        </p:spPr>
        <p:txBody>
          <a:bodyPr wrap="square" lIns="0" tIns="0" rIns="0" bIns="0" rtlCol="0" anchor="ctr"/>
          <a:lstStyle/>
          <a:p>
            <a:r>
              <a:rPr lang="en-US" sz="1267" b="1">
                <a:solidFill>
                  <a:srgbClr val="F0EEFC"/>
                </a:solidFill>
                <a:latin typeface="Arial" pitchFamily="34" charset="0"/>
                <a:ea typeface="Arial" pitchFamily="34" charset="-122"/>
                <a:cs typeface="Arial" pitchFamily="34" charset="-120"/>
              </a:rPr>
              <a:t>New Business Growth Across Every Vertical</a:t>
            </a:r>
            <a:endParaRPr lang="en-US" sz="1267"/>
          </a:p>
        </p:txBody>
      </p:sp>
      <p:sp>
        <p:nvSpPr>
          <p:cNvPr id="53" name="Text 29">
            <a:extLst>
              <a:ext uri="{FF2B5EF4-FFF2-40B4-BE49-F238E27FC236}">
                <a16:creationId xmlns:a16="http://schemas.microsoft.com/office/drawing/2014/main" id="{67E68EE1-6E7E-2E66-2AE8-30D21A83409B}"/>
              </a:ext>
            </a:extLst>
          </p:cNvPr>
          <p:cNvSpPr/>
          <p:nvPr/>
        </p:nvSpPr>
        <p:spPr>
          <a:xfrm>
            <a:off x="639473" y="4742445"/>
            <a:ext cx="5268802" cy="414528"/>
          </a:xfrm>
          <a:prstGeom prst="rect">
            <a:avLst/>
          </a:prstGeom>
          <a:noFill/>
          <a:ln/>
        </p:spPr>
        <p:txBody>
          <a:bodyPr wrap="square" lIns="0" tIns="0" rIns="0" bIns="0" rtlCol="0" anchor="ctr"/>
          <a:lstStyle/>
          <a:p>
            <a:r>
              <a:rPr lang="en-US" sz="1000" i="1">
                <a:solidFill>
                  <a:srgbClr val="888780"/>
                </a:solidFill>
                <a:latin typeface="Arial" pitchFamily="34" charset="0"/>
                <a:ea typeface="Arial" pitchFamily="34" charset="-122"/>
                <a:cs typeface="Arial" pitchFamily="34" charset="-120"/>
              </a:rPr>
              <a:t>"AI-native engineering is not a feature upgrade — it is a full business model reset for every client."</a:t>
            </a:r>
            <a:endParaRPr lang="en-US" sz="1000"/>
          </a:p>
        </p:txBody>
      </p:sp>
      <p:sp>
        <p:nvSpPr>
          <p:cNvPr id="54" name="Text 30">
            <a:extLst>
              <a:ext uri="{FF2B5EF4-FFF2-40B4-BE49-F238E27FC236}">
                <a16:creationId xmlns:a16="http://schemas.microsoft.com/office/drawing/2014/main" id="{45377CEC-907C-DFC3-4FB4-27BFA4107294}"/>
              </a:ext>
            </a:extLst>
          </p:cNvPr>
          <p:cNvSpPr/>
          <p:nvPr/>
        </p:nvSpPr>
        <p:spPr>
          <a:xfrm>
            <a:off x="576899" y="5262943"/>
            <a:ext cx="5368922" cy="694944"/>
          </a:xfrm>
          <a:prstGeom prst="rect">
            <a:avLst/>
          </a:prstGeom>
          <a:noFill/>
          <a:ln/>
        </p:spPr>
        <p:txBody>
          <a:bodyPr wrap="square" lIns="0" tIns="0" rIns="0" bIns="0" rtlCol="0" anchor="t"/>
          <a:lstStyle/>
          <a:p>
            <a:pPr marL="457189" indent="-457189">
              <a:buSzPct val="100000"/>
              <a:buChar char="–"/>
            </a:pPr>
            <a:r>
              <a:rPr lang="en-US" sz="1000">
                <a:solidFill>
                  <a:srgbClr val="B4B2A9"/>
                </a:solidFill>
                <a:latin typeface="Arial" pitchFamily="34" charset="0"/>
                <a:ea typeface="Arial" pitchFamily="34" charset="-122"/>
                <a:cs typeface="Arial" pitchFamily="34" charset="-120"/>
              </a:rPr>
              <a:t>Greenfield AI-native custom application development</a:t>
            </a:r>
            <a:endParaRPr lang="en-US" sz="1000"/>
          </a:p>
          <a:p>
            <a:pPr marL="457189" indent="-457189">
              <a:buSzPct val="100000"/>
              <a:buChar char="–"/>
            </a:pPr>
            <a:r>
              <a:rPr lang="en-US" sz="1000">
                <a:solidFill>
                  <a:srgbClr val="B4B2A9"/>
                </a:solidFill>
                <a:latin typeface="Arial" pitchFamily="34" charset="0"/>
                <a:ea typeface="Arial" pitchFamily="34" charset="-122"/>
                <a:cs typeface="Arial" pitchFamily="34" charset="-120"/>
              </a:rPr>
              <a:t>Companies are shifting from SaaS and packaged solutions to custom-built solutions</a:t>
            </a:r>
          </a:p>
        </p:txBody>
      </p:sp>
      <p:sp>
        <p:nvSpPr>
          <p:cNvPr id="58" name="Shape 31">
            <a:extLst>
              <a:ext uri="{FF2B5EF4-FFF2-40B4-BE49-F238E27FC236}">
                <a16:creationId xmlns:a16="http://schemas.microsoft.com/office/drawing/2014/main" id="{B042C047-19A7-804D-821C-D909393ECFCF}"/>
              </a:ext>
            </a:extLst>
          </p:cNvPr>
          <p:cNvSpPr/>
          <p:nvPr/>
        </p:nvSpPr>
        <p:spPr>
          <a:xfrm>
            <a:off x="6324398" y="4084747"/>
            <a:ext cx="5631382" cy="1751215"/>
          </a:xfrm>
          <a:prstGeom prst="rect">
            <a:avLst/>
          </a:prstGeom>
          <a:solidFill>
            <a:srgbClr val="131318"/>
          </a:solidFill>
          <a:ln w="6350">
            <a:solidFill>
              <a:srgbClr val="2A2A35"/>
            </a:solidFill>
            <a:prstDash val="solid"/>
          </a:ln>
        </p:spPr>
        <p:txBody>
          <a:bodyPr/>
          <a:lstStyle/>
          <a:p>
            <a:endParaRPr lang="en-US" sz="2400"/>
          </a:p>
        </p:txBody>
      </p:sp>
      <p:sp>
        <p:nvSpPr>
          <p:cNvPr id="59" name="Text 33">
            <a:extLst>
              <a:ext uri="{FF2B5EF4-FFF2-40B4-BE49-F238E27FC236}">
                <a16:creationId xmlns:a16="http://schemas.microsoft.com/office/drawing/2014/main" id="{13726887-141C-68C6-D675-B25687EFD1D7}"/>
              </a:ext>
            </a:extLst>
          </p:cNvPr>
          <p:cNvSpPr/>
          <p:nvPr/>
        </p:nvSpPr>
        <p:spPr>
          <a:xfrm>
            <a:off x="6473574" y="4202239"/>
            <a:ext cx="5333031" cy="123194"/>
          </a:xfrm>
          <a:prstGeom prst="rect">
            <a:avLst/>
          </a:prstGeom>
          <a:noFill/>
          <a:ln/>
        </p:spPr>
        <p:txBody>
          <a:bodyPr wrap="square" lIns="0" tIns="0" rIns="0" bIns="0" rtlCol="0" anchor="ctr"/>
          <a:lstStyle/>
          <a:p>
            <a:r>
              <a:rPr lang="en-US" sz="867" b="1" kern="0" spc="267">
                <a:solidFill>
                  <a:schemeClr val="tx2">
                    <a:lumMod val="40000"/>
                    <a:lumOff val="60000"/>
                  </a:schemeClr>
                </a:solidFill>
                <a:latin typeface="Arial" pitchFamily="34" charset="0"/>
                <a:cs typeface="Arial" pitchFamily="34" charset="-120"/>
              </a:rPr>
              <a:t>WHY ACT NOW</a:t>
            </a:r>
          </a:p>
        </p:txBody>
      </p:sp>
      <p:sp>
        <p:nvSpPr>
          <p:cNvPr id="60" name="Text 34">
            <a:extLst>
              <a:ext uri="{FF2B5EF4-FFF2-40B4-BE49-F238E27FC236}">
                <a16:creationId xmlns:a16="http://schemas.microsoft.com/office/drawing/2014/main" id="{5864A55C-698C-D682-C864-EEB2831E2FF7}"/>
              </a:ext>
            </a:extLst>
          </p:cNvPr>
          <p:cNvSpPr/>
          <p:nvPr/>
        </p:nvSpPr>
        <p:spPr>
          <a:xfrm>
            <a:off x="6473574" y="4394311"/>
            <a:ext cx="5333031" cy="263988"/>
          </a:xfrm>
          <a:prstGeom prst="rect">
            <a:avLst/>
          </a:prstGeom>
          <a:noFill/>
          <a:ln/>
        </p:spPr>
        <p:txBody>
          <a:bodyPr wrap="square" lIns="0" tIns="0" rIns="0" bIns="0" rtlCol="0" anchor="ctr"/>
          <a:lstStyle/>
          <a:p>
            <a:r>
              <a:rPr lang="en-US" sz="1267" b="1">
                <a:solidFill>
                  <a:srgbClr val="F0EEFC"/>
                </a:solidFill>
                <a:latin typeface="Arial" pitchFamily="34" charset="0"/>
                <a:ea typeface="Arial" pitchFamily="34" charset="-122"/>
                <a:cs typeface="Arial" pitchFamily="34" charset="-120"/>
              </a:rPr>
              <a:t>First-Mover Advantage in Client Transformation</a:t>
            </a:r>
            <a:endParaRPr lang="en-US" sz="1267"/>
          </a:p>
        </p:txBody>
      </p:sp>
      <p:sp>
        <p:nvSpPr>
          <p:cNvPr id="61" name="Text 36">
            <a:extLst>
              <a:ext uri="{FF2B5EF4-FFF2-40B4-BE49-F238E27FC236}">
                <a16:creationId xmlns:a16="http://schemas.microsoft.com/office/drawing/2014/main" id="{BEBDFFA3-6BB5-8528-A0AA-63AEE10C7007}"/>
              </a:ext>
            </a:extLst>
          </p:cNvPr>
          <p:cNvSpPr/>
          <p:nvPr/>
        </p:nvSpPr>
        <p:spPr>
          <a:xfrm>
            <a:off x="6535730" y="4742445"/>
            <a:ext cx="5233580" cy="299186"/>
          </a:xfrm>
          <a:prstGeom prst="rect">
            <a:avLst/>
          </a:prstGeom>
          <a:noFill/>
          <a:ln/>
        </p:spPr>
        <p:txBody>
          <a:bodyPr wrap="square" lIns="0" tIns="0" rIns="0" bIns="0" rtlCol="0" anchor="ctr"/>
          <a:lstStyle/>
          <a:p>
            <a:r>
              <a:rPr lang="en-US" sz="1000" i="1">
                <a:solidFill>
                  <a:srgbClr val="888780"/>
                </a:solidFill>
                <a:latin typeface="Arial" pitchFamily="34" charset="0"/>
                <a:ea typeface="Arial" pitchFamily="34" charset="-122"/>
                <a:cs typeface="Arial" pitchFamily="34" charset="-120"/>
              </a:rPr>
              <a:t>"Clients who transform their engineering model in 2025-26 will outpace competitors for the decade ahead."</a:t>
            </a:r>
            <a:endParaRPr lang="en-US" sz="1000"/>
          </a:p>
        </p:txBody>
      </p:sp>
      <p:sp>
        <p:nvSpPr>
          <p:cNvPr id="62" name="Text 37">
            <a:extLst>
              <a:ext uri="{FF2B5EF4-FFF2-40B4-BE49-F238E27FC236}">
                <a16:creationId xmlns:a16="http://schemas.microsoft.com/office/drawing/2014/main" id="{824FCD3E-8215-6010-BE34-705360ECC361}"/>
              </a:ext>
            </a:extLst>
          </p:cNvPr>
          <p:cNvSpPr/>
          <p:nvPr/>
        </p:nvSpPr>
        <p:spPr>
          <a:xfrm>
            <a:off x="6464253" y="5262943"/>
            <a:ext cx="5333031" cy="501576"/>
          </a:xfrm>
          <a:prstGeom prst="rect">
            <a:avLst/>
          </a:prstGeom>
          <a:noFill/>
          <a:ln/>
        </p:spPr>
        <p:txBody>
          <a:bodyPr wrap="square" lIns="0" tIns="0" rIns="0" bIns="0" rtlCol="0" anchor="t"/>
          <a:lstStyle/>
          <a:p>
            <a:pPr marL="457189" indent="-457189">
              <a:buSzPct val="100000"/>
              <a:buChar char="–"/>
            </a:pPr>
            <a:r>
              <a:rPr lang="en-US" sz="1000">
                <a:solidFill>
                  <a:srgbClr val="B4B2A9"/>
                </a:solidFill>
                <a:latin typeface="Arial" pitchFamily="34" charset="0"/>
                <a:ea typeface="Arial" pitchFamily="34" charset="-122"/>
                <a:cs typeface="Arial" pitchFamily="34" charset="-120"/>
              </a:rPr>
              <a:t>Agentic architecture &amp; AIOps rapidly becoming standard</a:t>
            </a:r>
            <a:endParaRPr lang="en-US" sz="1000"/>
          </a:p>
          <a:p>
            <a:pPr marL="457189" indent="-457189">
              <a:buSzPct val="100000"/>
              <a:buChar char="–"/>
            </a:pPr>
            <a:r>
              <a:rPr lang="en-US" sz="1000" b="1">
                <a:solidFill>
                  <a:schemeClr val="accent1">
                    <a:lumMod val="40000"/>
                    <a:lumOff val="60000"/>
                  </a:schemeClr>
                </a:solidFill>
                <a:latin typeface="Arial" pitchFamily="34" charset="0"/>
                <a:cs typeface="Arial" pitchFamily="34" charset="-120"/>
              </a:rPr>
              <a:t>Clients seeking a trusted transformation partner</a:t>
            </a:r>
          </a:p>
        </p:txBody>
      </p:sp>
      <p:sp>
        <p:nvSpPr>
          <p:cNvPr id="63" name="Shape 32">
            <a:extLst>
              <a:ext uri="{FF2B5EF4-FFF2-40B4-BE49-F238E27FC236}">
                <a16:creationId xmlns:a16="http://schemas.microsoft.com/office/drawing/2014/main" id="{F38A8837-0510-D246-3B8B-AD480A0F2A63}"/>
              </a:ext>
            </a:extLst>
          </p:cNvPr>
          <p:cNvSpPr/>
          <p:nvPr/>
        </p:nvSpPr>
        <p:spPr>
          <a:xfrm>
            <a:off x="6324396" y="4067305"/>
            <a:ext cx="5631383" cy="48767"/>
          </a:xfrm>
          <a:prstGeom prst="rect">
            <a:avLst/>
          </a:prstGeom>
          <a:solidFill>
            <a:schemeClr val="accent1">
              <a:lumMod val="75000"/>
            </a:schemeClr>
          </a:solidFill>
          <a:ln w="12700">
            <a:solidFill>
              <a:schemeClr val="accent2">
                <a:lumMod val="50000"/>
              </a:schemeClr>
            </a:solidFill>
            <a:prstDash val="solid"/>
          </a:ln>
        </p:spPr>
        <p:txBody>
          <a:bodyPr/>
          <a:lstStyle/>
          <a:p>
            <a:endParaRPr lang="en-US" sz="2400"/>
          </a:p>
        </p:txBody>
      </p:sp>
      <p:pic>
        <p:nvPicPr>
          <p:cNvPr id="26" name="Image 0" descr="/mnt/data/rebuild/spe_logo.png">
            <a:extLst>
              <a:ext uri="{FF2B5EF4-FFF2-40B4-BE49-F238E27FC236}">
                <a16:creationId xmlns:a16="http://schemas.microsoft.com/office/drawing/2014/main" id="{3DA2C31F-B37D-D1BB-2C25-CB675BD5986F}"/>
              </a:ext>
            </a:extLst>
          </p:cNvPr>
          <p:cNvPicPr>
            <a:picLocks noChangeAspect="1"/>
          </p:cNvPicPr>
          <p:nvPr/>
        </p:nvPicPr>
        <p:blipFill>
          <a:blip r:embed="rId3"/>
          <a:stretch>
            <a:fillRect/>
          </a:stretch>
        </p:blipFill>
        <p:spPr>
          <a:xfrm>
            <a:off x="10977624" y="102425"/>
            <a:ext cx="822960" cy="365760"/>
          </a:xfrm>
          <a:prstGeom prst="rect">
            <a:avLst/>
          </a:prstGeom>
        </p:spPr>
      </p:pic>
      <p:sp>
        <p:nvSpPr>
          <p:cNvPr id="28" name="Text 0">
            <a:extLst>
              <a:ext uri="{FF2B5EF4-FFF2-40B4-BE49-F238E27FC236}">
                <a16:creationId xmlns:a16="http://schemas.microsoft.com/office/drawing/2014/main" id="{1791FF79-34D8-0BB3-6FC1-B1E114CF051A}"/>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cs typeface="Arial" pitchFamily="34" charset="-120"/>
              </a:rPr>
              <a:t>SOFTWARE &amp; PLATFORM ENGINEERING MARKET OPPORTUNITY</a:t>
            </a:r>
          </a:p>
        </p:txBody>
      </p:sp>
      <p:sp>
        <p:nvSpPr>
          <p:cNvPr id="29" name="Shape 0">
            <a:extLst>
              <a:ext uri="{FF2B5EF4-FFF2-40B4-BE49-F238E27FC236}">
                <a16:creationId xmlns:a16="http://schemas.microsoft.com/office/drawing/2014/main" id="{2D90C9DD-B736-0480-E61C-69B3DA756A75}"/>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1957935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2" name="Picture 1" descr="slide_030.png"/>
          <p:cNvPicPr>
            <a:picLocks noChangeAspect="1"/>
          </p:cNvPicPr>
          <p:nvPr/>
        </p:nvPicPr>
        <p:blipFill>
          <a:blip r:embed="rId2"/>
          <a:srcRect b="5833"/>
          <a:stretch>
            <a:fillRect/>
          </a:stretch>
        </p:blipFill>
        <p:spPr>
          <a:xfrm>
            <a:off x="0" y="0"/>
            <a:ext cx="12192000" cy="6457950"/>
          </a:xfrm>
          <a:prstGeom prst="rect">
            <a:avLst/>
          </a:prstGeom>
        </p:spPr>
      </p:pic>
      <p:sp>
        <p:nvSpPr>
          <p:cNvPr id="4" name="Text 3">
            <a:extLst>
              <a:ext uri="{FF2B5EF4-FFF2-40B4-BE49-F238E27FC236}">
                <a16:creationId xmlns:a16="http://schemas.microsoft.com/office/drawing/2014/main" id="{9B54340D-D69A-9879-4076-BA416B3D4551}"/>
              </a:ext>
            </a:extLst>
          </p:cNvPr>
          <p:cNvSpPr/>
          <p:nvPr/>
        </p:nvSpPr>
        <p:spPr>
          <a:xfrm>
            <a:off x="324000" y="468000"/>
            <a:ext cx="6467348" cy="443766"/>
          </a:xfrm>
          <a:prstGeom prst="rect">
            <a:avLst/>
          </a:prstGeom>
          <a:solidFill>
            <a:schemeClr val="tx1"/>
          </a:solidFill>
          <a:ln/>
        </p:spPr>
        <p:txBody>
          <a:bodyPr wrap="square" lIns="0" tIns="0" rIns="0" bIns="0" rtlCol="0" anchor="t">
            <a:noAutofit/>
          </a:bodyPr>
          <a:lstStyle/>
          <a:p>
            <a:r>
              <a:rPr lang="en-US" sz="2400" b="1">
                <a:solidFill>
                  <a:schemeClr val="bg1"/>
                </a:solidFill>
              </a:rPr>
              <a:t>AI Powered Legacy Modernization</a:t>
            </a:r>
          </a:p>
        </p:txBody>
      </p:sp>
      <p:sp>
        <p:nvSpPr>
          <p:cNvPr id="5" name="Text 0">
            <a:extLst>
              <a:ext uri="{FF2B5EF4-FFF2-40B4-BE49-F238E27FC236}">
                <a16:creationId xmlns:a16="http://schemas.microsoft.com/office/drawing/2014/main" id="{8F2A216A-AC33-357D-BC8B-623A0053FE7C}"/>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pic>
        <p:nvPicPr>
          <p:cNvPr id="3" name="Image 0" descr="/mnt/data/rebuild/spe_logo.png">
            <a:extLst>
              <a:ext uri="{FF2B5EF4-FFF2-40B4-BE49-F238E27FC236}">
                <a16:creationId xmlns:a16="http://schemas.microsoft.com/office/drawing/2014/main" id="{EDC5E17F-7E50-52C8-F782-158864B1D4A4}"/>
              </a:ext>
            </a:extLst>
          </p:cNvPr>
          <p:cNvPicPr>
            <a:picLocks noChangeAspect="1"/>
          </p:cNvPicPr>
          <p:nvPr/>
        </p:nvPicPr>
        <p:blipFill>
          <a:blip r:embed="rId3"/>
          <a:stretch>
            <a:fillRect/>
          </a:stretch>
        </p:blipFill>
        <p:spPr>
          <a:xfrm>
            <a:off x="10977624" y="102425"/>
            <a:ext cx="822960" cy="365760"/>
          </a:xfrm>
          <a:prstGeom prst="rect">
            <a:avLst/>
          </a:prstGeom>
        </p:spPr>
      </p:pic>
      <p:sp>
        <p:nvSpPr>
          <p:cNvPr id="6" name="Shape 0">
            <a:extLst>
              <a:ext uri="{FF2B5EF4-FFF2-40B4-BE49-F238E27FC236}">
                <a16:creationId xmlns:a16="http://schemas.microsoft.com/office/drawing/2014/main" id="{1D20803A-B188-69A3-C034-1E0C65E07EB0}"/>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7" name="TextBox 6">
            <a:extLst>
              <a:ext uri="{FF2B5EF4-FFF2-40B4-BE49-F238E27FC236}">
                <a16:creationId xmlns:a16="http://schemas.microsoft.com/office/drawing/2014/main" id="{793A48D9-2D1A-F715-0203-780C2F578F98}"/>
              </a:ext>
            </a:extLst>
          </p:cNvPr>
          <p:cNvSpPr txBox="1"/>
          <p:nvPr/>
        </p:nvSpPr>
        <p:spPr>
          <a:xfrm>
            <a:off x="6645645" y="6573208"/>
            <a:ext cx="5266944"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chemeClr val="bg1">
                    <a:lumMod val="75000"/>
                  </a:schemeClr>
                </a:solidFill>
                <a:effectLst/>
                <a:uLnTx/>
                <a:uFillTx/>
                <a:latin typeface="Graphik Regular"/>
                <a:ea typeface="+mn-ea"/>
                <a:cs typeface="+mn-cs"/>
              </a:rPr>
              <a:t>Copyright © 2026 Accenture. All rights reserved.  |  Material, Non-Public - Not To Be Distributed Further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descr="06-the-three-pillars.pn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B54BE13-50D9-41C3-EFD0-DDEF4C970A9B}"/>
            </a:ext>
          </a:extLst>
        </p:cNvPr>
        <p:cNvGrpSpPr/>
        <p:nvPr/>
      </p:nvGrpSpPr>
      <p:grpSpPr>
        <a:xfrm>
          <a:off x="0" y="0"/>
          <a:ext cx="0" cy="0"/>
          <a:chOff x="0" y="0"/>
          <a:chExt cx="0" cy="0"/>
        </a:xfrm>
      </p:grpSpPr>
      <p:sp>
        <p:nvSpPr>
          <p:cNvPr id="79" name="Shape 77">
            <a:extLst>
              <a:ext uri="{FF2B5EF4-FFF2-40B4-BE49-F238E27FC236}">
                <a16:creationId xmlns:a16="http://schemas.microsoft.com/office/drawing/2014/main" id="{0FEAF88D-2D39-C015-760F-D9820E2B218E}"/>
              </a:ext>
            </a:extLst>
          </p:cNvPr>
          <p:cNvSpPr/>
          <p:nvPr/>
        </p:nvSpPr>
        <p:spPr>
          <a:xfrm>
            <a:off x="10972800" y="91440"/>
            <a:ext cx="914400" cy="402336"/>
          </a:xfrm>
          <a:prstGeom prst="rect">
            <a:avLst/>
          </a:prstGeom>
          <a:solidFill>
            <a:srgbClr val="000000"/>
          </a:solidFill>
          <a:ln w="12700">
            <a:solidFill>
              <a:srgbClr val="000000">
                <a:alpha val="0"/>
              </a:srgbClr>
            </a:solidFill>
            <a:prstDash val="solid"/>
          </a:ln>
        </p:spPr>
        <p:txBody>
          <a:bodyPr wrap="square" anchor="t">
            <a:noAutofit/>
          </a:bodyPr>
          <a:lstStyle/>
          <a:p>
            <a:endParaRPr lang="en-150"/>
          </a:p>
        </p:txBody>
      </p:sp>
      <p:sp>
        <p:nvSpPr>
          <p:cNvPr id="100" name="Subtitle"/>
          <p:cNvSpPr/>
          <p:nvPr/>
        </p:nvSpPr>
        <p:spPr>
          <a:xfrm>
            <a:off x="530352" y="850000"/>
            <a:ext cx="10500000" cy="250000"/>
          </a:xfrm>
          <a:prstGeom prst="rect">
            <a:avLst/>
          </a:prstGeom>
          <a:noFill/>
          <a:ln>
            <a:noFill/>
          </a:ln>
        </p:spPr>
        <p:txBody>
          <a:bodyPr wrap="square" lIns="0" tIns="0" rIns="0" bIns="0" anchor="t">
            <a:noAutofit/>
          </a:bodyPr>
          <a:lstStyle/>
          <a:p>
            <a:pPr>
              <a:buNone/>
            </a:pPr>
            <a:r>
              <a:rPr lang="en-US" sz="1400" i="1">
                <a:solidFill>
                  <a:srgbClr val="CCCCCC"/>
                </a:solidFill>
                <a:latin typeface="Graphik Light" pitchFamily="34" charset="0"/>
              </a:rPr>
              <a:t>How we transform effort-based delivery into autonomous, AI-powered operations — with human oversight at every step</a:t>
            </a:r>
          </a:p>
        </p:txBody>
      </p:sp>
      <p:sp>
        <p:nvSpPr>
          <p:cNvPr id="3" name="TraditionalBox"/>
          <p:cNvSpPr/>
          <p:nvPr/>
        </p:nvSpPr>
        <p:spPr>
          <a:xfrm>
            <a:off x="350000" y="1299999"/>
            <a:ext cx="2450000" cy="4443221"/>
          </a:xfrm>
          <a:prstGeom prst="roundRect">
            <a:avLst>
              <a:gd name="adj" fmla="val 3000"/>
            </a:avLst>
          </a:prstGeom>
          <a:solidFill>
            <a:srgbClr val="1A1A1A"/>
          </a:solidFill>
          <a:ln w="12700">
            <a:solidFill>
              <a:srgbClr val="555555"/>
            </a:solidFill>
          </a:ln>
        </p:spPr>
        <p:txBody>
          <a:bodyPr wrap="square" lIns="137160" tIns="91440" rIns="137160" bIns="91440" anchor="t">
            <a:noAutofit/>
          </a:bodyPr>
          <a:lstStyle/>
          <a:p>
            <a:pPr algn="ctr">
              <a:buNone/>
            </a:pPr>
            <a:r>
              <a:rPr lang="en-US" b="1">
                <a:solidFill>
                  <a:srgbClr val="999999"/>
                </a:solidFill>
                <a:latin typeface="Graphik-Semibold" pitchFamily="34" charset="0"/>
              </a:rPr>
              <a:t>THEN — Traditional</a:t>
            </a:r>
          </a:p>
          <a:p>
            <a:pPr algn="ctr">
              <a:lnSpc>
                <a:spcPct val="130000"/>
              </a:lnSpc>
              <a:spcBef>
                <a:spcPts val="400"/>
              </a:spcBef>
              <a:buNone/>
            </a:pPr>
            <a:r>
              <a:rPr lang="en-US" sz="1000" i="1">
                <a:solidFill>
                  <a:srgbClr val="777777"/>
                </a:solidFill>
                <a:latin typeface="Graphik Light" panose="020B0403030202060203" pitchFamily="34" charset="0"/>
              </a:rPr>
              <a:t>Manual, effort-based</a:t>
            </a:r>
          </a:p>
        </p:txBody>
      </p:sp>
      <p:sp>
        <p:nvSpPr>
          <p:cNvPr id="200" name="FlowArrow1"/>
          <p:cNvSpPr/>
          <p:nvPr/>
        </p:nvSpPr>
        <p:spPr>
          <a:xfrm>
            <a:off x="2850000" y="2000713"/>
            <a:ext cx="200000" cy="2494565"/>
          </a:xfrm>
          <a:prstGeom prst="rightArrow">
            <a:avLst>
              <a:gd name="adj1" fmla="val 50000"/>
              <a:gd name="adj2" fmla="val 50000"/>
            </a:avLst>
          </a:prstGeom>
          <a:gradFill>
            <a:gsLst>
              <a:gs pos="0">
                <a:srgbClr val="555555"/>
              </a:gs>
              <a:gs pos="100000">
                <a:srgbClr val="7B00CC"/>
              </a:gs>
            </a:gsLst>
            <a:lin ang="0" scaled="0"/>
          </a:gradFill>
          <a:ln>
            <a:noFill/>
          </a:ln>
        </p:spPr>
        <p:txBody>
          <a:bodyPr wrap="square" anchor="ctr">
            <a:noAutofit/>
          </a:bodyPr>
          <a:lstStyle/>
          <a:p>
            <a:endParaRPr lang="en-US"/>
          </a:p>
        </p:txBody>
      </p:sp>
      <p:sp>
        <p:nvSpPr>
          <p:cNvPr id="6" name="AINativeBox"/>
          <p:cNvSpPr/>
          <p:nvPr/>
        </p:nvSpPr>
        <p:spPr>
          <a:xfrm>
            <a:off x="3099999" y="1299999"/>
            <a:ext cx="8787197" cy="4443221"/>
          </a:xfrm>
          <a:prstGeom prst="roundRect">
            <a:avLst>
              <a:gd name="adj" fmla="val 3000"/>
            </a:avLst>
          </a:prstGeom>
          <a:solidFill>
            <a:srgbClr val="1A1A1A"/>
          </a:solidFill>
          <a:ln w="19050">
            <a:solidFill>
              <a:srgbClr val="7B00CC"/>
            </a:solidFill>
          </a:ln>
        </p:spPr>
        <p:txBody>
          <a:bodyPr wrap="square" lIns="137160" tIns="91440" rIns="137160" bIns="91440" anchor="t">
            <a:noAutofit/>
          </a:bodyPr>
          <a:lstStyle/>
          <a:p>
            <a:pPr algn="ctr">
              <a:buNone/>
            </a:pPr>
            <a:r>
              <a:rPr lang="en-US" b="1">
                <a:solidFill>
                  <a:srgbClr val="A000FF"/>
                </a:solidFill>
                <a:latin typeface="Graphik-Semibold" pitchFamily="34" charset="0"/>
              </a:rPr>
              <a:t>NOW — AI-Native</a:t>
            </a:r>
          </a:p>
          <a:p>
            <a:pPr algn="ctr">
              <a:lnSpc>
                <a:spcPct val="130000"/>
              </a:lnSpc>
              <a:spcBef>
                <a:spcPts val="400"/>
              </a:spcBef>
              <a:buNone/>
            </a:pPr>
            <a:r>
              <a:rPr lang="en-US" sz="1000" i="1">
                <a:solidFill>
                  <a:srgbClr val="A000FF"/>
                </a:solidFill>
                <a:latin typeface="Graphik Light" panose="020B0403030202060203" pitchFamily="34" charset="0"/>
              </a:rPr>
              <a:t>Autonomous, insight-driven</a:t>
            </a:r>
          </a:p>
        </p:txBody>
      </p:sp>
      <p:sp>
        <p:nvSpPr>
          <p:cNvPr id="8" name="TradRow1"/>
          <p:cNvSpPr txBox="1"/>
          <p:nvPr/>
        </p:nvSpPr>
        <p:spPr>
          <a:xfrm>
            <a:off x="400000" y="2296947"/>
            <a:ext cx="2350000" cy="280000"/>
          </a:xfrm>
          <a:prstGeom prst="rect">
            <a:avLst/>
          </a:prstGeom>
          <a:noFill/>
        </p:spPr>
        <p:txBody>
          <a:bodyPr wrap="square" lIns="0" tIns="0" rIns="0" bIns="0" rtlCol="0" anchor="ctr">
            <a:noAutofit/>
          </a:bodyPr>
          <a:lstStyle/>
          <a:p>
            <a:pPr algn="ctr"/>
            <a:r>
              <a:rPr lang="en-US" sz="1400" noProof="0">
                <a:solidFill>
                  <a:schemeClr val="bg1"/>
                </a:solidFill>
                <a:latin typeface="+mj-lt"/>
              </a:rPr>
              <a:t>Backlog</a:t>
            </a:r>
          </a:p>
        </p:txBody>
      </p:sp>
      <p:sp>
        <p:nvSpPr>
          <p:cNvPr id="50" name="Step1"/>
          <p:cNvSpPr/>
          <p:nvPr/>
        </p:nvSpPr>
        <p:spPr>
          <a:xfrm>
            <a:off x="3200000" y="2271947"/>
            <a:ext cx="250000" cy="250000"/>
          </a:xfrm>
          <a:prstGeom prst="ellipse">
            <a:avLst/>
          </a:prstGeom>
          <a:solidFill>
            <a:srgbClr val="7B00CC"/>
          </a:solidFill>
          <a:ln>
            <a:noFill/>
          </a:ln>
        </p:spPr>
        <p:txBody>
          <a:bodyPr wrap="square" lIns="0" tIns="0" rIns="0" bIns="0" anchor="ctr">
            <a:noAutofit/>
          </a:bodyPr>
          <a:lstStyle/>
          <a:p>
            <a:pPr algn="ctr">
              <a:buNone/>
            </a:pPr>
            <a:r>
              <a:rPr lang="en-US" sz="1000" b="1">
                <a:solidFill>
                  <a:srgbClr val="FFFFFF"/>
                </a:solidFill>
                <a:latin typeface="Graphik-Semibold" pitchFamily="34" charset="0"/>
              </a:rPr>
              <a:t>1</a:t>
            </a:r>
          </a:p>
        </p:txBody>
      </p:sp>
      <p:sp>
        <p:nvSpPr>
          <p:cNvPr id="13" name="AIRow1"/>
          <p:cNvSpPr txBox="1"/>
          <p:nvPr/>
        </p:nvSpPr>
        <p:spPr>
          <a:xfrm>
            <a:off x="3500000" y="2226947"/>
            <a:ext cx="4150000" cy="430000"/>
          </a:xfrm>
          <a:prstGeom prst="rect">
            <a:avLst/>
          </a:prstGeom>
          <a:noFill/>
        </p:spPr>
        <p:txBody>
          <a:bodyPr wrap="square" lIns="0" tIns="0" rIns="0" bIns="0" rtlCol="0">
            <a:noAutofit/>
          </a:bodyPr>
          <a:lstStyle/>
          <a:p>
            <a:pPr algn="ctr">
              <a:spcAft>
                <a:spcPts val="200"/>
              </a:spcAft>
            </a:pPr>
            <a:r>
              <a:rPr lang="en-US" sz="1400" b="1" noProof="0">
                <a:solidFill>
                  <a:srgbClr val="FFFFFF"/>
                </a:solidFill>
                <a:latin typeface="Graphik-Semibold" panose="020B0403030202060203" pitchFamily="34" charset="0"/>
              </a:rPr>
              <a:t>Insights-driven Demand</a:t>
            </a:r>
          </a:p>
          <a:p>
            <a:pPr algn="ctr">
              <a:spcBef>
                <a:spcPts val="100"/>
              </a:spcBef>
            </a:pPr>
            <a:r>
              <a:rPr lang="en-US" sz="950" noProof="0">
                <a:solidFill>
                  <a:srgbClr val="AAAAAA"/>
                </a:solidFill>
                <a:latin typeface="Graphik Light" panose="020B0403030202060203" pitchFamily="34" charset="0"/>
              </a:rPr>
              <a:t>AI surfaces the highest-impact enhancements from production data, telemetry, and support patterns — before clients even ask</a:t>
            </a:r>
          </a:p>
        </p:txBody>
      </p:sp>
      <p:sp>
        <p:nvSpPr>
          <p:cNvPr id="30" name="HITL1"/>
          <p:cNvSpPr/>
          <p:nvPr/>
        </p:nvSpPr>
        <p:spPr>
          <a:xfrm>
            <a:off x="8300000" y="2226947"/>
            <a:ext cx="3350000" cy="430000"/>
          </a:xfrm>
          <a:prstGeom prst="roundRect">
            <a:avLst>
              <a:gd name="adj" fmla="val 8000"/>
            </a:avLst>
          </a:prstGeom>
          <a:gradFill>
            <a:gsLst>
              <a:gs pos="0">
                <a:srgbClr val="5A00A0"/>
              </a:gs>
              <a:gs pos="10000">
                <a:srgbClr val="2A1A38"/>
              </a:gs>
              <a:gs pos="100000">
                <a:srgbClr val="1E1E28"/>
              </a:gs>
            </a:gsLst>
            <a:lin ang="0" scaled="0"/>
          </a:gradFill>
          <a:ln w="9525">
            <a:solidFill>
              <a:srgbClr val="5A00A0">
                <a:alpha val="60000"/>
              </a:srgbClr>
            </a:solidFill>
          </a:ln>
        </p:spPr>
        <p:txBody>
          <a:bodyPr wrap="square" lIns="91440" tIns="36576" rIns="91440" bIns="36576" anchor="ctr">
            <a:noAutofit/>
          </a:bodyPr>
          <a:lstStyle/>
          <a:p>
            <a:pPr algn="ctr">
              <a:buNone/>
            </a:pPr>
            <a:r>
              <a:rPr lang="en-US" sz="1050" b="1">
                <a:solidFill>
                  <a:srgbClr val="A000FF"/>
                </a:solidFill>
                <a:latin typeface="Graphik-Semibold" pitchFamily="34" charset="0"/>
              </a:rPr>
              <a:t>Prioritize &amp; Validate Demand</a:t>
            </a:r>
          </a:p>
          <a:p>
            <a:pPr algn="ctr">
              <a:spcBef>
                <a:spcPts val="100"/>
              </a:spcBef>
              <a:buNone/>
            </a:pPr>
            <a:r>
              <a:rPr lang="en-US" sz="850">
                <a:solidFill>
                  <a:srgbClr val="AAAAAA"/>
                </a:solidFill>
                <a:latin typeface="Graphik Light" panose="020B0403030202060203" pitchFamily="34" charset="0"/>
              </a:rPr>
              <a:t>Engineers validate AI-surfaced priorities against business goals and approve the demand backlog</a:t>
            </a:r>
          </a:p>
        </p:txBody>
      </p:sp>
      <p:sp>
        <p:nvSpPr>
          <p:cNvPr id="9" name="TradRow2"/>
          <p:cNvSpPr txBox="1"/>
          <p:nvPr/>
        </p:nvSpPr>
        <p:spPr>
          <a:xfrm>
            <a:off x="400000" y="3006947"/>
            <a:ext cx="2350000" cy="280000"/>
          </a:xfrm>
          <a:prstGeom prst="rect">
            <a:avLst/>
          </a:prstGeom>
          <a:noFill/>
        </p:spPr>
        <p:txBody>
          <a:bodyPr wrap="square" lIns="0" tIns="0" rIns="0" bIns="0" rtlCol="0" anchor="ctr">
            <a:noAutofit/>
          </a:bodyPr>
          <a:lstStyle/>
          <a:p>
            <a:pPr algn="ctr"/>
            <a:r>
              <a:rPr lang="en-US" sz="1400" noProof="0">
                <a:solidFill>
                  <a:schemeClr val="bg1"/>
                </a:solidFill>
                <a:latin typeface="+mj-lt"/>
              </a:rPr>
              <a:t>Analysis</a:t>
            </a:r>
          </a:p>
        </p:txBody>
      </p:sp>
      <p:sp>
        <p:nvSpPr>
          <p:cNvPr id="51" name="Step2"/>
          <p:cNvSpPr/>
          <p:nvPr/>
        </p:nvSpPr>
        <p:spPr>
          <a:xfrm>
            <a:off x="3200000" y="2981947"/>
            <a:ext cx="250000" cy="250000"/>
          </a:xfrm>
          <a:prstGeom prst="ellipse">
            <a:avLst/>
          </a:prstGeom>
          <a:solidFill>
            <a:srgbClr val="7B00CC"/>
          </a:solidFill>
          <a:ln>
            <a:noFill/>
          </a:ln>
        </p:spPr>
        <p:txBody>
          <a:bodyPr wrap="square" lIns="0" tIns="0" rIns="0" bIns="0" anchor="ctr">
            <a:noAutofit/>
          </a:bodyPr>
          <a:lstStyle/>
          <a:p>
            <a:pPr algn="ctr">
              <a:buNone/>
            </a:pPr>
            <a:r>
              <a:rPr lang="en-US" sz="1000" b="1">
                <a:solidFill>
                  <a:srgbClr val="FFFFFF"/>
                </a:solidFill>
                <a:latin typeface="Graphik-Semibold" pitchFamily="34" charset="0"/>
              </a:rPr>
              <a:t>2</a:t>
            </a:r>
          </a:p>
        </p:txBody>
      </p:sp>
      <p:sp>
        <p:nvSpPr>
          <p:cNvPr id="14" name="AIRow2"/>
          <p:cNvSpPr txBox="1"/>
          <p:nvPr/>
        </p:nvSpPr>
        <p:spPr>
          <a:xfrm>
            <a:off x="3500000" y="2936947"/>
            <a:ext cx="4150000" cy="430000"/>
          </a:xfrm>
          <a:prstGeom prst="rect">
            <a:avLst/>
          </a:prstGeom>
          <a:noFill/>
        </p:spPr>
        <p:txBody>
          <a:bodyPr wrap="square" lIns="0" tIns="0" rIns="0" bIns="0" rtlCol="0">
            <a:noAutofit/>
          </a:bodyPr>
          <a:lstStyle/>
          <a:p>
            <a:pPr algn="ctr">
              <a:spcAft>
                <a:spcPts val="200"/>
              </a:spcAft>
            </a:pPr>
            <a:r>
              <a:rPr lang="en-US" sz="1400" b="1" noProof="0">
                <a:solidFill>
                  <a:srgbClr val="FFFFFF"/>
                </a:solidFill>
                <a:latin typeface="Graphik-Semibold" panose="020B0403030202060203" pitchFamily="34" charset="0"/>
              </a:rPr>
              <a:t>AI Impact Analysis</a:t>
            </a:r>
          </a:p>
          <a:p>
            <a:pPr algn="ctr">
              <a:spcBef>
                <a:spcPts val="100"/>
              </a:spcBef>
            </a:pPr>
            <a:r>
              <a:rPr lang="en-US" sz="950" noProof="0">
                <a:solidFill>
                  <a:srgbClr val="AAAAAA"/>
                </a:solidFill>
                <a:latin typeface="Graphik Light" panose="020B0403030202060203" pitchFamily="34" charset="0"/>
              </a:rPr>
              <a:t>Predicts risk, maps dependencies, and auto-generates implementation plans — reducing analysis time by up to 70%</a:t>
            </a:r>
          </a:p>
        </p:txBody>
      </p:sp>
      <p:sp>
        <p:nvSpPr>
          <p:cNvPr id="31" name="HITL2"/>
          <p:cNvSpPr/>
          <p:nvPr/>
        </p:nvSpPr>
        <p:spPr>
          <a:xfrm>
            <a:off x="8300000" y="2936947"/>
            <a:ext cx="3350000" cy="430000"/>
          </a:xfrm>
          <a:prstGeom prst="roundRect">
            <a:avLst>
              <a:gd name="adj" fmla="val 8000"/>
            </a:avLst>
          </a:prstGeom>
          <a:gradFill>
            <a:gsLst>
              <a:gs pos="0">
                <a:srgbClr val="5A00A0"/>
              </a:gs>
              <a:gs pos="10000">
                <a:srgbClr val="2A1A38"/>
              </a:gs>
              <a:gs pos="100000">
                <a:srgbClr val="1E1E28"/>
              </a:gs>
            </a:gsLst>
            <a:lin ang="0" scaled="0"/>
          </a:gradFill>
          <a:ln w="9525">
            <a:solidFill>
              <a:srgbClr val="5A00A0">
                <a:alpha val="60000"/>
              </a:srgbClr>
            </a:solidFill>
          </a:ln>
        </p:spPr>
        <p:txBody>
          <a:bodyPr wrap="square" lIns="91440" tIns="36576" rIns="91440" bIns="36576" anchor="ctr">
            <a:noAutofit/>
          </a:bodyPr>
          <a:lstStyle/>
          <a:p>
            <a:pPr algn="ctr">
              <a:buNone/>
            </a:pPr>
            <a:r>
              <a:rPr lang="en-US" sz="1050" b="1">
                <a:solidFill>
                  <a:srgbClr val="A000FF"/>
                </a:solidFill>
                <a:latin typeface="Graphik-Semibold" pitchFamily="34" charset="0"/>
              </a:rPr>
              <a:t>Assess Impact &amp; Approve Plan</a:t>
            </a:r>
          </a:p>
          <a:p>
            <a:pPr algn="ctr">
              <a:spcBef>
                <a:spcPts val="100"/>
              </a:spcBef>
              <a:buNone/>
            </a:pPr>
            <a:r>
              <a:rPr lang="en-US" sz="850">
                <a:solidFill>
                  <a:srgbClr val="AAAAAA"/>
                </a:solidFill>
                <a:latin typeface="Graphik Light" panose="020B0403030202060203" pitchFamily="34" charset="0"/>
              </a:rPr>
              <a:t>Architects approve plans and set risk boundaries before any coding begins</a:t>
            </a:r>
          </a:p>
        </p:txBody>
      </p:sp>
      <p:sp>
        <p:nvSpPr>
          <p:cNvPr id="10" name="TradRow3"/>
          <p:cNvSpPr txBox="1"/>
          <p:nvPr/>
        </p:nvSpPr>
        <p:spPr>
          <a:xfrm>
            <a:off x="400000" y="3716947"/>
            <a:ext cx="2350000" cy="280000"/>
          </a:xfrm>
          <a:prstGeom prst="rect">
            <a:avLst/>
          </a:prstGeom>
          <a:noFill/>
        </p:spPr>
        <p:txBody>
          <a:bodyPr wrap="square" lIns="0" tIns="0" rIns="0" bIns="0" rtlCol="0" anchor="ctr">
            <a:noAutofit/>
          </a:bodyPr>
          <a:lstStyle/>
          <a:p>
            <a:pPr algn="ctr"/>
            <a:r>
              <a:rPr lang="en-US" sz="1400" noProof="0">
                <a:solidFill>
                  <a:schemeClr val="bg1"/>
                </a:solidFill>
                <a:latin typeface="+mj-lt"/>
              </a:rPr>
              <a:t>Coding</a:t>
            </a:r>
          </a:p>
        </p:txBody>
      </p:sp>
      <p:sp>
        <p:nvSpPr>
          <p:cNvPr id="52" name="Step3"/>
          <p:cNvSpPr/>
          <p:nvPr/>
        </p:nvSpPr>
        <p:spPr>
          <a:xfrm>
            <a:off x="3200000" y="3691947"/>
            <a:ext cx="250000" cy="250000"/>
          </a:xfrm>
          <a:prstGeom prst="ellipse">
            <a:avLst/>
          </a:prstGeom>
          <a:solidFill>
            <a:srgbClr val="7B00CC"/>
          </a:solidFill>
          <a:ln>
            <a:noFill/>
          </a:ln>
        </p:spPr>
        <p:txBody>
          <a:bodyPr wrap="square" lIns="0" tIns="0" rIns="0" bIns="0" anchor="ctr">
            <a:noAutofit/>
          </a:bodyPr>
          <a:lstStyle/>
          <a:p>
            <a:pPr algn="ctr">
              <a:buNone/>
            </a:pPr>
            <a:r>
              <a:rPr lang="en-US" sz="1000" b="1">
                <a:solidFill>
                  <a:srgbClr val="FFFFFF"/>
                </a:solidFill>
                <a:latin typeface="Graphik-Semibold" pitchFamily="34" charset="0"/>
              </a:rPr>
              <a:t>3</a:t>
            </a:r>
          </a:p>
        </p:txBody>
      </p:sp>
      <p:sp>
        <p:nvSpPr>
          <p:cNvPr id="15" name="AIRow3"/>
          <p:cNvSpPr txBox="1"/>
          <p:nvPr/>
        </p:nvSpPr>
        <p:spPr>
          <a:xfrm>
            <a:off x="3500000" y="3646947"/>
            <a:ext cx="4150000" cy="430000"/>
          </a:xfrm>
          <a:prstGeom prst="rect">
            <a:avLst/>
          </a:prstGeom>
          <a:noFill/>
        </p:spPr>
        <p:txBody>
          <a:bodyPr wrap="square" lIns="0" tIns="0" rIns="0" bIns="0" rtlCol="0">
            <a:noAutofit/>
          </a:bodyPr>
          <a:lstStyle/>
          <a:p>
            <a:pPr algn="ctr">
              <a:spcAft>
                <a:spcPts val="200"/>
              </a:spcAft>
            </a:pPr>
            <a:r>
              <a:rPr lang="en-US" sz="1400" b="1" noProof="0">
                <a:solidFill>
                  <a:srgbClr val="FFFFFF"/>
                </a:solidFill>
                <a:latin typeface="Graphik-Semibold" panose="020B0403030202060203" pitchFamily="34" charset="0"/>
              </a:rPr>
              <a:t>AI-Assisted Coding</a:t>
            </a:r>
          </a:p>
          <a:p>
            <a:pPr algn="ctr">
              <a:spcBef>
                <a:spcPts val="100"/>
              </a:spcBef>
            </a:pPr>
            <a:r>
              <a:rPr lang="en-US" sz="950" noProof="0">
                <a:solidFill>
                  <a:srgbClr val="AAAAAA"/>
                </a:solidFill>
                <a:latin typeface="Graphik Light" panose="020B0403030202060203" pitchFamily="34" charset="0"/>
              </a:rPr>
              <a:t>Agentic coding handles generation, refactoring, and optimization — engineers focus on architecture and design decisions</a:t>
            </a:r>
          </a:p>
        </p:txBody>
      </p:sp>
      <p:sp>
        <p:nvSpPr>
          <p:cNvPr id="32" name="HITL3"/>
          <p:cNvSpPr/>
          <p:nvPr/>
        </p:nvSpPr>
        <p:spPr>
          <a:xfrm>
            <a:off x="8300000" y="3646947"/>
            <a:ext cx="3350000" cy="430000"/>
          </a:xfrm>
          <a:prstGeom prst="roundRect">
            <a:avLst>
              <a:gd name="adj" fmla="val 8000"/>
            </a:avLst>
          </a:prstGeom>
          <a:gradFill>
            <a:gsLst>
              <a:gs pos="0">
                <a:srgbClr val="5A00A0"/>
              </a:gs>
              <a:gs pos="10000">
                <a:srgbClr val="2A1A38"/>
              </a:gs>
              <a:gs pos="100000">
                <a:srgbClr val="1E1E28"/>
              </a:gs>
            </a:gsLst>
            <a:lin ang="0" scaled="0"/>
          </a:gradFill>
          <a:ln w="9525">
            <a:solidFill>
              <a:srgbClr val="5A00A0">
                <a:alpha val="60000"/>
              </a:srgbClr>
            </a:solidFill>
          </a:ln>
        </p:spPr>
        <p:txBody>
          <a:bodyPr wrap="square" lIns="91440" tIns="36576" rIns="91440" bIns="36576" anchor="ctr">
            <a:noAutofit/>
          </a:bodyPr>
          <a:lstStyle/>
          <a:p>
            <a:pPr algn="ctr">
              <a:buNone/>
            </a:pPr>
            <a:r>
              <a:rPr lang="en-US" sz="1050" b="1">
                <a:solidFill>
                  <a:srgbClr val="A000FF"/>
                </a:solidFill>
                <a:latin typeface="Graphik-Semibold" pitchFamily="34" charset="0"/>
              </a:rPr>
              <a:t>Code Review &amp; Sign-Off</a:t>
            </a:r>
          </a:p>
          <a:p>
            <a:pPr algn="ctr">
              <a:spcBef>
                <a:spcPts val="100"/>
              </a:spcBef>
              <a:buNone/>
            </a:pPr>
            <a:r>
              <a:rPr lang="en-US" sz="850">
                <a:solidFill>
                  <a:srgbClr val="AAAAAA"/>
                </a:solidFill>
                <a:latin typeface="Graphik Light" panose="020B0403030202060203" pitchFamily="34" charset="0"/>
              </a:rPr>
              <a:t>Senior engineers review, validate against standards, and approve before testing</a:t>
            </a:r>
          </a:p>
        </p:txBody>
      </p:sp>
      <p:sp>
        <p:nvSpPr>
          <p:cNvPr id="11" name="TradRow4"/>
          <p:cNvSpPr txBox="1"/>
          <p:nvPr/>
        </p:nvSpPr>
        <p:spPr>
          <a:xfrm>
            <a:off x="400000" y="4426947"/>
            <a:ext cx="2350000" cy="280000"/>
          </a:xfrm>
          <a:prstGeom prst="rect">
            <a:avLst/>
          </a:prstGeom>
          <a:noFill/>
        </p:spPr>
        <p:txBody>
          <a:bodyPr wrap="square" lIns="0" tIns="0" rIns="0" bIns="0" rtlCol="0" anchor="ctr">
            <a:noAutofit/>
          </a:bodyPr>
          <a:lstStyle/>
          <a:p>
            <a:pPr algn="ctr"/>
            <a:r>
              <a:rPr lang="en-US" sz="1400" noProof="0">
                <a:solidFill>
                  <a:schemeClr val="bg1"/>
                </a:solidFill>
                <a:latin typeface="+mj-lt"/>
              </a:rPr>
              <a:t>Testing</a:t>
            </a:r>
          </a:p>
        </p:txBody>
      </p:sp>
      <p:sp>
        <p:nvSpPr>
          <p:cNvPr id="53" name="Step4"/>
          <p:cNvSpPr/>
          <p:nvPr/>
        </p:nvSpPr>
        <p:spPr>
          <a:xfrm>
            <a:off x="3200000" y="4401947"/>
            <a:ext cx="250000" cy="250000"/>
          </a:xfrm>
          <a:prstGeom prst="ellipse">
            <a:avLst/>
          </a:prstGeom>
          <a:solidFill>
            <a:srgbClr val="7B00CC"/>
          </a:solidFill>
          <a:ln>
            <a:noFill/>
          </a:ln>
        </p:spPr>
        <p:txBody>
          <a:bodyPr wrap="square" lIns="0" tIns="0" rIns="0" bIns="0" anchor="ctr">
            <a:noAutofit/>
          </a:bodyPr>
          <a:lstStyle/>
          <a:p>
            <a:pPr algn="ctr">
              <a:buNone/>
            </a:pPr>
            <a:r>
              <a:rPr lang="en-US" sz="1000" b="1">
                <a:solidFill>
                  <a:srgbClr val="FFFFFF"/>
                </a:solidFill>
                <a:latin typeface="Graphik-Semibold" pitchFamily="34" charset="0"/>
              </a:rPr>
              <a:t>4</a:t>
            </a:r>
          </a:p>
        </p:txBody>
      </p:sp>
      <p:sp>
        <p:nvSpPr>
          <p:cNvPr id="16" name="AIRow4"/>
          <p:cNvSpPr txBox="1"/>
          <p:nvPr/>
        </p:nvSpPr>
        <p:spPr>
          <a:xfrm>
            <a:off x="3500000" y="4356947"/>
            <a:ext cx="4150000" cy="430000"/>
          </a:xfrm>
          <a:prstGeom prst="rect">
            <a:avLst/>
          </a:prstGeom>
          <a:noFill/>
        </p:spPr>
        <p:txBody>
          <a:bodyPr wrap="square" lIns="0" tIns="0" rIns="0" bIns="0" rtlCol="0">
            <a:noAutofit/>
          </a:bodyPr>
          <a:lstStyle/>
          <a:p>
            <a:pPr algn="ctr">
              <a:spcAft>
                <a:spcPts val="200"/>
              </a:spcAft>
            </a:pPr>
            <a:r>
              <a:rPr lang="en-US" sz="1400" b="1" noProof="0">
                <a:solidFill>
                  <a:srgbClr val="FFFFFF"/>
                </a:solidFill>
                <a:latin typeface="Graphik-Semibold" panose="020B0403030202060203" pitchFamily="34" charset="0"/>
              </a:rPr>
              <a:t>AI-Generated Testing</a:t>
            </a:r>
          </a:p>
          <a:p>
            <a:pPr algn="ctr">
              <a:spcBef>
                <a:spcPts val="100"/>
              </a:spcBef>
            </a:pPr>
            <a:r>
              <a:rPr lang="en-US" sz="950" noProof="0">
                <a:solidFill>
                  <a:srgbClr val="AAAAAA"/>
                </a:solidFill>
                <a:latin typeface="Graphik Light" panose="020B0403030202060203" pitchFamily="34" charset="0"/>
              </a:rPr>
              <a:t>Comprehensive test generation and full-stack regression — achieving broader coverage with fewer manual cycles</a:t>
            </a:r>
          </a:p>
        </p:txBody>
      </p:sp>
      <p:sp>
        <p:nvSpPr>
          <p:cNvPr id="33" name="HITL4"/>
          <p:cNvSpPr/>
          <p:nvPr/>
        </p:nvSpPr>
        <p:spPr>
          <a:xfrm>
            <a:off x="8300000" y="4356947"/>
            <a:ext cx="3350000" cy="430000"/>
          </a:xfrm>
          <a:prstGeom prst="roundRect">
            <a:avLst>
              <a:gd name="adj" fmla="val 8000"/>
            </a:avLst>
          </a:prstGeom>
          <a:gradFill>
            <a:gsLst>
              <a:gs pos="0">
                <a:srgbClr val="5A00A0"/>
              </a:gs>
              <a:gs pos="10000">
                <a:srgbClr val="2A1A38"/>
              </a:gs>
              <a:gs pos="100000">
                <a:srgbClr val="1E1E28"/>
              </a:gs>
            </a:gsLst>
            <a:lin ang="0" scaled="0"/>
          </a:gradFill>
          <a:ln w="9525">
            <a:solidFill>
              <a:srgbClr val="5A00A0">
                <a:alpha val="60000"/>
              </a:srgbClr>
            </a:solidFill>
          </a:ln>
        </p:spPr>
        <p:txBody>
          <a:bodyPr wrap="square" lIns="91440" tIns="36576" rIns="91440" bIns="36576" anchor="ctr">
            <a:noAutofit/>
          </a:bodyPr>
          <a:lstStyle/>
          <a:p>
            <a:pPr algn="ctr">
              <a:buNone/>
            </a:pPr>
            <a:r>
              <a:rPr lang="en-US" sz="1050" b="1">
                <a:solidFill>
                  <a:srgbClr val="A000FF"/>
                </a:solidFill>
                <a:latin typeface="Graphik-Semibold" pitchFamily="34" charset="0"/>
              </a:rPr>
              <a:t>Validate Test Coverage</a:t>
            </a:r>
          </a:p>
          <a:p>
            <a:pPr algn="ctr">
              <a:spcBef>
                <a:spcPts val="100"/>
              </a:spcBef>
              <a:buNone/>
            </a:pPr>
            <a:r>
              <a:rPr lang="en-US" sz="850">
                <a:solidFill>
                  <a:srgbClr val="AAAAAA"/>
                </a:solidFill>
                <a:latin typeface="Graphik Light" panose="020B0403030202060203" pitchFamily="34" charset="0"/>
              </a:rPr>
              <a:t>QA leads validate coverage completeness and approve execution results</a:t>
            </a:r>
          </a:p>
        </p:txBody>
      </p:sp>
      <p:sp>
        <p:nvSpPr>
          <p:cNvPr id="12" name="TradRow5"/>
          <p:cNvSpPr txBox="1"/>
          <p:nvPr/>
        </p:nvSpPr>
        <p:spPr>
          <a:xfrm>
            <a:off x="400000" y="5136947"/>
            <a:ext cx="2350000" cy="280000"/>
          </a:xfrm>
          <a:prstGeom prst="rect">
            <a:avLst/>
          </a:prstGeom>
          <a:noFill/>
        </p:spPr>
        <p:txBody>
          <a:bodyPr wrap="square" lIns="0" tIns="0" rIns="0" bIns="0" rtlCol="0" anchor="ctr">
            <a:noAutofit/>
          </a:bodyPr>
          <a:lstStyle/>
          <a:p>
            <a:pPr algn="ctr"/>
            <a:r>
              <a:rPr lang="en-US" sz="1400" noProof="0">
                <a:solidFill>
                  <a:schemeClr val="bg1"/>
                </a:solidFill>
                <a:latin typeface="+mj-lt"/>
              </a:rPr>
              <a:t>Release &amp; Fix</a:t>
            </a:r>
          </a:p>
        </p:txBody>
      </p:sp>
      <p:sp>
        <p:nvSpPr>
          <p:cNvPr id="54" name="Step5"/>
          <p:cNvSpPr/>
          <p:nvPr/>
        </p:nvSpPr>
        <p:spPr>
          <a:xfrm>
            <a:off x="3200000" y="5111947"/>
            <a:ext cx="250000" cy="250000"/>
          </a:xfrm>
          <a:prstGeom prst="ellipse">
            <a:avLst/>
          </a:prstGeom>
          <a:solidFill>
            <a:srgbClr val="7B00CC"/>
          </a:solidFill>
          <a:ln>
            <a:noFill/>
          </a:ln>
        </p:spPr>
        <p:txBody>
          <a:bodyPr wrap="square" lIns="0" tIns="0" rIns="0" bIns="0" anchor="ctr">
            <a:noAutofit/>
          </a:bodyPr>
          <a:lstStyle/>
          <a:p>
            <a:pPr algn="ctr">
              <a:buNone/>
            </a:pPr>
            <a:r>
              <a:rPr lang="en-US" sz="1000" b="1">
                <a:solidFill>
                  <a:srgbClr val="FFFFFF"/>
                </a:solidFill>
                <a:latin typeface="Graphik-Semibold" pitchFamily="34" charset="0"/>
              </a:rPr>
              <a:t>5</a:t>
            </a:r>
          </a:p>
        </p:txBody>
      </p:sp>
      <p:sp>
        <p:nvSpPr>
          <p:cNvPr id="17" name="AIRow5"/>
          <p:cNvSpPr txBox="1"/>
          <p:nvPr/>
        </p:nvSpPr>
        <p:spPr>
          <a:xfrm>
            <a:off x="3500000" y="5066947"/>
            <a:ext cx="4150000" cy="430000"/>
          </a:xfrm>
          <a:prstGeom prst="rect">
            <a:avLst/>
          </a:prstGeom>
          <a:noFill/>
        </p:spPr>
        <p:txBody>
          <a:bodyPr wrap="square" lIns="0" tIns="0" rIns="0" bIns="0" rtlCol="0">
            <a:noAutofit/>
          </a:bodyPr>
          <a:lstStyle/>
          <a:p>
            <a:pPr algn="ctr">
              <a:spcAft>
                <a:spcPts val="200"/>
              </a:spcAft>
            </a:pPr>
            <a:r>
              <a:rPr lang="en-US" sz="1400" b="1" noProof="0">
                <a:solidFill>
                  <a:srgbClr val="FFFFFF"/>
                </a:solidFill>
                <a:latin typeface="Graphik-Semibold" panose="020B0403030202060203" pitchFamily="34" charset="0"/>
              </a:rPr>
              <a:t>Continuous Learning &amp; Optimization</a:t>
            </a:r>
          </a:p>
          <a:p>
            <a:pPr algn="ctr">
              <a:spcBef>
                <a:spcPts val="100"/>
              </a:spcBef>
            </a:pPr>
            <a:r>
              <a:rPr lang="en-US" sz="950" noProof="0">
                <a:solidFill>
                  <a:srgbClr val="AAAAAA"/>
                </a:solidFill>
                <a:latin typeface="Graphik Light" panose="020B0403030202060203" pitchFamily="34" charset="0"/>
              </a:rPr>
              <a:t>Each cycle feeds operational intelligence back into the system — the platform gets smarter with every release</a:t>
            </a:r>
          </a:p>
        </p:txBody>
      </p:sp>
      <p:sp>
        <p:nvSpPr>
          <p:cNvPr id="34" name="HITL5"/>
          <p:cNvSpPr/>
          <p:nvPr/>
        </p:nvSpPr>
        <p:spPr>
          <a:xfrm>
            <a:off x="8300000" y="5066947"/>
            <a:ext cx="3350000" cy="430000"/>
          </a:xfrm>
          <a:prstGeom prst="roundRect">
            <a:avLst>
              <a:gd name="adj" fmla="val 8000"/>
            </a:avLst>
          </a:prstGeom>
          <a:gradFill>
            <a:gsLst>
              <a:gs pos="0">
                <a:srgbClr val="5A00A0"/>
              </a:gs>
              <a:gs pos="10000">
                <a:srgbClr val="2A1A38"/>
              </a:gs>
              <a:gs pos="100000">
                <a:srgbClr val="1E1E28"/>
              </a:gs>
            </a:gsLst>
            <a:lin ang="0" scaled="0"/>
          </a:gradFill>
          <a:ln w="9525">
            <a:solidFill>
              <a:srgbClr val="5A00A0">
                <a:alpha val="60000"/>
              </a:srgbClr>
            </a:solidFill>
          </a:ln>
        </p:spPr>
        <p:txBody>
          <a:bodyPr wrap="square" lIns="91440" tIns="36576" rIns="91440" bIns="36576" anchor="ctr">
            <a:noAutofit/>
          </a:bodyPr>
          <a:lstStyle/>
          <a:p>
            <a:pPr algn="ctr">
              <a:buNone/>
            </a:pPr>
            <a:r>
              <a:rPr lang="en-US" sz="1050" b="1">
                <a:solidFill>
                  <a:srgbClr val="A000FF"/>
                </a:solidFill>
                <a:latin typeface="Graphik-Semibold" pitchFamily="34" charset="0"/>
              </a:rPr>
              <a:t>Approve Release &amp; Learnings</a:t>
            </a:r>
          </a:p>
          <a:p>
            <a:pPr algn="ctr">
              <a:spcBef>
                <a:spcPts val="100"/>
              </a:spcBef>
              <a:buNone/>
            </a:pPr>
            <a:r>
              <a:rPr lang="en-US" sz="850">
                <a:solidFill>
                  <a:srgbClr val="AAAAAA"/>
                </a:solidFill>
                <a:latin typeface="Graphik Light" panose="020B0403030202060203" pitchFamily="34" charset="0"/>
              </a:rPr>
              <a:t>Operations authorize releases and feed learnings into the next cycle</a:t>
            </a:r>
          </a:p>
        </p:txBody>
      </p:sp>
      <p:cxnSp>
        <p:nvCxnSpPr>
          <p:cNvPr id="36" name="TradArrow1"/>
          <p:cNvCxnSpPr/>
          <p:nvPr/>
        </p:nvCxnSpPr>
        <p:spPr>
          <a:xfrm>
            <a:off x="1575000" y="2576947"/>
            <a:ext cx="0" cy="430000"/>
          </a:xfrm>
          <a:prstGeom prst="straightConnector1">
            <a:avLst/>
          </a:prstGeom>
          <a:ln w="12700">
            <a:solidFill>
              <a:srgbClr val="555555"/>
            </a:solidFill>
            <a:tailEnd type="triangle"/>
          </a:ln>
        </p:spPr>
      </p:cxnSp>
      <p:cxnSp>
        <p:nvCxnSpPr>
          <p:cNvPr id="37" name="TradArrow2"/>
          <p:cNvCxnSpPr/>
          <p:nvPr/>
        </p:nvCxnSpPr>
        <p:spPr>
          <a:xfrm>
            <a:off x="1575000" y="3366947"/>
            <a:ext cx="0" cy="430000"/>
          </a:xfrm>
          <a:prstGeom prst="straightConnector1">
            <a:avLst/>
          </a:prstGeom>
          <a:ln w="12700">
            <a:solidFill>
              <a:srgbClr val="555555"/>
            </a:solidFill>
            <a:tailEnd type="triangle"/>
          </a:ln>
        </p:spPr>
      </p:cxnSp>
      <p:cxnSp>
        <p:nvCxnSpPr>
          <p:cNvPr id="38" name="TradArrow3"/>
          <p:cNvCxnSpPr/>
          <p:nvPr/>
        </p:nvCxnSpPr>
        <p:spPr>
          <a:xfrm>
            <a:off x="1575000" y="3996947"/>
            <a:ext cx="0" cy="430000"/>
          </a:xfrm>
          <a:prstGeom prst="straightConnector1">
            <a:avLst/>
          </a:prstGeom>
          <a:ln w="12700">
            <a:solidFill>
              <a:srgbClr val="555555"/>
            </a:solidFill>
            <a:tailEnd type="triangle"/>
          </a:ln>
        </p:spPr>
      </p:cxnSp>
      <p:cxnSp>
        <p:nvCxnSpPr>
          <p:cNvPr id="39" name="TradArrow4"/>
          <p:cNvCxnSpPr/>
          <p:nvPr/>
        </p:nvCxnSpPr>
        <p:spPr>
          <a:xfrm>
            <a:off x="1575000" y="4706947"/>
            <a:ext cx="0" cy="430000"/>
          </a:xfrm>
          <a:prstGeom prst="straightConnector1">
            <a:avLst/>
          </a:prstGeom>
          <a:ln w="12700">
            <a:solidFill>
              <a:srgbClr val="555555"/>
            </a:solidFill>
            <a:tailEnd type="triangle"/>
          </a:ln>
        </p:spPr>
      </p:cxnSp>
      <p:cxnSp>
        <p:nvCxnSpPr>
          <p:cNvPr id="40" name="AIArrow1"/>
          <p:cNvCxnSpPr/>
          <p:nvPr/>
        </p:nvCxnSpPr>
        <p:spPr>
          <a:xfrm>
            <a:off x="5475000" y="2656947"/>
            <a:ext cx="0" cy="280000"/>
          </a:xfrm>
          <a:prstGeom prst="straightConnector1">
            <a:avLst/>
          </a:prstGeom>
          <a:ln w="12700">
            <a:solidFill>
              <a:srgbClr val="AD00FA"/>
            </a:solidFill>
            <a:tailEnd type="triangle"/>
          </a:ln>
        </p:spPr>
      </p:cxnSp>
      <p:cxnSp>
        <p:nvCxnSpPr>
          <p:cNvPr id="41" name="AIArrow2"/>
          <p:cNvCxnSpPr/>
          <p:nvPr/>
        </p:nvCxnSpPr>
        <p:spPr>
          <a:xfrm>
            <a:off x="5475000" y="3366947"/>
            <a:ext cx="0" cy="280000"/>
          </a:xfrm>
          <a:prstGeom prst="straightConnector1">
            <a:avLst/>
          </a:prstGeom>
          <a:ln w="12700">
            <a:solidFill>
              <a:srgbClr val="AD00FA"/>
            </a:solidFill>
            <a:tailEnd type="triangle"/>
          </a:ln>
        </p:spPr>
      </p:cxnSp>
      <p:cxnSp>
        <p:nvCxnSpPr>
          <p:cNvPr id="42" name="AIArrow3"/>
          <p:cNvCxnSpPr/>
          <p:nvPr/>
        </p:nvCxnSpPr>
        <p:spPr>
          <a:xfrm>
            <a:off x="5475000" y="4076947"/>
            <a:ext cx="0" cy="280000"/>
          </a:xfrm>
          <a:prstGeom prst="straightConnector1">
            <a:avLst/>
          </a:prstGeom>
          <a:ln w="12700">
            <a:solidFill>
              <a:srgbClr val="AD00FA"/>
            </a:solidFill>
            <a:tailEnd type="triangle"/>
          </a:ln>
        </p:spPr>
      </p:cxnSp>
      <p:cxnSp>
        <p:nvCxnSpPr>
          <p:cNvPr id="43" name="AIArrow4"/>
          <p:cNvCxnSpPr/>
          <p:nvPr/>
        </p:nvCxnSpPr>
        <p:spPr>
          <a:xfrm>
            <a:off x="5475000" y="4786947"/>
            <a:ext cx="0" cy="280000"/>
          </a:xfrm>
          <a:prstGeom prst="straightConnector1">
            <a:avLst/>
          </a:prstGeom>
          <a:ln w="12700">
            <a:solidFill>
              <a:srgbClr val="AD00FA"/>
            </a:solidFill>
            <a:tailEnd type="triangle"/>
          </a:ln>
        </p:spPr>
      </p:cxnSp>
      <p:sp>
        <p:nvSpPr>
          <p:cNvPr id="67" name="Callout: Left-Right Arrow 66">
            <a:extLst>
              <a:ext uri="{FF2B5EF4-FFF2-40B4-BE49-F238E27FC236}">
                <a16:creationId xmlns:a16="http://schemas.microsoft.com/office/drawing/2014/main" id="{18EAC979-12B3-9276-457F-47892A79029C}"/>
              </a:ext>
            </a:extLst>
          </p:cNvPr>
          <p:cNvSpPr/>
          <p:nvPr/>
        </p:nvSpPr>
        <p:spPr>
          <a:xfrm>
            <a:off x="7807798" y="2200940"/>
            <a:ext cx="393957" cy="3323489"/>
          </a:xfrm>
          <a:prstGeom prst="leftRightArrowCallout">
            <a:avLst/>
          </a:prstGeom>
          <a:gradFill>
            <a:gsLst>
              <a:gs pos="0">
                <a:srgbClr val="5A00A0"/>
              </a:gs>
              <a:gs pos="10000">
                <a:srgbClr val="2A1A38"/>
              </a:gs>
              <a:gs pos="100000">
                <a:srgbClr val="1E1E28"/>
              </a:gs>
            </a:gsLst>
            <a:lin ang="0" scaled="0"/>
          </a:gradFill>
          <a:ln w="9525">
            <a:noFill/>
          </a:ln>
        </p:spPr>
        <p:txBody>
          <a:bodyPr vert="vert270" wrap="square" lIns="91440" tIns="36576" rIns="91440" bIns="36576" anchor="ctr">
            <a:noAutofit/>
          </a:bodyPr>
          <a:lstStyle/>
          <a:p>
            <a:pPr algn="ctr"/>
            <a:r>
              <a:rPr lang="en-US" sz="1050" b="1">
                <a:solidFill>
                  <a:srgbClr val="A000FF"/>
                </a:solidFill>
                <a:latin typeface="Graphik-Semibold" pitchFamily="34" charset="0"/>
              </a:rPr>
              <a:t>Human in the loop</a:t>
            </a:r>
          </a:p>
        </p:txBody>
      </p:sp>
      <p:pic>
        <p:nvPicPr>
          <p:cNvPr id="2" name="Image 0" descr="/mnt/data/rebuild/spe_logo.png">
            <a:extLst>
              <a:ext uri="{FF2B5EF4-FFF2-40B4-BE49-F238E27FC236}">
                <a16:creationId xmlns:a16="http://schemas.microsoft.com/office/drawing/2014/main" id="{41BA7B61-4C63-82AF-1A2E-110E0B505415}"/>
              </a:ext>
            </a:extLst>
          </p:cNvPr>
          <p:cNvPicPr>
            <a:picLocks noChangeAspect="1"/>
          </p:cNvPicPr>
          <p:nvPr/>
        </p:nvPicPr>
        <p:blipFill>
          <a:blip r:embed="rId2"/>
          <a:stretch>
            <a:fillRect/>
          </a:stretch>
        </p:blipFill>
        <p:spPr>
          <a:xfrm>
            <a:off x="10977624" y="102425"/>
            <a:ext cx="822960" cy="365760"/>
          </a:xfrm>
          <a:prstGeom prst="rect">
            <a:avLst/>
          </a:prstGeom>
        </p:spPr>
      </p:pic>
      <p:sp>
        <p:nvSpPr>
          <p:cNvPr id="4" name="Text 0">
            <a:extLst>
              <a:ext uri="{FF2B5EF4-FFF2-40B4-BE49-F238E27FC236}">
                <a16:creationId xmlns:a16="http://schemas.microsoft.com/office/drawing/2014/main" id="{C5023097-6694-9411-FD23-AB62F6A45971}"/>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5" name="Text 3">
            <a:extLst>
              <a:ext uri="{FF2B5EF4-FFF2-40B4-BE49-F238E27FC236}">
                <a16:creationId xmlns:a16="http://schemas.microsoft.com/office/drawing/2014/main" id="{01B707DF-960D-1921-4CA8-5E6C216F3807}"/>
              </a:ext>
            </a:extLst>
          </p:cNvPr>
          <p:cNvSpPr/>
          <p:nvPr/>
        </p:nvSpPr>
        <p:spPr>
          <a:xfrm>
            <a:off x="324000" y="468000"/>
            <a:ext cx="9500000" cy="380000"/>
          </a:xfrm>
          <a:prstGeom prst="rect">
            <a:avLst/>
          </a:prstGeom>
          <a:solidFill>
            <a:schemeClr val="tx1"/>
          </a:solidFill>
          <a:ln/>
        </p:spPr>
        <p:txBody>
          <a:bodyPr wrap="square" lIns="0" tIns="0" rIns="0" bIns="0" rtlCol="0" anchor="t">
            <a:noAutofit/>
          </a:bodyPr>
          <a:lstStyle/>
          <a:p>
            <a:r>
              <a:rPr lang="en-US" sz="2200" b="1">
                <a:solidFill>
                  <a:schemeClr val="bg1"/>
                </a:solidFill>
              </a:rPr>
              <a:t>The AI-Native Enhancement Engine</a:t>
            </a:r>
          </a:p>
        </p:txBody>
      </p:sp>
      <p:sp>
        <p:nvSpPr>
          <p:cNvPr id="18" name="Shape 0">
            <a:extLst>
              <a:ext uri="{FF2B5EF4-FFF2-40B4-BE49-F238E27FC236}">
                <a16:creationId xmlns:a16="http://schemas.microsoft.com/office/drawing/2014/main" id="{E1FC725E-C4B0-BF9F-9B8F-F2BDB535B451}"/>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3264285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95481B1-FFF9-7452-71AE-5C4F83E64018}"/>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2EE91448-2DDA-CFFD-AAF5-DC30B7F99376}"/>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6" name="Text 4">
            <a:extLst>
              <a:ext uri="{FF2B5EF4-FFF2-40B4-BE49-F238E27FC236}">
                <a16:creationId xmlns:a16="http://schemas.microsoft.com/office/drawing/2014/main" id="{1F000815-1486-0DBD-9117-C07CE5565CAD}"/>
              </a:ext>
            </a:extLst>
          </p:cNvPr>
          <p:cNvSpPr/>
          <p:nvPr/>
        </p:nvSpPr>
        <p:spPr>
          <a:xfrm>
            <a:off x="530352" y="941832"/>
            <a:ext cx="7680960" cy="164592"/>
          </a:xfrm>
          <a:prstGeom prst="rect">
            <a:avLst/>
          </a:prstGeom>
          <a:noFill/>
          <a:ln/>
        </p:spPr>
        <p:txBody>
          <a:bodyPr wrap="square" lIns="0" tIns="0" rIns="0" bIns="0" rtlCol="0" anchor="t">
            <a:noAutofit/>
          </a:bodyPr>
          <a:lstStyle/>
          <a:p>
            <a:pPr marL="0" indent="0">
              <a:buNone/>
            </a:pPr>
            <a:r>
              <a:rPr lang="en-US" sz="1100">
                <a:solidFill>
                  <a:schemeClr val="bg1"/>
                </a:solidFill>
                <a:latin typeface="Arial" pitchFamily="34" charset="0"/>
                <a:ea typeface="Arial" pitchFamily="34" charset="-122"/>
                <a:cs typeface="Arial" pitchFamily="34" charset="-120"/>
              </a:rPr>
              <a:t>Client Story.</a:t>
            </a:r>
            <a:endParaRPr lang="en-US" sz="1100">
              <a:solidFill>
                <a:schemeClr val="bg1"/>
              </a:solidFill>
            </a:endParaRPr>
          </a:p>
        </p:txBody>
      </p:sp>
      <p:sp>
        <p:nvSpPr>
          <p:cNvPr id="79" name="Shape 77">
            <a:extLst>
              <a:ext uri="{FF2B5EF4-FFF2-40B4-BE49-F238E27FC236}">
                <a16:creationId xmlns:a16="http://schemas.microsoft.com/office/drawing/2014/main" id="{3393BCCB-F377-8BEC-DD98-840B7D2CE8C5}"/>
              </a:ext>
            </a:extLst>
          </p:cNvPr>
          <p:cNvSpPr/>
          <p:nvPr/>
        </p:nvSpPr>
        <p:spPr>
          <a:xfrm>
            <a:off x="10972800" y="91440"/>
            <a:ext cx="914400" cy="402336"/>
          </a:xfrm>
          <a:prstGeom prst="rect">
            <a:avLst/>
          </a:prstGeom>
          <a:solidFill>
            <a:srgbClr val="000000"/>
          </a:solidFill>
          <a:ln w="12700">
            <a:solidFill>
              <a:srgbClr val="000000">
                <a:alpha val="0"/>
              </a:srgbClr>
            </a:solidFill>
            <a:prstDash val="solid"/>
          </a:ln>
        </p:spPr>
        <p:txBody>
          <a:bodyPr wrap="square" anchor="t">
            <a:noAutofit/>
          </a:bodyPr>
          <a:lstStyle/>
          <a:p>
            <a:endParaRPr lang="en-150"/>
          </a:p>
        </p:txBody>
      </p:sp>
      <p:pic>
        <p:nvPicPr>
          <p:cNvPr id="81" name="Image 0" descr="/mnt/data/rebuild/spe_logo.png">
            <a:extLst>
              <a:ext uri="{FF2B5EF4-FFF2-40B4-BE49-F238E27FC236}">
                <a16:creationId xmlns:a16="http://schemas.microsoft.com/office/drawing/2014/main" id="{AB778C9C-9F67-FF31-E288-07E0A3F4E8F8}"/>
              </a:ext>
            </a:extLst>
          </p:cNvPr>
          <p:cNvPicPr>
            <a:picLocks noChangeAspect="1"/>
          </p:cNvPicPr>
          <p:nvPr/>
        </p:nvPicPr>
        <p:blipFill>
          <a:blip r:embed="rId3"/>
          <a:stretch>
            <a:fillRect/>
          </a:stretch>
        </p:blipFill>
        <p:spPr>
          <a:xfrm>
            <a:off x="11000232" y="128016"/>
            <a:ext cx="822960" cy="365760"/>
          </a:xfrm>
          <a:prstGeom prst="rect">
            <a:avLst/>
          </a:prstGeom>
        </p:spPr>
      </p:pic>
      <p:sp>
        <p:nvSpPr>
          <p:cNvPr id="3" name="Rectangle 2">
            <a:extLst>
              <a:ext uri="{FF2B5EF4-FFF2-40B4-BE49-F238E27FC236}">
                <a16:creationId xmlns:a16="http://schemas.microsoft.com/office/drawing/2014/main" id="{254B7BA2-0CA5-004D-B83A-022C719E1277}"/>
              </a:ext>
            </a:extLst>
          </p:cNvPr>
          <p:cNvSpPr/>
          <p:nvPr/>
        </p:nvSpPr>
        <p:spPr>
          <a:xfrm>
            <a:off x="383160" y="1289657"/>
            <a:ext cx="2732400" cy="972280"/>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7" name="Rectangle 6">
            <a:extLst>
              <a:ext uri="{FF2B5EF4-FFF2-40B4-BE49-F238E27FC236}">
                <a16:creationId xmlns:a16="http://schemas.microsoft.com/office/drawing/2014/main" id="{4D94F80C-C8B4-C35F-0C64-848AE7F06CEA}"/>
              </a:ext>
            </a:extLst>
          </p:cNvPr>
          <p:cNvSpPr/>
          <p:nvPr/>
        </p:nvSpPr>
        <p:spPr>
          <a:xfrm>
            <a:off x="383102" y="951102"/>
            <a:ext cx="2731362" cy="33855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Client</a:t>
            </a:r>
          </a:p>
        </p:txBody>
      </p:sp>
      <p:sp>
        <p:nvSpPr>
          <p:cNvPr id="8" name="Rectangle 7">
            <a:extLst>
              <a:ext uri="{FF2B5EF4-FFF2-40B4-BE49-F238E27FC236}">
                <a16:creationId xmlns:a16="http://schemas.microsoft.com/office/drawing/2014/main" id="{0F8FF7FC-C218-4990-0312-D90ECFC44E40}"/>
              </a:ext>
            </a:extLst>
          </p:cNvPr>
          <p:cNvSpPr/>
          <p:nvPr/>
        </p:nvSpPr>
        <p:spPr>
          <a:xfrm>
            <a:off x="3186472" y="1291710"/>
            <a:ext cx="2734911" cy="5130356"/>
          </a:xfrm>
          <a:prstGeom prst="rect">
            <a:avLst/>
          </a:prstGeom>
          <a:solidFill>
            <a:schemeClr val="tx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7500C0"/>
                </a:solidFill>
                <a:effectLst/>
                <a:uLnTx/>
                <a:uFillTx/>
                <a:latin typeface="Graphik Bold"/>
                <a:ea typeface="+mn-ea"/>
                <a:cs typeface="+mn-cs"/>
              </a:rPr>
              <a:t>Solution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chemeClr val="bg1"/>
                </a:solidFill>
                <a:effectLst/>
                <a:uLnTx/>
                <a:uFillTx/>
                <a:ea typeface="+mn-ea"/>
                <a:cs typeface="+mn-cs"/>
              </a:rPr>
              <a:t>Accenture </a:t>
            </a:r>
            <a:r>
              <a:rPr lang="en-US" sz="1050">
                <a:solidFill>
                  <a:schemeClr val="bg1"/>
                </a:solidFill>
              </a:rPr>
              <a:t>is the primary </a:t>
            </a:r>
            <a:r>
              <a:rPr kumimoji="0" lang="en-US" sz="1050" b="0" i="0" u="none" strike="noStrike" kern="1200" cap="none" spc="0" normalizeH="0" baseline="0" noProof="0">
                <a:ln>
                  <a:noFill/>
                </a:ln>
                <a:solidFill>
                  <a:schemeClr val="bg1"/>
                </a:solidFill>
                <a:effectLst/>
                <a:uLnTx/>
                <a:uFillTx/>
                <a:ea typeface="+mn-ea"/>
                <a:cs typeface="+mn-cs"/>
              </a:rPr>
              <a:t>partner in most of the areas of the bank</a:t>
            </a:r>
            <a:r>
              <a:rPr lang="en-US" sz="1050">
                <a:solidFill>
                  <a:schemeClr val="bg1"/>
                </a:solidFill>
              </a:rPr>
              <a:t>.  W</a:t>
            </a:r>
            <a:r>
              <a:rPr kumimoji="0" lang="en-US" sz="1050" b="0" i="0" u="none" strike="noStrike" kern="1200" cap="none" spc="0" normalizeH="0" baseline="0" noProof="0">
                <a:ln>
                  <a:noFill/>
                </a:ln>
                <a:solidFill>
                  <a:schemeClr val="bg1"/>
                </a:solidFill>
                <a:effectLst/>
                <a:uLnTx/>
                <a:uFillTx/>
                <a:ea typeface="+mn-ea"/>
                <a:cs typeface="+mn-cs"/>
              </a:rPr>
              <a:t>e will have a central role, expanding our existing position, in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050" b="0" i="0" u="none" strike="noStrike" kern="1200" cap="none" spc="0" normalizeH="0" baseline="0" noProof="0">
                <a:ln>
                  <a:noFill/>
                </a:ln>
                <a:solidFill>
                  <a:schemeClr val="bg1"/>
                </a:solidFill>
                <a:effectLst/>
                <a:uLnTx/>
                <a:uFillTx/>
                <a:ea typeface="+mn-ea"/>
                <a:cs typeface="+mn-cs"/>
              </a:rPr>
              <a:t>(1) driving the transformation</a:t>
            </a:r>
            <a:r>
              <a:rPr lang="en-US" sz="1050">
                <a:solidFill>
                  <a:schemeClr val="bg1"/>
                </a:solidFill>
              </a:rPr>
              <a:t> end to end</a:t>
            </a:r>
            <a:endParaRPr kumimoji="0" lang="en-US" sz="1050" b="0" i="0" u="none" strike="noStrike" kern="1200" cap="none" spc="0" normalizeH="0" baseline="0" noProof="0">
              <a:ln>
                <a:noFill/>
              </a:ln>
              <a:solidFill>
                <a:schemeClr val="bg1"/>
              </a:solidFill>
              <a:effectLst/>
              <a:uLnTx/>
              <a:uFillTx/>
              <a:ea typeface="+mn-ea"/>
              <a:cs typeface="+mn-cs"/>
            </a:endParaRPr>
          </a:p>
          <a:p>
            <a:pPr marL="171450" indent="-171450">
              <a:buFontTx/>
              <a:buChar char="-"/>
              <a:defRPr/>
            </a:pPr>
            <a:r>
              <a:rPr kumimoji="0" lang="en-US" sz="1050" b="1" i="0" u="none" strike="noStrike" kern="1200" cap="none" spc="0" normalizeH="0" baseline="0" noProof="0">
                <a:ln>
                  <a:noFill/>
                </a:ln>
                <a:solidFill>
                  <a:schemeClr val="bg1"/>
                </a:solidFill>
                <a:effectLst/>
                <a:uLnTx/>
                <a:uFillTx/>
                <a:ea typeface="+mn-ea"/>
                <a:cs typeface="+mn-cs"/>
              </a:rPr>
              <a:t>(2) Transforming the SDLC to a GenAI SDLC. Doing this by </a:t>
            </a:r>
            <a:r>
              <a:rPr kumimoji="0" lang="en-US" sz="1050" b="1" i="0" u="none" strike="noStrike" kern="1200" cap="none" spc="0" normalizeH="0" baseline="0" noProof="0">
                <a:ln>
                  <a:noFill/>
                </a:ln>
                <a:solidFill>
                  <a:schemeClr val="bg1"/>
                </a:solidFill>
                <a:effectLst/>
                <a:uLnTx/>
                <a:uFillTx/>
                <a:ea typeface="+mn-ea"/>
                <a:cs typeface="+mn-cs"/>
                <a:sym typeface="Arial"/>
              </a:rPr>
              <a:t>b</a:t>
            </a:r>
            <a:r>
              <a:rPr lang="en-US" sz="1050" b="1" err="1">
                <a:solidFill>
                  <a:schemeClr val="bg1"/>
                </a:solidFill>
                <a:sym typeface="Arial"/>
              </a:rPr>
              <a:t>uilding</a:t>
            </a:r>
            <a:r>
              <a:rPr lang="en-US" sz="1050" b="1">
                <a:solidFill>
                  <a:schemeClr val="bg1"/>
                </a:solidFill>
                <a:sym typeface="Arial"/>
              </a:rPr>
              <a:t> the GenAI SDLC Platform </a:t>
            </a:r>
            <a:r>
              <a:rPr lang="en-US" sz="1050" kern="0">
                <a:solidFill>
                  <a:schemeClr val="bg1"/>
                </a:solidFill>
                <a:cs typeface="Arial"/>
                <a:sym typeface="Arial"/>
              </a:rPr>
              <a:t>to standardize, gain quality and efficiency for more than </a:t>
            </a:r>
            <a:r>
              <a:rPr lang="en-US" sz="1050" b="1" kern="0">
                <a:solidFill>
                  <a:schemeClr val="bg1"/>
                </a:solidFill>
                <a:cs typeface="Arial"/>
                <a:sym typeface="Arial"/>
              </a:rPr>
              <a:t>16.000 software engineers</a:t>
            </a:r>
            <a:r>
              <a:rPr lang="en-US" sz="1050" kern="0">
                <a:solidFill>
                  <a:schemeClr val="bg1"/>
                </a:solidFill>
                <a:cs typeface="Arial"/>
                <a:sym typeface="Arial"/>
              </a:rPr>
              <a:t>, from the requirements gathering to deployment and production phases.</a:t>
            </a:r>
            <a:endParaRPr kumimoji="0" lang="en-US" sz="1050" b="1" i="0" u="none" strike="noStrike" kern="1200" cap="none" spc="0" normalizeH="0" baseline="0" noProof="0">
              <a:ln>
                <a:noFill/>
              </a:ln>
              <a:solidFill>
                <a:schemeClr val="bg1"/>
              </a:solidFill>
              <a:effectLst/>
              <a:uLnTx/>
              <a:uFillTx/>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050" b="1">
                <a:solidFill>
                  <a:schemeClr val="bg1"/>
                </a:solidFill>
              </a:rPr>
              <a:t>(3) Build n</a:t>
            </a:r>
            <a:r>
              <a:rPr kumimoji="0" lang="en-US" sz="1050" b="1" i="0" u="none" strike="noStrike" kern="1200" cap="none" spc="0" normalizeH="0" baseline="0" noProof="0" err="1">
                <a:ln>
                  <a:noFill/>
                </a:ln>
                <a:solidFill>
                  <a:schemeClr val="bg1"/>
                </a:solidFill>
                <a:effectLst/>
                <a:uLnTx/>
                <a:uFillTx/>
                <a:ea typeface="+mn-ea"/>
                <a:cs typeface="+mn-cs"/>
              </a:rPr>
              <a:t>ew</a:t>
            </a:r>
            <a:r>
              <a:rPr kumimoji="0" lang="en-US" sz="1050" b="1" i="0" u="none" strike="noStrike" kern="1200" cap="none" spc="0" normalizeH="0" baseline="0" noProof="0">
                <a:ln>
                  <a:noFill/>
                </a:ln>
                <a:solidFill>
                  <a:schemeClr val="bg1"/>
                </a:solidFill>
                <a:effectLst/>
                <a:uLnTx/>
                <a:uFillTx/>
                <a:ea typeface="+mn-ea"/>
                <a:cs typeface="+mn-cs"/>
              </a:rPr>
              <a:t> core banking platform on microservices</a:t>
            </a:r>
            <a:r>
              <a:rPr lang="en-US" sz="1050" b="1">
                <a:solidFill>
                  <a:schemeClr val="bg1"/>
                </a:solidFill>
              </a:rPr>
              <a:t> architecture</a:t>
            </a:r>
            <a:endParaRPr kumimoji="0" lang="en-US" sz="1050" b="1" i="0" u="none" strike="noStrike" kern="1200" cap="none" spc="0" normalizeH="0" baseline="0" noProof="0">
              <a:ln>
                <a:noFill/>
              </a:ln>
              <a:solidFill>
                <a:schemeClr val="bg1"/>
              </a:solidFill>
              <a:effectLst/>
              <a:uLnTx/>
              <a:uFillTx/>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050" b="1" i="0" u="none" strike="noStrike" kern="1200" cap="none" spc="0" normalizeH="0" baseline="0" noProof="0">
                <a:ln>
                  <a:noFill/>
                </a:ln>
                <a:solidFill>
                  <a:schemeClr val="bg1"/>
                </a:solidFill>
                <a:effectLst/>
                <a:uLnTx/>
                <a:uFillTx/>
                <a:ea typeface="+mn-ea"/>
                <a:cs typeface="+mn-cs"/>
              </a:rPr>
              <a:t>(4) applying AI in different domains to accelerate the delivery of software products and business agents</a:t>
            </a:r>
            <a:r>
              <a:rPr kumimoji="0" lang="en-US" sz="1050" b="0" i="0" u="none" strike="noStrike" kern="1200" cap="none" spc="0" normalizeH="0" baseline="0" noProof="0">
                <a:ln>
                  <a:noFill/>
                </a:ln>
                <a:solidFill>
                  <a:schemeClr val="bg1"/>
                </a:solidFill>
                <a:effectLst/>
                <a:uLnTx/>
                <a:uFillTx/>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chemeClr val="bg1"/>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chemeClr val="bg1"/>
                </a:solidFill>
                <a:effectLst/>
                <a:uLnTx/>
                <a:uFillTx/>
                <a:ea typeface="+mn-ea"/>
                <a:cs typeface="Arial"/>
                <a:sym typeface="Arial"/>
              </a:rPr>
              <a:t>As part of the strategy to accelerate the modernization of the application and data to the new Architecture (Technical and Data), we have positioned to </a:t>
            </a:r>
            <a:r>
              <a:rPr kumimoji="0" lang="en-US" sz="1050" b="1" i="0" u="none" strike="noStrike" kern="1200" cap="none" spc="0" normalizeH="0" baseline="0" noProof="0">
                <a:ln>
                  <a:noFill/>
                </a:ln>
                <a:solidFill>
                  <a:schemeClr val="bg1"/>
                </a:solidFill>
                <a:effectLst/>
                <a:uLnTx/>
                <a:uFillTx/>
                <a:ea typeface="+mn-ea"/>
                <a:cs typeface="+mn-cs"/>
                <a:sym typeface="Arial"/>
              </a:rPr>
              <a:t>modernize the legacy application and data platforms </a:t>
            </a:r>
            <a:r>
              <a:rPr kumimoji="0" lang="en-US" sz="1050" b="0" i="0" u="none" strike="noStrike" kern="0" cap="none" spc="0" normalizeH="0" baseline="0" noProof="0">
                <a:ln>
                  <a:noFill/>
                </a:ln>
                <a:solidFill>
                  <a:schemeClr val="bg1"/>
                </a:solidFill>
                <a:effectLst/>
                <a:uLnTx/>
                <a:uFillTx/>
                <a:ea typeface="+mn-ea"/>
                <a:cs typeface="Arial"/>
                <a:sym typeface="Arial"/>
              </a:rPr>
              <a:t>in most of the domains, leveraging Gen AI.</a:t>
            </a:r>
          </a:p>
        </p:txBody>
      </p:sp>
      <p:sp>
        <p:nvSpPr>
          <p:cNvPr id="9" name="Rectangle 8">
            <a:extLst>
              <a:ext uri="{FF2B5EF4-FFF2-40B4-BE49-F238E27FC236}">
                <a16:creationId xmlns:a16="http://schemas.microsoft.com/office/drawing/2014/main" id="{6DDF1273-28D7-4197-3028-7367E4C1B009}"/>
              </a:ext>
            </a:extLst>
          </p:cNvPr>
          <p:cNvSpPr/>
          <p:nvPr/>
        </p:nvSpPr>
        <p:spPr>
          <a:xfrm>
            <a:off x="3186472" y="956369"/>
            <a:ext cx="2734911" cy="33895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What we will do</a:t>
            </a:r>
          </a:p>
        </p:txBody>
      </p:sp>
      <p:sp>
        <p:nvSpPr>
          <p:cNvPr id="10" name="Rectangle 9">
            <a:extLst>
              <a:ext uri="{FF2B5EF4-FFF2-40B4-BE49-F238E27FC236}">
                <a16:creationId xmlns:a16="http://schemas.microsoft.com/office/drawing/2014/main" id="{60F5B82D-0597-E65F-09A3-0536BFCBB8C7}"/>
              </a:ext>
            </a:extLst>
          </p:cNvPr>
          <p:cNvSpPr/>
          <p:nvPr/>
        </p:nvSpPr>
        <p:spPr>
          <a:xfrm>
            <a:off x="378408" y="2678794"/>
            <a:ext cx="2731824" cy="3743271"/>
          </a:xfrm>
          <a:prstGeom prst="rect">
            <a:avLst/>
          </a:prstGeom>
          <a:solidFill>
            <a:schemeClr val="tx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90000"/>
              </a:lnSpc>
              <a:spcBef>
                <a:spcPts val="0"/>
              </a:spcBef>
              <a:spcAft>
                <a:spcPts val="500"/>
              </a:spcAft>
              <a:buClrTx/>
              <a:buSzTx/>
              <a:buFontTx/>
              <a:buNone/>
              <a:tabLst/>
              <a:defRPr/>
            </a:pPr>
            <a:r>
              <a:rPr kumimoji="0" lang="en-US" sz="1200" b="0" i="0" u="none" strike="noStrike" kern="1200" cap="none" spc="0" normalizeH="0" baseline="0" noProof="0">
                <a:ln>
                  <a:noFill/>
                </a:ln>
                <a:solidFill>
                  <a:schemeClr val="bg1"/>
                </a:solidFill>
                <a:effectLst/>
                <a:uLnTx/>
                <a:uFillTx/>
                <a:latin typeface="Graphik Regular"/>
                <a:ea typeface="+mn-ea"/>
                <a:cs typeface="+mn-cs"/>
              </a:rPr>
              <a:t>BBVA is a global banking group at the forefront of banking innovation. BBVA has invested heavily in cloud, digital, data and AI to reinvent their business, accelerating the time to market in offering new products, reduce costs and be recognized as the most innovative bank offering new products to customers.</a:t>
            </a:r>
          </a:p>
          <a:p>
            <a:pPr marL="0" marR="0" lvl="0" indent="0" algn="l" defTabSz="914400" rtl="0" eaLnBrk="1" fontAlgn="auto" latinLnBrk="0" hangingPunct="1">
              <a:lnSpc>
                <a:spcPct val="90000"/>
              </a:lnSpc>
              <a:spcBef>
                <a:spcPts val="0"/>
              </a:spcBef>
              <a:spcAft>
                <a:spcPts val="500"/>
              </a:spcAft>
              <a:buClrTx/>
              <a:buSzTx/>
              <a:buFontTx/>
              <a:buNone/>
              <a:tabLst/>
              <a:defRPr/>
            </a:pPr>
            <a:r>
              <a:rPr kumimoji="0" lang="en-US" sz="1200" b="0" i="0" u="none" strike="noStrike" kern="1200" cap="none" spc="0" normalizeH="0" baseline="0" noProof="0">
                <a:ln>
                  <a:noFill/>
                </a:ln>
                <a:solidFill>
                  <a:schemeClr val="bg1"/>
                </a:solidFill>
                <a:effectLst/>
                <a:uLnTx/>
                <a:uFillTx/>
                <a:latin typeface="Graphik Regular"/>
                <a:ea typeface="+mn-ea"/>
                <a:cs typeface="+mn-cs"/>
              </a:rPr>
              <a:t>Accenture’s has been supporting BBVA in this journey during the last years.</a:t>
            </a:r>
          </a:p>
          <a:p>
            <a:pPr marL="0" marR="0" lvl="0" indent="0" algn="l" defTabSz="914400" rtl="0" eaLnBrk="1" fontAlgn="auto" latinLnBrk="0" hangingPunct="1">
              <a:lnSpc>
                <a:spcPct val="90000"/>
              </a:lnSpc>
              <a:spcBef>
                <a:spcPts val="0"/>
              </a:spcBef>
              <a:spcAft>
                <a:spcPts val="500"/>
              </a:spcAft>
              <a:buClrTx/>
              <a:buSzTx/>
              <a:buFontTx/>
              <a:buNone/>
              <a:tabLst/>
              <a:defRPr/>
            </a:pPr>
            <a:r>
              <a:rPr kumimoji="0" lang="en-US" sz="1200" b="0" i="0" u="none" strike="noStrike" kern="1200" cap="none" spc="0" normalizeH="0" baseline="0" noProof="0">
                <a:ln>
                  <a:noFill/>
                </a:ln>
                <a:solidFill>
                  <a:schemeClr val="bg1"/>
                </a:solidFill>
                <a:effectLst/>
                <a:uLnTx/>
                <a:uFillTx/>
                <a:latin typeface="Graphik Regular"/>
                <a:ea typeface="+mn-ea"/>
                <a:cs typeface="+mn-cs"/>
              </a:rPr>
              <a:t>As part of the strategy to gain agility, quality and reduce cost, BBVA is partnering with Accenture to help in the current and new work for 2026.</a:t>
            </a:r>
          </a:p>
          <a:p>
            <a:pPr marL="0" marR="0" lvl="0" indent="0" algn="l" defTabSz="914400" rtl="0" eaLnBrk="1" fontAlgn="auto" latinLnBrk="0" hangingPunct="1">
              <a:lnSpc>
                <a:spcPct val="90000"/>
              </a:lnSpc>
              <a:spcBef>
                <a:spcPts val="0"/>
              </a:spcBef>
              <a:spcAft>
                <a:spcPts val="500"/>
              </a:spcAft>
              <a:buClrTx/>
              <a:buSzTx/>
              <a:buFontTx/>
              <a:buNone/>
              <a:tabLst/>
              <a:defRPr/>
            </a:pPr>
            <a:endParaRPr kumimoji="0" lang="en-US" sz="1200" b="0" i="0" u="none" strike="noStrike" kern="1200" cap="none" spc="0" normalizeH="0" baseline="0" noProof="0">
              <a:ln>
                <a:noFill/>
              </a:ln>
              <a:solidFill>
                <a:schemeClr val="bg1"/>
              </a:solidFill>
              <a:effectLst/>
              <a:uLnTx/>
              <a:uFillTx/>
              <a:latin typeface="Graphik Regular"/>
              <a:ea typeface="+mn-ea"/>
              <a:cs typeface="+mn-cs"/>
            </a:endParaRPr>
          </a:p>
        </p:txBody>
      </p:sp>
      <p:sp>
        <p:nvSpPr>
          <p:cNvPr id="11" name="Rectangle 10">
            <a:extLst>
              <a:ext uri="{FF2B5EF4-FFF2-40B4-BE49-F238E27FC236}">
                <a16:creationId xmlns:a16="http://schemas.microsoft.com/office/drawing/2014/main" id="{B4182E18-F35A-6BA4-87F3-FB0D420B5869}"/>
              </a:ext>
            </a:extLst>
          </p:cNvPr>
          <p:cNvSpPr/>
          <p:nvPr/>
        </p:nvSpPr>
        <p:spPr>
          <a:xfrm>
            <a:off x="378408" y="2354038"/>
            <a:ext cx="2731824" cy="3384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Background</a:t>
            </a:r>
          </a:p>
        </p:txBody>
      </p:sp>
      <p:sp>
        <p:nvSpPr>
          <p:cNvPr id="12" name="Rectangle 11">
            <a:extLst>
              <a:ext uri="{FF2B5EF4-FFF2-40B4-BE49-F238E27FC236}">
                <a16:creationId xmlns:a16="http://schemas.microsoft.com/office/drawing/2014/main" id="{A80E9A3D-83EF-52BC-83B3-17A2DC10E707}"/>
              </a:ext>
            </a:extLst>
          </p:cNvPr>
          <p:cNvSpPr/>
          <p:nvPr/>
        </p:nvSpPr>
        <p:spPr>
          <a:xfrm>
            <a:off x="5993536" y="1294887"/>
            <a:ext cx="2880001" cy="5130355"/>
          </a:xfrm>
          <a:prstGeom prst="rect">
            <a:avLst/>
          </a:prstGeom>
          <a:solidFill>
            <a:schemeClr val="tx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7500C0"/>
                </a:solidFill>
                <a:effectLst/>
                <a:uLnTx/>
                <a:uFillTx/>
                <a:latin typeface="Graphik Bold"/>
                <a:ea typeface="+mn-ea"/>
                <a:cs typeface="+mn-cs"/>
              </a:rPr>
              <a:t>Skills</a:t>
            </a:r>
            <a:endParaRPr kumimoji="0" lang="en-US" sz="1600" b="0" i="0" u="none" strike="noStrike" kern="1200" cap="none" spc="0" normalizeH="0" baseline="0" noProof="0">
              <a:ln>
                <a:noFill/>
              </a:ln>
              <a:solidFill>
                <a:srgbClr val="7500C0"/>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chemeClr val="bg1"/>
                </a:solidFill>
                <a:effectLst/>
                <a:uLnTx/>
                <a:uFillTx/>
                <a:latin typeface="Graphik Regular"/>
                <a:ea typeface="+mn-ea"/>
                <a:cs typeface="+mn-cs"/>
              </a:rPr>
              <a:t>Gen AI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Engineering</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RDEs</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Tech</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Architecture</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Strategy</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 &amp;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Design</a:t>
            </a:r>
            <a:endParaRPr kumimoji="0" lang="es-ES_tradnl" sz="1100" b="0" i="0" u="none" strike="noStrike" kern="1200" cap="none" spc="0" normalizeH="0" baseline="0" noProof="0">
              <a:ln>
                <a:noFill/>
              </a:ln>
              <a:solidFill>
                <a:schemeClr val="bg1"/>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chemeClr val="bg1"/>
                </a:solidFill>
                <a:effectLst/>
                <a:uLnTx/>
                <a:uFillTx/>
                <a:latin typeface="Graphik Regular"/>
                <a:ea typeface="+mn-ea"/>
                <a:cs typeface="+mn-cs"/>
              </a:rPr>
              <a:t>Digital / Full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Stack</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Engineering</a:t>
            </a:r>
            <a:endParaRPr kumimoji="0" lang="es-ES_tradnl" sz="1100" b="0" i="0" u="none" strike="noStrike" kern="1200" cap="none" spc="0" normalizeH="0" baseline="0" noProof="0">
              <a:ln>
                <a:noFill/>
              </a:ln>
              <a:solidFill>
                <a:schemeClr val="bg1"/>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chemeClr val="bg1"/>
                </a:solidFill>
                <a:effectLst/>
                <a:uLnTx/>
                <a:uFillTx/>
                <a:latin typeface="Graphik Regular"/>
                <a:ea typeface="+mn-ea"/>
                <a:cs typeface="+mn-cs"/>
              </a:rPr>
              <a:t>Cloud Native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Engineering</a:t>
            </a:r>
            <a:endParaRPr kumimoji="0" lang="es-ES_tradnl" sz="1100" b="0" i="0" u="none" strike="noStrike" kern="1200" cap="none" spc="0" normalizeH="0" baseline="0" noProof="0">
              <a:ln>
                <a:noFill/>
              </a:ln>
              <a:solidFill>
                <a:schemeClr val="bg1"/>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chemeClr val="bg1"/>
                </a:solidFill>
                <a:effectLst/>
                <a:uLnTx/>
                <a:uFillTx/>
                <a:latin typeface="Graphik Regular"/>
                <a:ea typeface="+mn-ea"/>
                <a:cs typeface="+mn-cs"/>
              </a:rPr>
              <a:t>Data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Architecture</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 &amp;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Engineering</a:t>
            </a:r>
            <a:endParaRPr kumimoji="0" lang="es-ES_tradnl" sz="1100" b="0" i="0" u="none" strike="noStrike" kern="1200" cap="none" spc="0" normalizeH="0" baseline="0" noProof="0">
              <a:ln>
                <a:noFill/>
              </a:ln>
              <a:solidFill>
                <a:schemeClr val="bg1"/>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Quality</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Engineering</a:t>
            </a:r>
            <a:endParaRPr kumimoji="0" lang="es-ES_tradnl" sz="1100" b="0" i="0" u="none" strike="noStrike" kern="1200" cap="none" spc="0" normalizeH="0" baseline="0" noProof="0">
              <a:ln>
                <a:noFill/>
              </a:ln>
              <a:solidFill>
                <a:schemeClr val="bg1"/>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1" i="0" u="none" strike="noStrike" kern="1200" cap="none" spc="0" normalizeH="0" baseline="0" noProof="0">
              <a:ln>
                <a:noFill/>
              </a:ln>
              <a:solidFill>
                <a:srgbClr val="7500C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a:ln>
                  <a:noFill/>
                </a:ln>
                <a:solidFill>
                  <a:srgbClr val="7500C0"/>
                </a:solidFill>
                <a:effectLst/>
                <a:uLnTx/>
                <a:uFillTx/>
                <a:latin typeface="Graphik Bold"/>
                <a:ea typeface="+mn-ea"/>
                <a:cs typeface="+mn-cs"/>
              </a:rPr>
              <a:t>Technology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chemeClr val="bg1"/>
                </a:solidFill>
                <a:effectLst/>
                <a:uLnTx/>
                <a:uFillTx/>
                <a:latin typeface="Graphik Regular"/>
                <a:ea typeface="+mn-ea"/>
                <a:cs typeface="+mn-cs"/>
              </a:rPr>
              <a:t>Java / Python /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Springboot</a:t>
            </a:r>
            <a:endParaRPr kumimoji="0" lang="es-ES_tradnl" sz="1100" b="0" i="0" u="none" strike="noStrike" kern="1200" cap="none" spc="0" normalizeH="0" baseline="0" noProof="0">
              <a:ln>
                <a:noFill/>
              </a:ln>
              <a:solidFill>
                <a:schemeClr val="bg1"/>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chemeClr val="bg1"/>
                </a:solidFill>
                <a:effectLst/>
                <a:uLnTx/>
                <a:uFillTx/>
                <a:latin typeface="Graphik Regular"/>
                <a:ea typeface="+mn-ea"/>
                <a:cs typeface="+mn-cs"/>
              </a:rPr>
              <a:t>JavaScript /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Micro-frontends</a:t>
            </a:r>
            <a:endParaRPr kumimoji="0" lang="es-ES_tradnl" sz="1100" b="0" i="0" u="none" strike="noStrike" kern="1200" cap="none" spc="0" normalizeH="0" baseline="0" noProof="0">
              <a:ln>
                <a:noFill/>
              </a:ln>
              <a:solidFill>
                <a:schemeClr val="bg1"/>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chemeClr val="bg1"/>
                </a:solidFill>
                <a:effectLst/>
                <a:uLnTx/>
                <a:uFillTx/>
                <a:latin typeface="Graphik Regular"/>
                <a:ea typeface="+mn-ea"/>
                <a:cs typeface="+mn-cs"/>
              </a:rPr>
              <a:t>Web &amp;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mobile</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 app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dev</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chemeClr val="bg1"/>
                </a:solidFill>
                <a:effectLst/>
                <a:uLnTx/>
                <a:uFillTx/>
                <a:latin typeface="Graphik Regular"/>
                <a:ea typeface="+mn-ea"/>
                <a:cs typeface="+mn-cs"/>
              </a:rPr>
              <a:t>RAG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Semantic</a:t>
            </a:r>
            <a:r>
              <a:rPr kumimoji="0" lang="es-ES_tradnl" sz="1100" b="0" i="0" u="none" strike="noStrike" kern="1200" cap="none" spc="0" normalizeH="0" baseline="0" noProof="0">
                <a:ln>
                  <a:noFill/>
                </a:ln>
                <a:solidFill>
                  <a:schemeClr val="bg1"/>
                </a:solidFill>
                <a:effectLst/>
                <a:uLnTx/>
                <a:uFillTx/>
                <a:latin typeface="Graphik Regular"/>
                <a:ea typeface="+mn-ea"/>
                <a:cs typeface="+mn-cs"/>
              </a:rPr>
              <a:t> </a:t>
            </a:r>
            <a:r>
              <a:rPr kumimoji="0" lang="es-ES_tradnl" sz="1100" b="0" i="0" u="none" strike="noStrike" kern="1200" cap="none" spc="0" normalizeH="0" baseline="0" noProof="0" err="1">
                <a:ln>
                  <a:noFill/>
                </a:ln>
                <a:solidFill>
                  <a:schemeClr val="bg1"/>
                </a:solidFill>
                <a:effectLst/>
                <a:uLnTx/>
                <a:uFillTx/>
                <a:latin typeface="Graphik Regular"/>
                <a:ea typeface="+mn-ea"/>
                <a:cs typeface="+mn-cs"/>
              </a:rPr>
              <a:t>Layers</a:t>
            </a:r>
            <a:endParaRPr kumimoji="0" lang="es-ES_tradnl" sz="1100" b="0" i="0" u="none" strike="noStrike" kern="1200" cap="none" spc="0" normalizeH="0" baseline="0" noProof="0">
              <a:ln>
                <a:noFill/>
              </a:ln>
              <a:solidFill>
                <a:schemeClr val="bg1"/>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chemeClr val="bg1"/>
                </a:solidFill>
                <a:effectLst/>
                <a:uLnTx/>
                <a:uFillTx/>
                <a:latin typeface="Graphik Regular"/>
                <a:ea typeface="+mn-ea"/>
                <a:cs typeface="+mn-cs"/>
              </a:rPr>
              <a:t>Google, AWS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6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3" name="Rectangle 12">
            <a:extLst>
              <a:ext uri="{FF2B5EF4-FFF2-40B4-BE49-F238E27FC236}">
                <a16:creationId xmlns:a16="http://schemas.microsoft.com/office/drawing/2014/main" id="{927B45DB-DD1A-C77C-9592-19C6A98F4C76}"/>
              </a:ext>
            </a:extLst>
          </p:cNvPr>
          <p:cNvSpPr/>
          <p:nvPr/>
        </p:nvSpPr>
        <p:spPr>
          <a:xfrm>
            <a:off x="5993536" y="956647"/>
            <a:ext cx="2880001" cy="33840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Skills &amp; Technology</a:t>
            </a:r>
          </a:p>
        </p:txBody>
      </p:sp>
      <p:sp>
        <p:nvSpPr>
          <p:cNvPr id="14" name="Rectangle 13">
            <a:extLst>
              <a:ext uri="{FF2B5EF4-FFF2-40B4-BE49-F238E27FC236}">
                <a16:creationId xmlns:a16="http://schemas.microsoft.com/office/drawing/2014/main" id="{5F4ADEB5-A81C-20FF-2761-8EA2AAC95DBE}"/>
              </a:ext>
            </a:extLst>
          </p:cNvPr>
          <p:cNvSpPr/>
          <p:nvPr/>
        </p:nvSpPr>
        <p:spPr>
          <a:xfrm>
            <a:off x="8950267" y="955012"/>
            <a:ext cx="2880000" cy="3384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ACN Business Impact</a:t>
            </a:r>
          </a:p>
        </p:txBody>
      </p:sp>
      <p:grpSp>
        <p:nvGrpSpPr>
          <p:cNvPr id="15" name="Group 14">
            <a:extLst>
              <a:ext uri="{FF2B5EF4-FFF2-40B4-BE49-F238E27FC236}">
                <a16:creationId xmlns:a16="http://schemas.microsoft.com/office/drawing/2014/main" id="{5F701043-87DA-14F9-B694-009795A8335B}"/>
              </a:ext>
            </a:extLst>
          </p:cNvPr>
          <p:cNvGrpSpPr/>
          <p:nvPr/>
        </p:nvGrpSpPr>
        <p:grpSpPr>
          <a:xfrm>
            <a:off x="8950267" y="1362728"/>
            <a:ext cx="2880000" cy="5377532"/>
            <a:chOff x="8950267" y="1300752"/>
            <a:chExt cx="2880000" cy="5377532"/>
          </a:xfrm>
        </p:grpSpPr>
        <p:cxnSp>
          <p:nvCxnSpPr>
            <p:cNvPr id="16" name="Straight Connector 15">
              <a:extLst>
                <a:ext uri="{FF2B5EF4-FFF2-40B4-BE49-F238E27FC236}">
                  <a16:creationId xmlns:a16="http://schemas.microsoft.com/office/drawing/2014/main" id="{AF1A6460-1227-4A0D-9D1C-FDDF0CCB64FB}"/>
                </a:ext>
              </a:extLst>
            </p:cNvPr>
            <p:cNvCxnSpPr/>
            <p:nvPr/>
          </p:nvCxnSpPr>
          <p:spPr>
            <a:xfrm>
              <a:off x="9288288" y="4838230"/>
              <a:ext cx="17717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76DDD5B5-CF2F-DEC0-5E24-67979A2ADEBE}"/>
                </a:ext>
              </a:extLst>
            </p:cNvPr>
            <p:cNvSpPr/>
            <p:nvPr/>
          </p:nvSpPr>
          <p:spPr>
            <a:xfrm>
              <a:off x="8950267" y="1300752"/>
              <a:ext cx="2880000" cy="5377532"/>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8" name="Rectangle 17">
              <a:extLst>
                <a:ext uri="{FF2B5EF4-FFF2-40B4-BE49-F238E27FC236}">
                  <a16:creationId xmlns:a16="http://schemas.microsoft.com/office/drawing/2014/main" id="{DAF1A76C-AE10-F6C3-E86C-8D22EEBFE787}"/>
                </a:ext>
              </a:extLst>
            </p:cNvPr>
            <p:cNvSpPr/>
            <p:nvPr/>
          </p:nvSpPr>
          <p:spPr>
            <a:xfrm>
              <a:off x="9008342" y="1381463"/>
              <a:ext cx="2759877" cy="115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91440" rIns="91440" bIns="91440" rtlCol="0" anchor="ct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de-DE" sz="1700" b="1" i="0" u="none" strike="noStrike" kern="1200" cap="none" spc="0" normalizeH="0" baseline="0" noProof="0">
                  <a:ln>
                    <a:noFill/>
                  </a:ln>
                  <a:solidFill>
                    <a:srgbClr val="7500C0"/>
                  </a:solidFill>
                  <a:effectLst/>
                  <a:uLnTx/>
                  <a:uFillTx/>
                  <a:latin typeface="Graphik Bold"/>
                  <a:ea typeface="+mn-ea"/>
                  <a:cs typeface="+mn-cs"/>
                </a:rPr>
                <a:t>USD 52M </a:t>
              </a:r>
              <a:r>
                <a:rPr kumimoji="0" lang="de-DE" sz="1000" b="0" i="0" u="none" strike="noStrike" kern="1200" cap="none" spc="0" normalizeH="0" baseline="0" noProof="0">
                  <a:ln>
                    <a:noFill/>
                  </a:ln>
                  <a:solidFill>
                    <a:schemeClr val="bg1"/>
                  </a:solidFill>
                  <a:effectLst/>
                  <a:uLnTx/>
                  <a:uFillTx/>
                  <a:latin typeface="Graphik Regular"/>
                  <a:ea typeface="+mn-ea"/>
                  <a:cs typeface="+mn-cs"/>
                </a:rPr>
                <a:t>Total Deal Volume</a:t>
              </a:r>
            </a:p>
            <a:p>
              <a:pPr marL="0" marR="0" lvl="0" indent="0" algn="l" defTabSz="228600" rtl="0" eaLnBrk="1" fontAlgn="auto" latinLnBrk="0" hangingPunct="1">
                <a:lnSpc>
                  <a:spcPct val="100000"/>
                </a:lnSpc>
                <a:spcBef>
                  <a:spcPts val="0"/>
                </a:spcBef>
                <a:spcAft>
                  <a:spcPts val="1200"/>
                </a:spcAft>
                <a:buClrTx/>
                <a:buSzTx/>
                <a:buFontTx/>
                <a:buNone/>
                <a:tabLst/>
                <a:defRPr/>
              </a:pPr>
              <a:r>
                <a:rPr kumimoji="0" lang="de-DE" sz="1700" b="1" i="0" u="none" strike="noStrike" kern="1200" cap="none" spc="0" normalizeH="0" baseline="0" noProof="0">
                  <a:ln>
                    <a:noFill/>
                  </a:ln>
                  <a:solidFill>
                    <a:srgbClr val="7500C0"/>
                  </a:solidFill>
                  <a:effectLst/>
                  <a:uLnTx/>
                  <a:uFillTx/>
                  <a:latin typeface="Graphik Bold"/>
                  <a:ea typeface="+mn-ea"/>
                  <a:cs typeface="+mn-cs"/>
                </a:rPr>
                <a:t>USD 30M </a:t>
              </a:r>
              <a:r>
                <a:rPr kumimoji="0" lang="de-DE" sz="1000" b="0" i="0" u="none" strike="noStrike" kern="1200" cap="none" spc="0" normalizeH="0" baseline="0" noProof="0">
                  <a:ln>
                    <a:noFill/>
                  </a:ln>
                  <a:solidFill>
                    <a:schemeClr val="bg1"/>
                  </a:solidFill>
                  <a:effectLst/>
                  <a:uLnTx/>
                  <a:uFillTx/>
                  <a:latin typeface="Graphik Regular"/>
                  <a:ea typeface="+mn-ea"/>
                  <a:cs typeface="+mn-cs"/>
                </a:rPr>
                <a:t>SPE Deal Volume</a:t>
              </a:r>
              <a:br>
                <a:rPr kumimoji="0" lang="de-DE" sz="1050" b="1" i="0" u="none" strike="noStrike" kern="1200" cap="none" spc="0" normalizeH="0" baseline="0" noProof="0">
                  <a:ln>
                    <a:noFill/>
                  </a:ln>
                  <a:solidFill>
                    <a:srgbClr val="000000"/>
                  </a:solidFill>
                  <a:effectLst/>
                  <a:uLnTx/>
                  <a:uFillTx/>
                  <a:latin typeface="Graphik Bold"/>
                  <a:ea typeface="+mn-ea"/>
                  <a:cs typeface="+mn-cs"/>
                </a:rPr>
              </a:br>
              <a:endParaRPr kumimoji="0" lang="de-DE" sz="105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9" name="Rectangle 18">
              <a:extLst>
                <a:ext uri="{FF2B5EF4-FFF2-40B4-BE49-F238E27FC236}">
                  <a16:creationId xmlns:a16="http://schemas.microsoft.com/office/drawing/2014/main" id="{1F0651AE-7BE5-34AF-AA0A-28A8B16DA3AD}"/>
                </a:ext>
              </a:extLst>
            </p:cNvPr>
            <p:cNvSpPr/>
            <p:nvPr/>
          </p:nvSpPr>
          <p:spPr>
            <a:xfrm>
              <a:off x="9013170" y="4772820"/>
              <a:ext cx="2759878" cy="86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chemeClr val="bg1"/>
                  </a:solidFill>
                  <a:effectLst/>
                  <a:uLnTx/>
                  <a:uFillTx/>
                  <a:latin typeface="Graphik Regular"/>
                  <a:ea typeface="+mn-ea"/>
                  <a:cs typeface="+mn-cs"/>
                </a:rPr>
                <a:t>MUs involved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7500C0"/>
                  </a:solidFill>
                  <a:effectLst/>
                  <a:uLnTx/>
                  <a:uFillTx/>
                  <a:latin typeface="Graphik Bold"/>
                  <a:ea typeface="+mn-ea"/>
                  <a:cs typeface="+mn-cs"/>
                </a:rPr>
                <a:t>IBERIA</a:t>
              </a:r>
            </a:p>
          </p:txBody>
        </p:sp>
        <p:sp>
          <p:nvSpPr>
            <p:cNvPr id="20" name="Rectangle 19">
              <a:extLst>
                <a:ext uri="{FF2B5EF4-FFF2-40B4-BE49-F238E27FC236}">
                  <a16:creationId xmlns:a16="http://schemas.microsoft.com/office/drawing/2014/main" id="{03B61119-192C-9229-7D34-C7EC581F19C7}"/>
                </a:ext>
              </a:extLst>
            </p:cNvPr>
            <p:cNvSpPr/>
            <p:nvPr/>
          </p:nvSpPr>
          <p:spPr>
            <a:xfrm>
              <a:off x="9000471" y="3822368"/>
              <a:ext cx="2759878" cy="86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7500C0"/>
                  </a:solidFill>
                  <a:effectLst/>
                  <a:uLnTx/>
                  <a:uFillTx/>
                  <a:latin typeface="Graphik Bold"/>
                  <a:ea typeface="+mn-ea"/>
                  <a:cs typeface="+mn-cs"/>
                </a:rPr>
                <a:t>12 months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chemeClr val="bg1"/>
                  </a:solidFill>
                  <a:effectLst/>
                  <a:uLnTx/>
                  <a:uFillTx/>
                  <a:latin typeface="Graphik Regular"/>
                  <a:ea typeface="+mn-ea"/>
                  <a:cs typeface="+mn-cs"/>
                </a:rPr>
                <a:t>duration</a:t>
              </a:r>
              <a:r>
                <a:rPr kumimoji="0" lang="de-DE" sz="1100" b="0" i="0" u="none" strike="noStrike" kern="1200" cap="none" spc="0" normalizeH="0" baseline="0" noProof="0">
                  <a:ln>
                    <a:noFill/>
                  </a:ln>
                  <a:solidFill>
                    <a:srgbClr val="000000"/>
                  </a:solidFill>
                  <a:effectLst/>
                  <a:uLnTx/>
                  <a:uFillTx/>
                  <a:latin typeface="Graphik Regular"/>
                  <a:ea typeface="+mn-ea"/>
                  <a:cs typeface="+mn-cs"/>
                </a:rPr>
                <a:t> </a:t>
              </a:r>
            </a:p>
          </p:txBody>
        </p:sp>
        <p:sp>
          <p:nvSpPr>
            <p:cNvPr id="21" name="Rectangle 20">
              <a:extLst>
                <a:ext uri="{FF2B5EF4-FFF2-40B4-BE49-F238E27FC236}">
                  <a16:creationId xmlns:a16="http://schemas.microsoft.com/office/drawing/2014/main" id="{669BC139-C34F-3457-D1C2-48DC19200D22}"/>
                </a:ext>
              </a:extLst>
            </p:cNvPr>
            <p:cNvSpPr/>
            <p:nvPr/>
          </p:nvSpPr>
          <p:spPr>
            <a:xfrm>
              <a:off x="9013170" y="5723273"/>
              <a:ext cx="2759878" cy="86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chemeClr val="bg1"/>
                  </a:solidFill>
                  <a:effectLst/>
                  <a:uLnTx/>
                  <a:uFillTx/>
                  <a:latin typeface="Graphik Regular"/>
                  <a:ea typeface="+mn-ea"/>
                  <a:cs typeface="+mn-cs"/>
                </a:rPr>
                <a:t>Ecosystem Partners involved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7500C0"/>
                  </a:solidFill>
                  <a:effectLst/>
                  <a:uLnTx/>
                  <a:uFillTx/>
                  <a:latin typeface="Graphik Bold"/>
                  <a:ea typeface="+mn-ea"/>
                  <a:cs typeface="+mn-cs"/>
                </a:rPr>
                <a:t>AWS, Google, RedHat, IBM, Oracle</a:t>
              </a:r>
            </a:p>
          </p:txBody>
        </p:sp>
        <p:sp>
          <p:nvSpPr>
            <p:cNvPr id="22" name="Rectangle 21">
              <a:extLst>
                <a:ext uri="{FF2B5EF4-FFF2-40B4-BE49-F238E27FC236}">
                  <a16:creationId xmlns:a16="http://schemas.microsoft.com/office/drawing/2014/main" id="{545A449E-31CD-8EAC-B4D3-FF0DDDC4D860}"/>
                </a:ext>
              </a:extLst>
            </p:cNvPr>
            <p:cNvSpPr/>
            <p:nvPr/>
          </p:nvSpPr>
          <p:spPr>
            <a:xfrm>
              <a:off x="9013170" y="2619915"/>
              <a:ext cx="2759877" cy="11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91440" rtlCol="0" anchor="ct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de-DE" sz="1200" b="1" i="0" u="none" strike="noStrike" kern="1200" cap="none" spc="0" normalizeH="0" baseline="0" noProof="0">
                  <a:ln>
                    <a:noFill/>
                  </a:ln>
                  <a:solidFill>
                    <a:schemeClr val="bg1"/>
                  </a:solidFill>
                  <a:effectLst/>
                  <a:uLnTx/>
                  <a:uFillTx/>
                  <a:latin typeface="Graphik Bold"/>
                  <a:ea typeface="+mn-ea"/>
                  <a:cs typeface="+mn-cs"/>
                </a:rPr>
                <a:t>Coding S&amp;PE</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de-DE" sz="1400" b="1" i="0" u="none" strike="noStrike" kern="1200" cap="none" spc="0" normalizeH="0" baseline="0" noProof="0">
                  <a:ln>
                    <a:noFill/>
                  </a:ln>
                  <a:solidFill>
                    <a:schemeClr val="bg1"/>
                  </a:solidFill>
                  <a:effectLst/>
                  <a:uLnTx/>
                  <a:uFillTx/>
                  <a:latin typeface="Graphik Bold"/>
                  <a:ea typeface="+mn-ea"/>
                  <a:cs typeface="+mn-cs"/>
                </a:rPr>
                <a:t>SI</a:t>
              </a:r>
              <a:r>
                <a:rPr kumimoji="0" lang="de-DE" sz="1400" b="1" i="0" u="none" strike="noStrike" kern="1200" cap="none" spc="0" normalizeH="0" baseline="0" noProof="0">
                  <a:ln>
                    <a:noFill/>
                  </a:ln>
                  <a:solidFill>
                    <a:srgbClr val="000000"/>
                  </a:solidFill>
                  <a:effectLst/>
                  <a:uLnTx/>
                  <a:uFillTx/>
                  <a:latin typeface="Graphik Bold"/>
                  <a:ea typeface="+mn-ea"/>
                  <a:cs typeface="+mn-cs"/>
                </a:rPr>
                <a:t>: </a:t>
              </a:r>
              <a:r>
                <a:rPr kumimoji="0" lang="de-DE" sz="1400" b="1" i="0" u="none" strike="noStrike" kern="1200" cap="none" spc="0" normalizeH="0" baseline="0" noProof="0">
                  <a:ln>
                    <a:noFill/>
                  </a:ln>
                  <a:solidFill>
                    <a:srgbClr val="7500C0"/>
                  </a:solidFill>
                  <a:effectLst/>
                  <a:uLnTx/>
                  <a:uFillTx/>
                  <a:latin typeface="Graphik Bold"/>
                  <a:ea typeface="+mn-ea"/>
                  <a:cs typeface="+mn-cs"/>
                </a:rPr>
                <a:t>USD 12M </a:t>
              </a:r>
              <a:r>
                <a:rPr kumimoji="0" lang="de-DE" sz="1200" b="0" i="0" u="none" strike="noStrike" kern="1200" cap="none" spc="0" normalizeH="0" baseline="0" noProof="0">
                  <a:ln>
                    <a:noFill/>
                  </a:ln>
                  <a:solidFill>
                    <a:schemeClr val="bg1"/>
                  </a:solidFill>
                  <a:effectLst/>
                  <a:uLnTx/>
                  <a:uFillTx/>
                  <a:latin typeface="Graphik Regular"/>
                  <a:ea typeface="+mn-ea"/>
                  <a:cs typeface="+mn-cs"/>
                </a:rPr>
                <a:t>[Cloud Mi, Appl Mo]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schemeClr val="bg1"/>
                  </a:solidFill>
                  <a:effectLst/>
                  <a:uLnTx/>
                  <a:uFillTx/>
                  <a:latin typeface="Graphik Bold"/>
                  <a:ea typeface="+mn-ea"/>
                  <a:cs typeface="+mn-cs"/>
                </a:rPr>
                <a:t>AMS</a:t>
              </a:r>
              <a:r>
                <a:rPr kumimoji="0" lang="de-DE" sz="1400" b="1" i="0" u="none" strike="noStrike" kern="1200" cap="none" spc="0" normalizeH="0" baseline="0" noProof="0">
                  <a:ln>
                    <a:noFill/>
                  </a:ln>
                  <a:solidFill>
                    <a:srgbClr val="000000"/>
                  </a:solidFill>
                  <a:effectLst/>
                  <a:uLnTx/>
                  <a:uFillTx/>
                  <a:latin typeface="Graphik Bold"/>
                  <a:ea typeface="+mn-ea"/>
                  <a:cs typeface="+mn-cs"/>
                </a:rPr>
                <a:t>: </a:t>
              </a:r>
              <a:r>
                <a:rPr kumimoji="0" lang="de-DE" sz="1400" b="1" i="0" u="none" strike="noStrike" kern="1200" cap="none" spc="0" normalizeH="0" baseline="0" noProof="0">
                  <a:ln>
                    <a:noFill/>
                  </a:ln>
                  <a:solidFill>
                    <a:srgbClr val="7500C0"/>
                  </a:solidFill>
                  <a:effectLst/>
                  <a:uLnTx/>
                  <a:uFillTx/>
                  <a:latin typeface="Graphik Bold"/>
                  <a:ea typeface="+mn-ea"/>
                  <a:cs typeface="+mn-cs"/>
                </a:rPr>
                <a:t>USD 18 </a:t>
              </a:r>
              <a:r>
                <a:rPr kumimoji="0" lang="de-DE" sz="1200" b="0" i="0" u="none" strike="noStrike" kern="1200" cap="none" spc="0" normalizeH="0" baseline="0" noProof="0">
                  <a:ln>
                    <a:noFill/>
                  </a:ln>
                  <a:solidFill>
                    <a:schemeClr val="bg1"/>
                  </a:solidFill>
                  <a:effectLst/>
                  <a:uLnTx/>
                  <a:uFillTx/>
                  <a:latin typeface="Graphik Regular"/>
                  <a:ea typeface="+mn-ea"/>
                  <a:cs typeface="+mn-cs"/>
                </a:rPr>
                <a:t>[Appl Mo, QE, P&amp;PE] </a:t>
              </a:r>
            </a:p>
          </p:txBody>
        </p:sp>
      </p:grpSp>
      <p:pic>
        <p:nvPicPr>
          <p:cNvPr id="23" name="Picture 2">
            <a:extLst>
              <a:ext uri="{FF2B5EF4-FFF2-40B4-BE49-F238E27FC236}">
                <a16:creationId xmlns:a16="http://schemas.microsoft.com/office/drawing/2014/main" id="{2C639C08-C9A9-3170-A4DA-DDD61A1744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5302" y="1614413"/>
            <a:ext cx="1229855" cy="367996"/>
          </a:xfrm>
          <a:prstGeom prst="rect">
            <a:avLst/>
          </a:prstGeom>
          <a:noFill/>
          <a:extLst>
            <a:ext uri="{909E8E84-426E-40DD-AFC4-6F175D3DCCD1}">
              <a14:hiddenFill xmlns:a14="http://schemas.microsoft.com/office/drawing/2010/main">
                <a:solidFill>
                  <a:srgbClr val="FFFFFF"/>
                </a:solidFill>
              </a14:hiddenFill>
            </a:ext>
          </a:extLst>
        </p:spPr>
      </p:pic>
      <p:sp>
        <p:nvSpPr>
          <p:cNvPr id="24" name="Text 3">
            <a:extLst>
              <a:ext uri="{FF2B5EF4-FFF2-40B4-BE49-F238E27FC236}">
                <a16:creationId xmlns:a16="http://schemas.microsoft.com/office/drawing/2014/main" id="{BC1BD967-F57B-B6F6-433D-4ACD6BAB7807}"/>
              </a:ext>
            </a:extLst>
          </p:cNvPr>
          <p:cNvSpPr/>
          <p:nvPr/>
        </p:nvSpPr>
        <p:spPr>
          <a:xfrm>
            <a:off x="479552" y="490220"/>
            <a:ext cx="6467348" cy="310896"/>
          </a:xfrm>
          <a:prstGeom prst="rect">
            <a:avLst/>
          </a:prstGeom>
          <a:solidFill>
            <a:schemeClr val="tx1"/>
          </a:solidFill>
          <a:ln/>
        </p:spPr>
        <p:txBody>
          <a:bodyPr wrap="square" lIns="0" tIns="0" rIns="0" bIns="0" rtlCol="0" anchor="t">
            <a:noAutofit/>
          </a:bodyPr>
          <a:lstStyle/>
          <a:p>
            <a:r>
              <a:rPr lang="en-US" sz="2400" b="1">
                <a:solidFill>
                  <a:schemeClr val="bg1"/>
                </a:solidFill>
              </a:rPr>
              <a:t>Legacy Modernization Example</a:t>
            </a:r>
          </a:p>
        </p:txBody>
      </p:sp>
      <p:sp>
        <p:nvSpPr>
          <p:cNvPr id="25" name="Text 0">
            <a:extLst>
              <a:ext uri="{FF2B5EF4-FFF2-40B4-BE49-F238E27FC236}">
                <a16:creationId xmlns:a16="http://schemas.microsoft.com/office/drawing/2014/main" id="{255C712C-7034-DA5C-EE3F-87EA7E9471B3}"/>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4" name="TextBox 3">
            <a:extLst>
              <a:ext uri="{FF2B5EF4-FFF2-40B4-BE49-F238E27FC236}">
                <a16:creationId xmlns:a16="http://schemas.microsoft.com/office/drawing/2014/main" id="{DAA8A09F-6622-4F60-3B9E-22E85185F7B7}"/>
              </a:ext>
            </a:extLst>
          </p:cNvPr>
          <p:cNvSpPr txBox="1"/>
          <p:nvPr/>
        </p:nvSpPr>
        <p:spPr>
          <a:xfrm>
            <a:off x="9625584" y="105868"/>
            <a:ext cx="1834896" cy="656132"/>
          </a:xfrm>
          <a:prstGeom prst="rect">
            <a:avLst/>
          </a:prstGeom>
          <a:solidFill>
            <a:schemeClr val="tx2">
              <a:lumMod val="75000"/>
            </a:schemeClr>
          </a:solidFill>
        </p:spPr>
        <p:txBody>
          <a:bodyPr wrap="square" lIns="0" tIns="0" rIns="0" bIns="0" rtlCol="0">
            <a:noAutofit/>
          </a:bodyPr>
          <a:lstStyle/>
          <a:p>
            <a:pPr algn="l" defTabSz="228600">
              <a:spcAft>
                <a:spcPts val="1200"/>
              </a:spcAft>
            </a:pPr>
            <a:r>
              <a:rPr lang="es-AR" noProof="0" err="1">
                <a:solidFill>
                  <a:schemeClr val="bg1"/>
                </a:solidFill>
              </a:rPr>
              <a:t>Option</a:t>
            </a:r>
            <a:r>
              <a:rPr lang="es-AR" noProof="0">
                <a:solidFill>
                  <a:schemeClr val="bg1"/>
                </a:solidFill>
              </a:rPr>
              <a:t> 1</a:t>
            </a:r>
            <a:endParaRPr lang="en-US" noProof="0">
              <a:solidFill>
                <a:schemeClr val="bg1"/>
              </a:solidFill>
            </a:endParaRPr>
          </a:p>
        </p:txBody>
      </p:sp>
    </p:spTree>
    <p:extLst>
      <p:ext uri="{BB962C8B-B14F-4D97-AF65-F5344CB8AC3E}">
        <p14:creationId xmlns:p14="http://schemas.microsoft.com/office/powerpoint/2010/main" val="34527553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4CE3988-2098-9FAA-5903-4992343CC63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A7862C-6888-6136-6881-98A6C7C87A2E}"/>
              </a:ext>
            </a:extLst>
          </p:cNvPr>
          <p:cNvSpPr/>
          <p:nvPr/>
        </p:nvSpPr>
        <p:spPr>
          <a:xfrm>
            <a:off x="383160" y="1289657"/>
            <a:ext cx="2732400" cy="972280"/>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10" name="Rectangle 9">
            <a:extLst>
              <a:ext uri="{FF2B5EF4-FFF2-40B4-BE49-F238E27FC236}">
                <a16:creationId xmlns:a16="http://schemas.microsoft.com/office/drawing/2014/main" id="{5F9D4FCC-7B42-DC7D-A04E-3BE2099367E2}"/>
              </a:ext>
            </a:extLst>
          </p:cNvPr>
          <p:cNvSpPr/>
          <p:nvPr/>
        </p:nvSpPr>
        <p:spPr>
          <a:xfrm>
            <a:off x="383102" y="951102"/>
            <a:ext cx="2731362" cy="33855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Client</a:t>
            </a:r>
          </a:p>
        </p:txBody>
      </p:sp>
      <p:sp>
        <p:nvSpPr>
          <p:cNvPr id="14" name="Rectangle 13">
            <a:extLst>
              <a:ext uri="{FF2B5EF4-FFF2-40B4-BE49-F238E27FC236}">
                <a16:creationId xmlns:a16="http://schemas.microsoft.com/office/drawing/2014/main" id="{08BFB1F0-9C41-6939-5223-356D172264B0}"/>
              </a:ext>
            </a:extLst>
          </p:cNvPr>
          <p:cNvSpPr/>
          <p:nvPr/>
        </p:nvSpPr>
        <p:spPr>
          <a:xfrm>
            <a:off x="3186472" y="1291710"/>
            <a:ext cx="2734911" cy="513035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7500C0"/>
                </a:solidFill>
                <a:effectLst/>
                <a:uLnTx/>
                <a:uFillTx/>
                <a:latin typeface="Graphik Bold"/>
                <a:ea typeface="+mn-ea"/>
                <a:cs typeface="+mn-cs"/>
              </a:rPr>
              <a:t>Solution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Graphik Regular"/>
                <a:ea typeface="+mn-ea"/>
                <a:cs typeface="+mn-cs"/>
              </a:rPr>
              <a:t>Accenture has been the key partner for retail and distribution businesses providing services for </a:t>
            </a:r>
            <a:r>
              <a:rPr kumimoji="0" lang="en-US" sz="1100" b="1" i="0" u="none" strike="noStrike" kern="1200" cap="none" spc="0" normalizeH="0" baseline="0" noProof="0">
                <a:ln>
                  <a:noFill/>
                </a:ln>
                <a:solidFill>
                  <a:srgbClr val="000000"/>
                </a:solidFill>
                <a:effectLst/>
                <a:uLnTx/>
                <a:uFillTx/>
                <a:latin typeface="Graphik Bold"/>
                <a:ea typeface="+mn-ea"/>
                <a:cs typeface="+mn-cs"/>
              </a:rPr>
              <a:t>all the core areas: billing &amp; Collections, customer management, sales platforms, etc.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a:ln>
                <a:noFill/>
              </a:ln>
              <a:solidFill>
                <a:srgbClr val="FFFFFF"/>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a:ln>
                  <a:noFill/>
                </a:ln>
                <a:solidFill>
                  <a:srgbClr val="000000"/>
                </a:solidFill>
                <a:effectLst/>
                <a:uLnTx/>
                <a:uFillTx/>
                <a:latin typeface="Graphik Bold"/>
                <a:ea typeface="+mn-ea"/>
                <a:cs typeface="+mn-cs"/>
              </a:rPr>
              <a:t>AI SDLC Productivity: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a:ln>
                  <a:noFill/>
                </a:ln>
                <a:solidFill>
                  <a:srgbClr val="000000"/>
                </a:solidFill>
                <a:effectLst/>
                <a:uLnTx/>
                <a:uFillTx/>
                <a:latin typeface="Graphik Regular"/>
                <a:ea typeface="+mn-ea"/>
                <a:cs typeface="+mn-cs"/>
              </a:rPr>
              <a:t>A commitment to a 30% productivity improvement over 5 years, supported by the adoption of GenAI use cases in the SDLC.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a:ln>
                <a:noFill/>
              </a:ln>
              <a:solidFill>
                <a:srgbClr val="000000"/>
              </a:solidFill>
              <a:effectLst/>
              <a:uLnTx/>
              <a:uFillTx/>
              <a:latin typeface="Graphik Regular"/>
              <a:ea typeface="+mn-ea"/>
              <a:cs typeface="+mn-cs"/>
            </a:endParaRPr>
          </a:p>
          <a:p>
            <a:pPr lvl="0">
              <a:defRPr/>
            </a:pPr>
            <a:r>
              <a:rPr lang="en-US" sz="1100" b="1">
                <a:solidFill>
                  <a:srgbClr val="000000"/>
                </a:solidFill>
              </a:rPr>
              <a:t>Commercial model transformation:</a:t>
            </a:r>
          </a:p>
          <a:p>
            <a:pPr lvl="0">
              <a:defRPr/>
            </a:pPr>
            <a:r>
              <a:rPr lang="en-US" sz="1100">
                <a:solidFill>
                  <a:srgbClr val="000000"/>
                </a:solidFill>
              </a:rPr>
              <a:t>The contract will completely transform from T&amp;M to a value-based model, shifting from the current 80-20 ratio to a 20-80 over five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a:solidFill>
                  <a:srgbClr val="000000"/>
                </a:solidFill>
                <a:latin typeface="Graphik Bold"/>
              </a:rPr>
              <a:t>Expanding our approach:</a:t>
            </a:r>
            <a:endParaRPr kumimoji="0" lang="de-DE" sz="11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a:ln>
                  <a:noFill/>
                </a:ln>
                <a:solidFill>
                  <a:srgbClr val="000000"/>
                </a:solidFill>
                <a:effectLst/>
                <a:uLnTx/>
                <a:uFillTx/>
                <a:latin typeface="Graphik Regular"/>
                <a:ea typeface="+mn-ea"/>
                <a:cs typeface="+mn-cs"/>
              </a:rPr>
              <a:t>Iberdrola is involved in a major modernization process. The client expects Accenture to help modernize its systems and evolve its architecture and servicess, all enabled by AI solutions.</a:t>
            </a:r>
          </a:p>
        </p:txBody>
      </p:sp>
      <p:sp>
        <p:nvSpPr>
          <p:cNvPr id="16" name="Rectangle 15">
            <a:extLst>
              <a:ext uri="{FF2B5EF4-FFF2-40B4-BE49-F238E27FC236}">
                <a16:creationId xmlns:a16="http://schemas.microsoft.com/office/drawing/2014/main" id="{DE9E67A3-1FA4-225E-E557-9AAE2B2BE213}"/>
              </a:ext>
            </a:extLst>
          </p:cNvPr>
          <p:cNvSpPr/>
          <p:nvPr/>
        </p:nvSpPr>
        <p:spPr>
          <a:xfrm>
            <a:off x="3186472" y="956369"/>
            <a:ext cx="2734911" cy="33895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What we will do</a:t>
            </a:r>
          </a:p>
        </p:txBody>
      </p:sp>
      <p:sp>
        <p:nvSpPr>
          <p:cNvPr id="59" name="Rectangle 58">
            <a:extLst>
              <a:ext uri="{FF2B5EF4-FFF2-40B4-BE49-F238E27FC236}">
                <a16:creationId xmlns:a16="http://schemas.microsoft.com/office/drawing/2014/main" id="{92EB139B-BF1C-5500-FD6C-DD60BB70B1C6}"/>
              </a:ext>
            </a:extLst>
          </p:cNvPr>
          <p:cNvSpPr/>
          <p:nvPr/>
        </p:nvSpPr>
        <p:spPr>
          <a:xfrm>
            <a:off x="378408" y="2678794"/>
            <a:ext cx="2731824" cy="3743271"/>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0" fontAlgn="base" latinLnBrk="0" hangingPunct="0">
              <a:lnSpc>
                <a:spcPct val="100000"/>
              </a:lnSpc>
              <a:spcBef>
                <a:spcPct val="20000"/>
              </a:spcBef>
              <a:spcAft>
                <a:spcPct val="0"/>
              </a:spcAft>
              <a:buClr>
                <a:srgbClr val="000000"/>
              </a:buClr>
              <a:buSzTx/>
              <a:buFontTx/>
              <a:buNone/>
              <a:tabLst/>
              <a:defRPr/>
            </a:pPr>
            <a:r>
              <a:rPr kumimoji="0" lang="en-US" sz="1200" b="0" i="0" u="none" strike="noStrike" kern="1200" cap="none" spc="0" normalizeH="0" baseline="0" noProof="0">
                <a:ln>
                  <a:noFill/>
                </a:ln>
                <a:solidFill>
                  <a:srgbClr val="1B1B1B"/>
                </a:solidFill>
                <a:effectLst/>
                <a:uLnTx/>
                <a:uFillTx/>
                <a:latin typeface="Graphik Regular"/>
                <a:ea typeface="+mn-ea"/>
                <a:cs typeface="+mn-cs"/>
              </a:rPr>
              <a:t>Iberdrola is a global leader in clean energy, grids and storage, and is a more solid, sustainable and diversified company than ever before.</a:t>
            </a:r>
          </a:p>
          <a:p>
            <a:pPr marL="0" marR="0" lvl="0" indent="0" algn="l" defTabSz="914400" rtl="0" eaLnBrk="0" fontAlgn="base" latinLnBrk="0" hangingPunct="0">
              <a:lnSpc>
                <a:spcPct val="100000"/>
              </a:lnSpc>
              <a:spcBef>
                <a:spcPct val="20000"/>
              </a:spcBef>
              <a:spcAft>
                <a:spcPct val="0"/>
              </a:spcAft>
              <a:buClr>
                <a:srgbClr val="000000"/>
              </a:buClr>
              <a:buSzTx/>
              <a:buFontTx/>
              <a:buNone/>
              <a:tabLst/>
              <a:defRPr/>
            </a:pPr>
            <a:r>
              <a:rPr kumimoji="0" lang="en-US" sz="1200" b="0" i="0" u="none" strike="noStrike" kern="1200" cap="none" spc="0" normalizeH="0" baseline="0" noProof="0">
                <a:ln>
                  <a:noFill/>
                </a:ln>
                <a:solidFill>
                  <a:srgbClr val="1B1B1B"/>
                </a:solidFill>
                <a:effectLst/>
                <a:uLnTx/>
                <a:uFillTx/>
                <a:latin typeface="Graphik Regular"/>
                <a:ea typeface="+mn-ea"/>
                <a:cs typeface="+mn-cs"/>
              </a:rPr>
              <a:t>World leader in renewable energy, including offshore wind</a:t>
            </a:r>
          </a:p>
          <a:p>
            <a:pPr marL="0" marR="0" lvl="0" indent="0" algn="l" defTabSz="914400" rtl="0" eaLnBrk="1" fontAlgn="auto" latinLnBrk="0" hangingPunct="1">
              <a:lnSpc>
                <a:spcPct val="90000"/>
              </a:lnSpc>
              <a:spcBef>
                <a:spcPts val="0"/>
              </a:spcBef>
              <a:spcAft>
                <a:spcPts val="500"/>
              </a:spcAft>
              <a:buClrTx/>
              <a:buSzTx/>
              <a:buFontTx/>
              <a:buNone/>
              <a:tabLst/>
              <a:defRPr/>
            </a:pPr>
            <a:endParaRPr kumimoji="0" lang="en-US" sz="1200" b="0" i="0" u="none" strike="noStrike" kern="1200" cap="none" spc="0" normalizeH="0" baseline="0" noProof="0">
              <a:ln>
                <a:noFill/>
              </a:ln>
              <a:solidFill>
                <a:srgbClr val="1B1B1B"/>
              </a:solidFill>
              <a:effectLst/>
              <a:uLnTx/>
              <a:uFillTx/>
              <a:latin typeface="Graphik Regular"/>
              <a:ea typeface="+mn-ea"/>
              <a:cs typeface="+mn-cs"/>
            </a:endParaRPr>
          </a:p>
          <a:p>
            <a:pPr marL="0" marR="0" lvl="0" indent="0" algn="l" defTabSz="914400" rtl="0" eaLnBrk="0" fontAlgn="base" latinLnBrk="0" hangingPunct="0">
              <a:lnSpc>
                <a:spcPct val="100000"/>
              </a:lnSpc>
              <a:spcBef>
                <a:spcPct val="20000"/>
              </a:spcBef>
              <a:spcAft>
                <a:spcPct val="0"/>
              </a:spcAft>
              <a:buClr>
                <a:srgbClr val="000000"/>
              </a:buClr>
              <a:buSzTx/>
              <a:buFontTx/>
              <a:buNone/>
              <a:tabLst/>
              <a:defRPr/>
            </a:pPr>
            <a:r>
              <a:rPr kumimoji="0" lang="en-US" sz="1200" b="0" i="0" u="none" strike="noStrike" kern="1200" cap="none" spc="0" normalizeH="0" baseline="0" noProof="0">
                <a:ln>
                  <a:noFill/>
                </a:ln>
                <a:solidFill>
                  <a:srgbClr val="1B1B1B"/>
                </a:solidFill>
                <a:effectLst/>
                <a:uLnTx/>
                <a:uFillTx/>
                <a:latin typeface="Graphik Regular"/>
                <a:ea typeface="+mn-ea"/>
                <a:cs typeface="+mn-cs"/>
              </a:rPr>
              <a:t>Accenture has been a key partner for Iberdrola’s growth and internationalization strategy, and contributing to position it as a world-class utility</a:t>
            </a:r>
          </a:p>
          <a:p>
            <a:pPr marL="0" marR="0" lvl="0" indent="0" algn="l" defTabSz="914400" rtl="0" eaLnBrk="1" fontAlgn="auto" latinLnBrk="0" hangingPunct="1">
              <a:lnSpc>
                <a:spcPct val="90000"/>
              </a:lnSpc>
              <a:spcBef>
                <a:spcPts val="0"/>
              </a:spcBef>
              <a:spcAft>
                <a:spcPts val="500"/>
              </a:spcAft>
              <a:buClrTx/>
              <a:buSzTx/>
              <a:buFontTx/>
              <a:buNone/>
              <a:tabLst/>
              <a:defRPr/>
            </a:pPr>
            <a:endParaRPr kumimoji="0" lang="en-US" sz="1200" b="0" i="0" u="none" strike="noStrike" kern="1200" cap="none" spc="0" normalizeH="0" baseline="0" noProof="0">
              <a:ln>
                <a:noFill/>
              </a:ln>
              <a:solidFill>
                <a:srgbClr val="1B1B1B"/>
              </a:solidFill>
              <a:effectLst/>
              <a:uLnTx/>
              <a:uFillTx/>
              <a:latin typeface="Graphik Regular"/>
              <a:ea typeface="+mn-ea"/>
              <a:cs typeface="+mn-cs"/>
            </a:endParaRPr>
          </a:p>
          <a:p>
            <a:pPr marL="0" marR="0" lvl="0" indent="0" algn="l" defTabSz="914400" rtl="0" eaLnBrk="1" fontAlgn="auto" latinLnBrk="0" hangingPunct="1">
              <a:lnSpc>
                <a:spcPct val="90000"/>
              </a:lnSpc>
              <a:spcBef>
                <a:spcPts val="0"/>
              </a:spcBef>
              <a:spcAft>
                <a:spcPts val="500"/>
              </a:spcAft>
              <a:buClrTx/>
              <a:buSzTx/>
              <a:buFontTx/>
              <a:buNone/>
              <a:tabLst/>
              <a:defRPr/>
            </a:pPr>
            <a:r>
              <a:rPr kumimoji="0" lang="en-US" sz="1200" b="0" i="0" u="none" strike="noStrike" kern="1200" cap="none" spc="0" normalizeH="0" baseline="0" noProof="0">
                <a:ln>
                  <a:noFill/>
                </a:ln>
                <a:solidFill>
                  <a:srgbClr val="1B1B1B"/>
                </a:solidFill>
                <a:effectLst/>
                <a:uLnTx/>
                <a:uFillTx/>
                <a:latin typeface="Graphik Regular"/>
                <a:ea typeface="+mn-ea"/>
                <a:cs typeface="+mn-cs"/>
              </a:rPr>
              <a:t>Iberdrola is now engaged with the evolution and modernization of its systems, opening a window of opportunities for service modernization </a:t>
            </a:r>
          </a:p>
          <a:p>
            <a:pPr marL="0" marR="0" lvl="0" indent="0" algn="l" defTabSz="914400" rtl="0" eaLnBrk="1" fontAlgn="auto" latinLnBrk="0" hangingPunct="1">
              <a:lnSpc>
                <a:spcPct val="90000"/>
              </a:lnSpc>
              <a:spcBef>
                <a:spcPts val="0"/>
              </a:spcBef>
              <a:spcAft>
                <a:spcPts val="500"/>
              </a:spcAft>
              <a:buClrTx/>
              <a:buSzTx/>
              <a:buFontTx/>
              <a:buNone/>
              <a:tabLst/>
              <a:defRPr/>
            </a:pPr>
            <a:endParaRPr kumimoji="0" lang="en-US" sz="1200" b="0" i="0" u="none" strike="noStrike" kern="1200" cap="none" spc="0" normalizeH="0" baseline="0" noProof="0">
              <a:ln>
                <a:noFill/>
              </a:ln>
              <a:solidFill>
                <a:srgbClr val="1B1B1B"/>
              </a:solidFill>
              <a:effectLst/>
              <a:uLnTx/>
              <a:uFillTx/>
              <a:latin typeface="Graphik Regular"/>
              <a:ea typeface="+mn-ea"/>
              <a:cs typeface="+mn-cs"/>
            </a:endParaRPr>
          </a:p>
        </p:txBody>
      </p:sp>
      <p:sp>
        <p:nvSpPr>
          <p:cNvPr id="60" name="Rectangle 59">
            <a:extLst>
              <a:ext uri="{FF2B5EF4-FFF2-40B4-BE49-F238E27FC236}">
                <a16:creationId xmlns:a16="http://schemas.microsoft.com/office/drawing/2014/main" id="{075FD519-BE88-9268-0102-18581EFC3E12}"/>
              </a:ext>
            </a:extLst>
          </p:cNvPr>
          <p:cNvSpPr/>
          <p:nvPr/>
        </p:nvSpPr>
        <p:spPr>
          <a:xfrm>
            <a:off x="378408" y="2354038"/>
            <a:ext cx="2731824" cy="3384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Background</a:t>
            </a:r>
          </a:p>
        </p:txBody>
      </p:sp>
      <p:sp>
        <p:nvSpPr>
          <p:cNvPr id="62" name="Rectangle 61">
            <a:extLst>
              <a:ext uri="{FF2B5EF4-FFF2-40B4-BE49-F238E27FC236}">
                <a16:creationId xmlns:a16="http://schemas.microsoft.com/office/drawing/2014/main" id="{EF0D5FF0-590C-0FD4-6D3E-F7C8809240ED}"/>
              </a:ext>
            </a:extLst>
          </p:cNvPr>
          <p:cNvSpPr/>
          <p:nvPr/>
        </p:nvSpPr>
        <p:spPr>
          <a:xfrm>
            <a:off x="5993536" y="1294888"/>
            <a:ext cx="2880001" cy="2325001"/>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7500C0"/>
                </a:solidFill>
                <a:effectLst/>
                <a:uLnTx/>
                <a:uFillTx/>
                <a:latin typeface="Graphik Bold"/>
                <a:ea typeface="+mn-ea"/>
                <a:cs typeface="+mn-cs"/>
              </a:rPr>
              <a:t>Skills</a:t>
            </a:r>
            <a:endParaRPr kumimoji="0" lang="en-US" sz="1600" b="0" i="0" u="none" strike="noStrike" kern="1200" cap="none" spc="0" normalizeH="0" baseline="0" noProof="0">
              <a:ln>
                <a:noFill/>
              </a:ln>
              <a:solidFill>
                <a:srgbClr val="7500C0"/>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rgbClr val="000000"/>
                </a:solidFill>
                <a:effectLst/>
                <a:uLnTx/>
                <a:uFillTx/>
                <a:latin typeface="Graphik Regular"/>
                <a:ea typeface="+mn-ea"/>
                <a:cs typeface="+mn-cs"/>
              </a:rPr>
              <a:t>Digital / Full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Stack</a:t>
            </a:r>
            <a:r>
              <a:rPr kumimoji="0" lang="es-ES_tradnl" sz="1100" b="0" i="0" u="none" strike="noStrike" kern="1200" cap="none" spc="0" normalizeH="0" baseline="0" noProof="0">
                <a:ln>
                  <a:noFill/>
                </a:ln>
                <a:solidFill>
                  <a:srgbClr val="000000"/>
                </a:solidFill>
                <a:effectLst/>
                <a:uLnTx/>
                <a:uFillTx/>
                <a:latin typeface="Graphik Regular"/>
                <a:ea typeface="+mn-ea"/>
                <a:cs typeface="+mn-cs"/>
              </a:rPr>
              <a:t>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Engineering</a:t>
            </a:r>
            <a:endParaRPr kumimoji="0" lang="es-ES_tradnl" sz="11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Tech</a:t>
            </a:r>
            <a:r>
              <a:rPr kumimoji="0" lang="es-ES_tradnl" sz="1100" b="0" i="0" u="none" strike="noStrike" kern="1200" cap="none" spc="0" normalizeH="0" baseline="0" noProof="0">
                <a:ln>
                  <a:noFill/>
                </a:ln>
                <a:solidFill>
                  <a:srgbClr val="000000"/>
                </a:solidFill>
                <a:effectLst/>
                <a:uLnTx/>
                <a:uFillTx/>
                <a:latin typeface="Graphik Regular"/>
                <a:ea typeface="+mn-ea"/>
                <a:cs typeface="+mn-cs"/>
              </a:rPr>
              <a:t>.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Architecture</a:t>
            </a:r>
            <a:r>
              <a:rPr kumimoji="0" lang="es-ES_tradnl" sz="1100" b="0" i="0" u="none" strike="noStrike" kern="1200" cap="none" spc="0" normalizeH="0" baseline="0" noProof="0">
                <a:ln>
                  <a:noFill/>
                </a:ln>
                <a:solidFill>
                  <a:srgbClr val="000000"/>
                </a:solidFill>
                <a:effectLst/>
                <a:uLnTx/>
                <a:uFillTx/>
                <a:latin typeface="Graphik Regular"/>
                <a:ea typeface="+mn-ea"/>
                <a:cs typeface="+mn-cs"/>
              </a:rPr>
              <a:t>,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Strategy</a:t>
            </a:r>
            <a:r>
              <a:rPr kumimoji="0" lang="es-ES_tradnl" sz="1100" b="0" i="0" u="none" strike="noStrike" kern="1200" cap="none" spc="0" normalizeH="0" baseline="0" noProof="0">
                <a:ln>
                  <a:noFill/>
                </a:ln>
                <a:solidFill>
                  <a:srgbClr val="000000"/>
                </a:solidFill>
                <a:effectLst/>
                <a:uLnTx/>
                <a:uFillTx/>
                <a:latin typeface="Graphik Regular"/>
                <a:ea typeface="+mn-ea"/>
                <a:cs typeface="+mn-cs"/>
              </a:rPr>
              <a:t> &amp;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Design</a:t>
            </a:r>
            <a:endParaRPr kumimoji="0" lang="es-ES_tradnl" sz="11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Quality</a:t>
            </a:r>
            <a:r>
              <a:rPr kumimoji="0" lang="es-ES_tradnl" sz="1100" b="0" i="0" u="none" strike="noStrike" kern="1200" cap="none" spc="0" normalizeH="0" baseline="0" noProof="0">
                <a:ln>
                  <a:noFill/>
                </a:ln>
                <a:solidFill>
                  <a:srgbClr val="000000"/>
                </a:solidFill>
                <a:effectLst/>
                <a:uLnTx/>
                <a:uFillTx/>
                <a:latin typeface="Graphik Regular"/>
                <a:ea typeface="+mn-ea"/>
                <a:cs typeface="+mn-cs"/>
              </a:rPr>
              <a:t>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Engineering</a:t>
            </a:r>
            <a:endParaRPr kumimoji="0" lang="es-ES_tradnl" sz="11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Resources</a:t>
            </a:r>
            <a:r>
              <a:rPr kumimoji="0" lang="es-ES_tradnl" sz="1100" b="0" i="0" u="none" strike="noStrike" kern="1200" cap="none" spc="0" normalizeH="0" baseline="0" noProof="0">
                <a:ln>
                  <a:noFill/>
                </a:ln>
                <a:solidFill>
                  <a:srgbClr val="000000"/>
                </a:solidFill>
                <a:effectLst/>
                <a:uLnTx/>
                <a:uFillTx/>
                <a:latin typeface="Graphik Regular"/>
                <a:ea typeface="+mn-ea"/>
                <a:cs typeface="+mn-cs"/>
              </a:rPr>
              <a:t>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Industry</a:t>
            </a:r>
            <a:r>
              <a:rPr kumimoji="0" lang="es-ES_tradnl" sz="1100" b="0" i="0" u="none" strike="noStrike" kern="1200" cap="none" spc="0" normalizeH="0" baseline="0" noProof="0">
                <a:ln>
                  <a:noFill/>
                </a:ln>
                <a:solidFill>
                  <a:srgbClr val="000000"/>
                </a:solidFill>
                <a:effectLst/>
                <a:uLnTx/>
                <a:uFillTx/>
                <a:latin typeface="Graphik Regular"/>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Utilities</a:t>
            </a:r>
            <a:endParaRPr kumimoji="0" lang="es-ES_tradnl" sz="11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a:ln>
                  <a:noFill/>
                </a:ln>
                <a:solidFill>
                  <a:srgbClr val="7500C0"/>
                </a:solidFill>
                <a:effectLst/>
                <a:uLnTx/>
                <a:uFillTx/>
                <a:latin typeface="Graphik Bold"/>
                <a:ea typeface="+mn-ea"/>
                <a:cs typeface="+mn-cs"/>
              </a:rPr>
              <a:t>Technology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rgbClr val="000000"/>
                </a:solidFill>
                <a:effectLst/>
                <a:uLnTx/>
                <a:uFillTx/>
                <a:latin typeface="Graphik Regular"/>
                <a:ea typeface="+mn-ea"/>
                <a:cs typeface="+mn-cs"/>
              </a:rPr>
              <a:t>Java /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Jabol</a:t>
            </a:r>
            <a:r>
              <a:rPr kumimoji="0" lang="es-ES_tradnl" sz="1100" b="0" i="0" u="none" strike="noStrike" kern="1200" cap="none" spc="0" normalizeH="0" baseline="0" noProof="0">
                <a:ln>
                  <a:noFill/>
                </a:ln>
                <a:solidFill>
                  <a:srgbClr val="000000"/>
                </a:solidFill>
                <a:effectLst/>
                <a:uLnTx/>
                <a:uFillTx/>
                <a:latin typeface="Graphik Regular"/>
                <a:ea typeface="+mn-ea"/>
                <a:cs typeface="+mn-cs"/>
              </a:rPr>
              <a:t>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BluAge</a:t>
            </a:r>
            <a:r>
              <a:rPr kumimoji="0" lang="es-ES_tradnl" sz="1100" b="0" i="0" u="none" strike="noStrike" kern="1200" cap="none" spc="0" normalizeH="0" baseline="0" noProof="0">
                <a:ln>
                  <a:noFill/>
                </a:ln>
                <a:solidFill>
                  <a:srgbClr val="000000"/>
                </a:solidFill>
                <a:effectLst/>
                <a:uLnTx/>
                <a:uFillTx/>
                <a:latin typeface="Graphik Regular"/>
                <a:ea typeface="+mn-ea"/>
                <a:cs typeface="+mn-cs"/>
              </a:rPr>
              <a:t> Framework)/ Angular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rgbClr val="000000"/>
                </a:solidFill>
                <a:effectLst/>
                <a:uLnTx/>
                <a:uFillTx/>
                <a:latin typeface="Graphik Regular"/>
                <a:ea typeface="+mn-ea"/>
                <a:cs typeface="+mn-cs"/>
              </a:rPr>
              <a:t>Oracle /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plsql</a:t>
            </a:r>
            <a:endParaRPr kumimoji="0" lang="es-ES_tradnl" sz="11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a:ln>
                  <a:noFill/>
                </a:ln>
                <a:solidFill>
                  <a:srgbClr val="000000"/>
                </a:solidFill>
                <a:effectLst/>
                <a:uLnTx/>
                <a:uFillTx/>
                <a:latin typeface="Graphik Regular"/>
                <a:ea typeface="+mn-ea"/>
                <a:cs typeface="+mn-cs"/>
              </a:rPr>
              <a:t>Azure </a:t>
            </a:r>
            <a:r>
              <a:rPr kumimoji="0" lang="es-ES_tradnl" sz="1100" b="0" i="0" u="none" strike="noStrike" kern="1200" cap="none" spc="0" normalizeH="0" baseline="0" noProof="0" err="1">
                <a:ln>
                  <a:noFill/>
                </a:ln>
                <a:solidFill>
                  <a:srgbClr val="000000"/>
                </a:solidFill>
                <a:effectLst/>
                <a:uLnTx/>
                <a:uFillTx/>
                <a:latin typeface="Graphik Regular"/>
                <a:ea typeface="+mn-ea"/>
                <a:cs typeface="+mn-cs"/>
              </a:rPr>
              <a:t>platforms</a:t>
            </a:r>
            <a:endParaRPr kumimoji="0" lang="es-ES_tradnl" sz="16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63" name="Rectangle 62">
            <a:extLst>
              <a:ext uri="{FF2B5EF4-FFF2-40B4-BE49-F238E27FC236}">
                <a16:creationId xmlns:a16="http://schemas.microsoft.com/office/drawing/2014/main" id="{4C889702-7742-BCCF-7A54-81ABA90109CF}"/>
              </a:ext>
            </a:extLst>
          </p:cNvPr>
          <p:cNvSpPr/>
          <p:nvPr/>
        </p:nvSpPr>
        <p:spPr>
          <a:xfrm>
            <a:off x="5993536" y="956647"/>
            <a:ext cx="2880001" cy="33840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Skills &amp; Technology</a:t>
            </a:r>
          </a:p>
        </p:txBody>
      </p:sp>
      <p:sp>
        <p:nvSpPr>
          <p:cNvPr id="22" name="Rectangle 21">
            <a:extLst>
              <a:ext uri="{FF2B5EF4-FFF2-40B4-BE49-F238E27FC236}">
                <a16:creationId xmlns:a16="http://schemas.microsoft.com/office/drawing/2014/main" id="{F8C15173-0925-9549-BC78-0811B38B314C}"/>
              </a:ext>
            </a:extLst>
          </p:cNvPr>
          <p:cNvSpPr/>
          <p:nvPr/>
        </p:nvSpPr>
        <p:spPr>
          <a:xfrm>
            <a:off x="8950267" y="955012"/>
            <a:ext cx="2880000" cy="338400"/>
          </a:xfrm>
          <a:prstGeom prst="rect">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ACN Business Impact</a:t>
            </a:r>
          </a:p>
        </p:txBody>
      </p:sp>
      <p:grpSp>
        <p:nvGrpSpPr>
          <p:cNvPr id="21" name="Group 20">
            <a:extLst>
              <a:ext uri="{FF2B5EF4-FFF2-40B4-BE49-F238E27FC236}">
                <a16:creationId xmlns:a16="http://schemas.microsoft.com/office/drawing/2014/main" id="{B6F59A70-81D9-D7A8-3414-0247B4ECF0DE}"/>
              </a:ext>
            </a:extLst>
          </p:cNvPr>
          <p:cNvGrpSpPr/>
          <p:nvPr/>
        </p:nvGrpSpPr>
        <p:grpSpPr>
          <a:xfrm>
            <a:off x="8950267" y="1362728"/>
            <a:ext cx="2880000" cy="5377532"/>
            <a:chOff x="8950267" y="1300752"/>
            <a:chExt cx="2880000" cy="5377532"/>
          </a:xfrm>
        </p:grpSpPr>
        <p:cxnSp>
          <p:nvCxnSpPr>
            <p:cNvPr id="31" name="Straight Connector 30">
              <a:extLst>
                <a:ext uri="{FF2B5EF4-FFF2-40B4-BE49-F238E27FC236}">
                  <a16:creationId xmlns:a16="http://schemas.microsoft.com/office/drawing/2014/main" id="{E097275C-146C-3343-FA71-9952991C146A}"/>
                </a:ext>
              </a:extLst>
            </p:cNvPr>
            <p:cNvCxnSpPr/>
            <p:nvPr/>
          </p:nvCxnSpPr>
          <p:spPr>
            <a:xfrm>
              <a:off x="9288288" y="4838230"/>
              <a:ext cx="17717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5C049F66-C5AD-C26E-8A58-7A77614F3B54}"/>
                </a:ext>
              </a:extLst>
            </p:cNvPr>
            <p:cNvSpPr/>
            <p:nvPr/>
          </p:nvSpPr>
          <p:spPr>
            <a:xfrm>
              <a:off x="8950267" y="1300752"/>
              <a:ext cx="2880000" cy="5377532"/>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51" name="Rectangle 50">
              <a:extLst>
                <a:ext uri="{FF2B5EF4-FFF2-40B4-BE49-F238E27FC236}">
                  <a16:creationId xmlns:a16="http://schemas.microsoft.com/office/drawing/2014/main" id="{78DC5542-58DF-870B-42BA-F9183F4C670C}"/>
                </a:ext>
              </a:extLst>
            </p:cNvPr>
            <p:cNvSpPr/>
            <p:nvPr/>
          </p:nvSpPr>
          <p:spPr>
            <a:xfrm>
              <a:off x="9008342" y="1381463"/>
              <a:ext cx="2759877" cy="11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91440" rIns="91440" bIns="91440" rtlCol="0" anchor="ct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de-DE" sz="1700" b="1" i="0" u="none" strike="noStrike" kern="1200" cap="none" spc="0" normalizeH="0" baseline="0" noProof="0">
                  <a:ln>
                    <a:noFill/>
                  </a:ln>
                  <a:solidFill>
                    <a:srgbClr val="7500C0"/>
                  </a:solidFill>
                  <a:effectLst/>
                  <a:uLnTx/>
                  <a:uFillTx/>
                  <a:latin typeface="Graphik Bold"/>
                  <a:ea typeface="+mn-ea"/>
                  <a:cs typeface="+mn-cs"/>
                </a:rPr>
                <a:t>USD 126M </a:t>
              </a:r>
              <a:r>
                <a:rPr kumimoji="0" lang="de-DE" sz="1000" b="0" i="0" u="none" strike="noStrike" kern="1200" cap="none" spc="0" normalizeH="0" baseline="0" noProof="0">
                  <a:ln>
                    <a:noFill/>
                  </a:ln>
                  <a:solidFill>
                    <a:srgbClr val="000000"/>
                  </a:solidFill>
                  <a:effectLst/>
                  <a:uLnTx/>
                  <a:uFillTx/>
                  <a:latin typeface="Graphik Regular"/>
                  <a:ea typeface="+mn-ea"/>
                  <a:cs typeface="+mn-cs"/>
                </a:rPr>
                <a:t>Total Deal Volume</a:t>
              </a:r>
            </a:p>
            <a:p>
              <a:pPr marL="0" marR="0" lvl="0" indent="0" algn="l" defTabSz="228600" rtl="0" eaLnBrk="1" fontAlgn="auto" latinLnBrk="0" hangingPunct="1">
                <a:lnSpc>
                  <a:spcPct val="100000"/>
                </a:lnSpc>
                <a:spcBef>
                  <a:spcPts val="0"/>
                </a:spcBef>
                <a:spcAft>
                  <a:spcPts val="1200"/>
                </a:spcAft>
                <a:buClrTx/>
                <a:buSzTx/>
                <a:buFontTx/>
                <a:buNone/>
                <a:tabLst/>
                <a:defRPr/>
              </a:pPr>
              <a:r>
                <a:rPr kumimoji="0" lang="de-DE" sz="1700" b="1" i="0" u="none" strike="noStrike" kern="1200" cap="none" spc="0" normalizeH="0" baseline="0" noProof="0">
                  <a:ln>
                    <a:noFill/>
                  </a:ln>
                  <a:solidFill>
                    <a:srgbClr val="7500C0"/>
                  </a:solidFill>
                  <a:effectLst/>
                  <a:uLnTx/>
                  <a:uFillTx/>
                  <a:latin typeface="Graphik Bold"/>
                  <a:ea typeface="+mn-ea"/>
                  <a:cs typeface="+mn-cs"/>
                </a:rPr>
                <a:t>USD 107M </a:t>
              </a:r>
              <a:r>
                <a:rPr kumimoji="0" lang="de-DE" sz="1000" b="0" i="0" u="none" strike="noStrike" kern="1200" cap="none" spc="0" normalizeH="0" baseline="0" noProof="0">
                  <a:ln>
                    <a:noFill/>
                  </a:ln>
                  <a:solidFill>
                    <a:srgbClr val="000000"/>
                  </a:solidFill>
                  <a:effectLst/>
                  <a:uLnTx/>
                  <a:uFillTx/>
                  <a:latin typeface="Graphik Regular"/>
                  <a:ea typeface="+mn-ea"/>
                  <a:cs typeface="+mn-cs"/>
                </a:rPr>
                <a:t>SPE Deal Volume</a:t>
              </a:r>
              <a:br>
                <a:rPr kumimoji="0" lang="de-DE" sz="1050" b="1" i="0" u="none" strike="noStrike" kern="1200" cap="none" spc="0" normalizeH="0" baseline="0" noProof="0">
                  <a:ln>
                    <a:noFill/>
                  </a:ln>
                  <a:solidFill>
                    <a:srgbClr val="000000"/>
                  </a:solidFill>
                  <a:effectLst/>
                  <a:uLnTx/>
                  <a:uFillTx/>
                  <a:latin typeface="Graphik Bold"/>
                  <a:ea typeface="+mn-ea"/>
                  <a:cs typeface="+mn-cs"/>
                </a:rPr>
              </a:br>
              <a:endParaRPr kumimoji="0" lang="de-DE" sz="1050" b="0" i="0" u="none" strike="noStrike" kern="1200" cap="none" spc="0" normalizeH="0" baseline="0" noProof="0">
                <a:ln>
                  <a:noFill/>
                </a:ln>
                <a:solidFill>
                  <a:srgbClr val="000000"/>
                </a:solidFill>
                <a:effectLst/>
                <a:uLnTx/>
                <a:uFillTx/>
                <a:latin typeface="Graphik Regular"/>
                <a:ea typeface="+mn-ea"/>
                <a:cs typeface="+mn-cs"/>
              </a:endParaRPr>
            </a:p>
          </p:txBody>
        </p:sp>
        <p:sp>
          <p:nvSpPr>
            <p:cNvPr id="52" name="Rectangle 51">
              <a:extLst>
                <a:ext uri="{FF2B5EF4-FFF2-40B4-BE49-F238E27FC236}">
                  <a16:creationId xmlns:a16="http://schemas.microsoft.com/office/drawing/2014/main" id="{D8C01A4A-81D3-645B-69BB-8155D2973DB5}"/>
                </a:ext>
              </a:extLst>
            </p:cNvPr>
            <p:cNvSpPr/>
            <p:nvPr/>
          </p:nvSpPr>
          <p:spPr>
            <a:xfrm>
              <a:off x="9013170" y="4772820"/>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rgbClr val="000000"/>
                  </a:solidFill>
                  <a:effectLst/>
                  <a:uLnTx/>
                  <a:uFillTx/>
                  <a:latin typeface="Graphik Regular"/>
                  <a:ea typeface="+mn-ea"/>
                  <a:cs typeface="+mn-cs"/>
                </a:rPr>
                <a:t>MUs involved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7500C0"/>
                  </a:solidFill>
                  <a:effectLst/>
                  <a:uLnTx/>
                  <a:uFillTx/>
                  <a:latin typeface="Graphik Bold"/>
                  <a:ea typeface="+mn-ea"/>
                  <a:cs typeface="+mn-cs"/>
                </a:rPr>
                <a:t>IBERIA</a:t>
              </a:r>
            </a:p>
          </p:txBody>
        </p:sp>
        <p:sp>
          <p:nvSpPr>
            <p:cNvPr id="55" name="Rectangle 54">
              <a:extLst>
                <a:ext uri="{FF2B5EF4-FFF2-40B4-BE49-F238E27FC236}">
                  <a16:creationId xmlns:a16="http://schemas.microsoft.com/office/drawing/2014/main" id="{EBAD4CA2-8543-BC23-6CE3-1DE430292390}"/>
                </a:ext>
              </a:extLst>
            </p:cNvPr>
            <p:cNvSpPr/>
            <p:nvPr/>
          </p:nvSpPr>
          <p:spPr>
            <a:xfrm>
              <a:off x="9000471" y="3822368"/>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7500C0"/>
                  </a:solidFill>
                  <a:effectLst/>
                  <a:uLnTx/>
                  <a:uFillTx/>
                  <a:latin typeface="Graphik Bold"/>
                  <a:ea typeface="+mn-ea"/>
                  <a:cs typeface="+mn-cs"/>
                </a:rPr>
                <a:t>5 years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rgbClr val="000000"/>
                  </a:solidFill>
                  <a:effectLst/>
                  <a:uLnTx/>
                  <a:uFillTx/>
                  <a:latin typeface="Graphik Regular"/>
                  <a:ea typeface="+mn-ea"/>
                  <a:cs typeface="+mn-cs"/>
                </a:rPr>
                <a:t>duration</a:t>
              </a:r>
              <a:r>
                <a:rPr kumimoji="0" lang="de-DE" sz="1100" b="0" i="0" u="none" strike="noStrike" kern="1200" cap="none" spc="0" normalizeH="0" baseline="0" noProof="0">
                  <a:ln>
                    <a:noFill/>
                  </a:ln>
                  <a:solidFill>
                    <a:srgbClr val="000000"/>
                  </a:solidFill>
                  <a:effectLst/>
                  <a:uLnTx/>
                  <a:uFillTx/>
                  <a:latin typeface="Graphik Regular"/>
                  <a:ea typeface="+mn-ea"/>
                  <a:cs typeface="+mn-cs"/>
                </a:rPr>
                <a:t> </a:t>
              </a:r>
            </a:p>
          </p:txBody>
        </p:sp>
        <p:sp>
          <p:nvSpPr>
            <p:cNvPr id="56" name="Rectangle 55">
              <a:extLst>
                <a:ext uri="{FF2B5EF4-FFF2-40B4-BE49-F238E27FC236}">
                  <a16:creationId xmlns:a16="http://schemas.microsoft.com/office/drawing/2014/main" id="{A196E943-B4FB-1B03-9C34-15C491730402}"/>
                </a:ext>
              </a:extLst>
            </p:cNvPr>
            <p:cNvSpPr/>
            <p:nvPr/>
          </p:nvSpPr>
          <p:spPr>
            <a:xfrm>
              <a:off x="9013170" y="5723273"/>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rgbClr val="000000"/>
                  </a:solidFill>
                  <a:effectLst/>
                  <a:uLnTx/>
                  <a:uFillTx/>
                  <a:latin typeface="Graphik Regular"/>
                  <a:ea typeface="+mn-ea"/>
                  <a:cs typeface="+mn-cs"/>
                </a:rPr>
                <a:t>Ecosystem Partners involved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7500C0"/>
                  </a:solidFill>
                  <a:effectLst/>
                  <a:uLnTx/>
                  <a:uFillTx/>
                  <a:latin typeface="Graphik Bold"/>
                  <a:ea typeface="+mn-ea"/>
                  <a:cs typeface="+mn-cs"/>
                </a:rPr>
                <a:t>Azure, IBM, Oracle</a:t>
              </a:r>
            </a:p>
          </p:txBody>
        </p:sp>
        <p:sp>
          <p:nvSpPr>
            <p:cNvPr id="71" name="Rectangle 70">
              <a:extLst>
                <a:ext uri="{FF2B5EF4-FFF2-40B4-BE49-F238E27FC236}">
                  <a16:creationId xmlns:a16="http://schemas.microsoft.com/office/drawing/2014/main" id="{E07F987D-F625-7EF5-ABB3-3378EBF2A847}"/>
                </a:ext>
              </a:extLst>
            </p:cNvPr>
            <p:cNvSpPr/>
            <p:nvPr/>
          </p:nvSpPr>
          <p:spPr>
            <a:xfrm>
              <a:off x="9013170" y="2619915"/>
              <a:ext cx="2759877" cy="11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91440" rtlCol="0" anchor="ct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de-DE" sz="1200" b="0" i="0" u="none" strike="noStrike" kern="1200" cap="none" spc="0" normalizeH="0" baseline="0" noProof="0">
                  <a:ln>
                    <a:noFill/>
                  </a:ln>
                  <a:solidFill>
                    <a:srgbClr val="000000"/>
                  </a:solidFill>
                  <a:effectLst/>
                  <a:uLnTx/>
                  <a:uFillTx/>
                  <a:latin typeface="Graphik Regular"/>
                  <a:ea typeface="+mn-ea"/>
                  <a:cs typeface="+mn-cs"/>
                </a:rPr>
                <a:t>Coding**</a:t>
              </a:r>
              <a:endParaRPr kumimoji="0" lang="de-DE" sz="12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de-DE" sz="1400" b="1" i="0" u="none" strike="noStrike" kern="1200" cap="none" spc="0" normalizeH="0" baseline="0" noProof="0">
                  <a:ln>
                    <a:noFill/>
                  </a:ln>
                  <a:solidFill>
                    <a:srgbClr val="000000"/>
                  </a:solidFill>
                  <a:effectLst/>
                  <a:uLnTx/>
                  <a:uFillTx/>
                  <a:latin typeface="Graphik Bold"/>
                  <a:ea typeface="+mn-ea"/>
                  <a:cs typeface="+mn-cs"/>
                </a:rPr>
                <a:t>SI: </a:t>
              </a:r>
              <a:r>
                <a:rPr kumimoji="0" lang="de-DE" sz="1400" b="1" i="0" u="none" strike="noStrike" kern="1200" cap="none" spc="0" normalizeH="0" baseline="0" noProof="0">
                  <a:ln>
                    <a:noFill/>
                  </a:ln>
                  <a:solidFill>
                    <a:srgbClr val="7500C0"/>
                  </a:solidFill>
                  <a:effectLst/>
                  <a:uLnTx/>
                  <a:uFillTx/>
                  <a:latin typeface="Graphik Bold"/>
                  <a:ea typeface="+mn-ea"/>
                  <a:cs typeface="+mn-cs"/>
                </a:rPr>
                <a:t>USD 12M </a:t>
              </a:r>
              <a:r>
                <a:rPr kumimoji="0" lang="de-DE" sz="1200" b="0" i="0" u="none" strike="noStrike" kern="1200" cap="none" spc="0" normalizeH="0" baseline="0" noProof="0">
                  <a:ln>
                    <a:noFill/>
                  </a:ln>
                  <a:solidFill>
                    <a:srgbClr val="000000"/>
                  </a:solidFill>
                  <a:effectLst/>
                  <a:uLnTx/>
                  <a:uFillTx/>
                  <a:latin typeface="Graphik Regular"/>
                  <a:ea typeface="+mn-ea"/>
                  <a:cs typeface="+mn-cs"/>
                </a:rPr>
                <a:t>[xx]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Graphik Bold"/>
                  <a:ea typeface="+mn-ea"/>
                  <a:cs typeface="+mn-cs"/>
                </a:rPr>
                <a:t>AMS: </a:t>
              </a:r>
              <a:r>
                <a:rPr kumimoji="0" lang="de-DE" sz="1400" b="1" i="0" u="none" strike="noStrike" kern="1200" cap="none" spc="0" normalizeH="0" baseline="0" noProof="0">
                  <a:ln>
                    <a:noFill/>
                  </a:ln>
                  <a:solidFill>
                    <a:srgbClr val="7500C0"/>
                  </a:solidFill>
                  <a:effectLst/>
                  <a:uLnTx/>
                  <a:uFillTx/>
                  <a:latin typeface="Graphik Bold"/>
                  <a:ea typeface="+mn-ea"/>
                  <a:cs typeface="+mn-cs"/>
                </a:rPr>
                <a:t>USD 107M </a:t>
              </a:r>
              <a:r>
                <a:rPr kumimoji="0" lang="de-DE" sz="1200" b="0" i="0" u="none" strike="noStrike" kern="1200" cap="none" spc="0" normalizeH="0" baseline="0" noProof="0">
                  <a:ln>
                    <a:noFill/>
                  </a:ln>
                  <a:solidFill>
                    <a:srgbClr val="000000"/>
                  </a:solidFill>
                  <a:effectLst/>
                  <a:uLnTx/>
                  <a:uFillTx/>
                  <a:latin typeface="Graphik Regular"/>
                  <a:ea typeface="+mn-ea"/>
                  <a:cs typeface="+mn-cs"/>
                </a:rPr>
                <a:t>[FullStack, QE, TA] </a:t>
              </a:r>
            </a:p>
          </p:txBody>
        </p:sp>
      </p:grpSp>
      <p:pic>
        <p:nvPicPr>
          <p:cNvPr id="4" name="Picture 3">
            <a:extLst>
              <a:ext uri="{FF2B5EF4-FFF2-40B4-BE49-F238E27FC236}">
                <a16:creationId xmlns:a16="http://schemas.microsoft.com/office/drawing/2014/main" id="{B335CC44-C13C-5A12-8A02-C87D26F4DF4D}"/>
              </a:ext>
            </a:extLst>
          </p:cNvPr>
          <p:cNvPicPr>
            <a:picLocks noChangeAspect="1"/>
          </p:cNvPicPr>
          <p:nvPr/>
        </p:nvPicPr>
        <p:blipFill>
          <a:blip r:embed="rId3"/>
          <a:stretch>
            <a:fillRect/>
          </a:stretch>
        </p:blipFill>
        <p:spPr>
          <a:xfrm>
            <a:off x="713400" y="1493406"/>
            <a:ext cx="2038426" cy="530761"/>
          </a:xfrm>
          <a:prstGeom prst="rect">
            <a:avLst/>
          </a:prstGeom>
        </p:spPr>
      </p:pic>
      <p:sp>
        <p:nvSpPr>
          <p:cNvPr id="3" name="Rectangle 2">
            <a:extLst>
              <a:ext uri="{FF2B5EF4-FFF2-40B4-BE49-F238E27FC236}">
                <a16:creationId xmlns:a16="http://schemas.microsoft.com/office/drawing/2014/main" id="{47AC181B-AC27-24C2-3758-2A0A76D9F965}"/>
              </a:ext>
            </a:extLst>
          </p:cNvPr>
          <p:cNvSpPr/>
          <p:nvPr/>
        </p:nvSpPr>
        <p:spPr>
          <a:xfrm>
            <a:off x="5995610" y="4039694"/>
            <a:ext cx="2880001" cy="2382371"/>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7500C0"/>
                </a:solidFill>
                <a:effectLst/>
                <a:uLnTx/>
                <a:uFillTx/>
                <a:latin typeface="Graphik Bold"/>
                <a:ea typeface="+mn-ea"/>
                <a:cs typeface="+mn-cs"/>
              </a:rPr>
              <a:t>Modernization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rgbClr val="000000"/>
                </a:solidFill>
                <a:effectLst/>
                <a:uLnTx/>
                <a:uFillTx/>
                <a:latin typeface="Graphik Regular"/>
                <a:ea typeface="+mn-ea"/>
                <a:cs typeface="+mn-cs"/>
              </a:rPr>
              <a:t>Iberdrola is starting a full modernization program led by accenture with three main workstreams: (1) containerise AKS, modernize and secure applications, (2) upgrade Oracle to Autonomous ADB; (3) segregate both business areas, retail and distribution. </a:t>
            </a:r>
            <a:endParaRPr kumimoji="0" lang="en-US" sz="1200" b="0" i="0" u="none" strike="noStrike" kern="1200" cap="none" spc="0" normalizeH="0" baseline="0" noProof="0">
              <a:ln>
                <a:noFill/>
              </a:ln>
              <a:solidFill>
                <a:srgbClr val="7500C0"/>
              </a:solidFill>
              <a:effectLst/>
              <a:uLnTx/>
              <a:uFillTx/>
              <a:latin typeface="Graphik Regular"/>
              <a:ea typeface="+mn-ea"/>
              <a:cs typeface="+mn-cs"/>
            </a:endParaRPr>
          </a:p>
        </p:txBody>
      </p:sp>
      <p:sp>
        <p:nvSpPr>
          <p:cNvPr id="6" name="Rectangle 5">
            <a:extLst>
              <a:ext uri="{FF2B5EF4-FFF2-40B4-BE49-F238E27FC236}">
                <a16:creationId xmlns:a16="http://schemas.microsoft.com/office/drawing/2014/main" id="{41AED246-93C4-C62A-8E17-128D335F4448}"/>
              </a:ext>
            </a:extLst>
          </p:cNvPr>
          <p:cNvSpPr/>
          <p:nvPr/>
        </p:nvSpPr>
        <p:spPr>
          <a:xfrm>
            <a:off x="5995610" y="3701454"/>
            <a:ext cx="2880001" cy="33840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Graphik Bold"/>
                <a:ea typeface="+mn-ea"/>
                <a:cs typeface="+mn-cs"/>
              </a:rPr>
              <a:t>Relevant Initiatives</a:t>
            </a:r>
          </a:p>
        </p:txBody>
      </p:sp>
      <p:sp>
        <p:nvSpPr>
          <p:cNvPr id="7" name="Title 1">
            <a:extLst>
              <a:ext uri="{FF2B5EF4-FFF2-40B4-BE49-F238E27FC236}">
                <a16:creationId xmlns:a16="http://schemas.microsoft.com/office/drawing/2014/main" id="{E329C8E9-EC94-B175-8144-C841F2431B62}"/>
              </a:ext>
            </a:extLst>
          </p:cNvPr>
          <p:cNvSpPr txBox="1">
            <a:spLocks/>
          </p:cNvSpPr>
          <p:nvPr/>
        </p:nvSpPr>
        <p:spPr>
          <a:xfrm>
            <a:off x="399540" y="226532"/>
            <a:ext cx="10860390" cy="636427"/>
          </a:xfrm>
          <a:prstGeom prst="rect">
            <a:avLst/>
          </a:prstGeom>
        </p:spPr>
        <p:txBody>
          <a:bodyPr vert="horz" lIns="0" tIns="45720" rIns="0" bIns="45720" rtlCol="0" anchor="t">
            <a:noAutofit/>
          </a:bodyPr>
          <a:lstStyle>
            <a:lvl1pPr algn="l" defTabSz="914400" rtl="0" eaLnBrk="1" latinLnBrk="0" hangingPunct="1">
              <a:lnSpc>
                <a:spcPct val="80000"/>
              </a:lnSpc>
              <a:spcBef>
                <a:spcPct val="0"/>
              </a:spcBef>
              <a:buNone/>
              <a:defRPr sz="3200" b="1" i="0" kern="1200">
                <a:solidFill>
                  <a:schemeClr val="tx1"/>
                </a:solidFill>
                <a:latin typeface="Graphik Semibold" panose="020B0503030202060203" pitchFamily="34" charset="77"/>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Graphik Semibold" panose="020B0503030202060203" pitchFamily="34" charset="77"/>
                <a:ea typeface="+mj-ea"/>
                <a:cs typeface="+mj-cs"/>
              </a:rPr>
              <a:t>Iberia | Q3 Opportunity </a:t>
            </a:r>
          </a:p>
        </p:txBody>
      </p:sp>
      <p:pic>
        <p:nvPicPr>
          <p:cNvPr id="9" name="Picture 8">
            <a:extLst>
              <a:ext uri="{FF2B5EF4-FFF2-40B4-BE49-F238E27FC236}">
                <a16:creationId xmlns:a16="http://schemas.microsoft.com/office/drawing/2014/main" id="{6D207AA4-3FF0-0117-97B0-FDCACAFE7E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1475" y="16576"/>
            <a:ext cx="1285875" cy="571500"/>
          </a:xfrm>
          <a:prstGeom prst="rect">
            <a:avLst/>
          </a:prstGeom>
        </p:spPr>
      </p:pic>
    </p:spTree>
    <p:extLst>
      <p:ext uri="{BB962C8B-B14F-4D97-AF65-F5344CB8AC3E}">
        <p14:creationId xmlns:p14="http://schemas.microsoft.com/office/powerpoint/2010/main" val="916089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AB4814-B79D-C6FE-8876-4747FE15E28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C8A1C86-76D0-B8F4-0731-3D05F6A4E367}"/>
              </a:ext>
            </a:extLst>
          </p:cNvPr>
          <p:cNvSpPr/>
          <p:nvPr/>
        </p:nvSpPr>
        <p:spPr>
          <a:xfrm>
            <a:off x="383160" y="1289657"/>
            <a:ext cx="2732400" cy="972280"/>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raphik Regular"/>
              <a:ea typeface="+mn-ea"/>
              <a:cs typeface="+mn-cs"/>
            </a:endParaRPr>
          </a:p>
        </p:txBody>
      </p:sp>
      <p:sp>
        <p:nvSpPr>
          <p:cNvPr id="10" name="Rectangle 9">
            <a:extLst>
              <a:ext uri="{FF2B5EF4-FFF2-40B4-BE49-F238E27FC236}">
                <a16:creationId xmlns:a16="http://schemas.microsoft.com/office/drawing/2014/main" id="{6FCCB1EF-9FAA-8C03-0FE7-D03DB9E290A8}"/>
              </a:ext>
            </a:extLst>
          </p:cNvPr>
          <p:cNvSpPr/>
          <p:nvPr/>
        </p:nvSpPr>
        <p:spPr>
          <a:xfrm>
            <a:off x="383102" y="951102"/>
            <a:ext cx="2731362" cy="338555"/>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Client</a:t>
            </a:r>
          </a:p>
        </p:txBody>
      </p:sp>
      <p:sp>
        <p:nvSpPr>
          <p:cNvPr id="14" name="Rectangle 13">
            <a:extLst>
              <a:ext uri="{FF2B5EF4-FFF2-40B4-BE49-F238E27FC236}">
                <a16:creationId xmlns:a16="http://schemas.microsoft.com/office/drawing/2014/main" id="{5813519C-50A5-1584-01A6-7F2E066590C7}"/>
              </a:ext>
            </a:extLst>
          </p:cNvPr>
          <p:cNvSpPr/>
          <p:nvPr/>
        </p:nvSpPr>
        <p:spPr>
          <a:xfrm>
            <a:off x="3186472" y="1291711"/>
            <a:ext cx="2734911" cy="5320962"/>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500C0"/>
                </a:solidFill>
                <a:effectLst/>
                <a:uLnTx/>
                <a:uFillTx/>
                <a:latin typeface="Graphik Bold"/>
                <a:ea typeface="+mn-ea"/>
                <a:cs typeface="+mn-cs"/>
              </a:rPr>
              <a:t>Solution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a:ln>
                  <a:noFill/>
                </a:ln>
                <a:solidFill>
                  <a:srgbClr val="000000"/>
                </a:solidFill>
                <a:effectLst/>
                <a:uLnTx/>
                <a:uFillTx/>
                <a:latin typeface="Graphik Bold"/>
                <a:ea typeface="+mn-ea"/>
                <a:cs typeface="+mn-cs"/>
              </a:rPr>
              <a:t>Transition out of Legacy Conversational platform </a:t>
            </a:r>
            <a:r>
              <a:rPr kumimoji="0" lang="en-US" sz="1000" b="0" i="0" u="none" strike="noStrike" kern="1200" cap="none" spc="0" normalizeH="0" baseline="0" noProof="0">
                <a:ln>
                  <a:noFill/>
                </a:ln>
                <a:solidFill>
                  <a:srgbClr val="000000"/>
                </a:solidFill>
                <a:effectLst/>
                <a:uLnTx/>
                <a:uFillTx/>
                <a:latin typeface="Graphik Regular"/>
                <a:ea typeface="+mn-ea"/>
                <a:cs typeface="+mn-cs"/>
              </a:rPr>
              <a:t>running on IBM Watson and launch the Agentic AI platform running on MS Azure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a:ln>
                  <a:noFill/>
                </a:ln>
                <a:solidFill>
                  <a:srgbClr val="000000"/>
                </a:solidFill>
                <a:effectLst/>
                <a:uLnTx/>
                <a:uFillTx/>
                <a:latin typeface="Graphik Bold"/>
                <a:ea typeface="+mn-ea"/>
                <a:cs typeface="+mn-cs"/>
              </a:rPr>
              <a:t>External Channel Agentic sales</a:t>
            </a:r>
            <a:r>
              <a:rPr kumimoji="0" lang="en-US" sz="1000" b="0" i="0" u="none" strike="noStrike" kern="1200" cap="none" spc="0" normalizeH="0" baseline="0" noProof="0">
                <a:ln>
                  <a:noFill/>
                </a:ln>
                <a:solidFill>
                  <a:srgbClr val="000000"/>
                </a:solidFill>
                <a:effectLst/>
                <a:uLnTx/>
                <a:uFillTx/>
                <a:latin typeface="Graphik Regular"/>
                <a:ea typeface="+mn-ea"/>
                <a:cs typeface="+mn-cs"/>
              </a:rPr>
              <a:t>. To be able to successfully sell a product with ChatGPT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a:ln>
                  <a:noFill/>
                </a:ln>
                <a:solidFill>
                  <a:srgbClr val="000000"/>
                </a:solidFill>
                <a:effectLst/>
                <a:uLnTx/>
                <a:uFillTx/>
                <a:latin typeface="Graphik Bold"/>
                <a:ea typeface="+mn-ea"/>
                <a:cs typeface="+mn-cs"/>
              </a:rPr>
              <a:t>New digital conversational / Service assistant Team</a:t>
            </a:r>
            <a:r>
              <a:rPr kumimoji="0" lang="en-US" sz="1000" b="0" i="0" u="none" strike="noStrike" kern="1200" cap="none" spc="0" normalizeH="0" baseline="0" noProof="0">
                <a:ln>
                  <a:noFill/>
                </a:ln>
                <a:solidFill>
                  <a:srgbClr val="000000"/>
                </a:solidFill>
                <a:effectLst/>
                <a:uLnTx/>
                <a:uFillTx/>
                <a:latin typeface="Graphik Regular"/>
                <a:ea typeface="+mn-ea"/>
                <a:cs typeface="+mn-cs"/>
              </a:rPr>
              <a:t>. Develop and &amp; launch new journeys to increases cross-sale &amp; Upsell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Graphik Regular"/>
              <a:ea typeface="+mn-lt"/>
              <a:cs typeface="+mn-lt"/>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Graphik Regular"/>
                <a:ea typeface="+mn-lt"/>
                <a:cs typeface="+mn-lt"/>
              </a:rPr>
              <a:t>Building on this foundation, Vodafone expects to achieve the following: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Graphik Regular"/>
              <a:ea typeface="+mn-lt"/>
              <a:cs typeface="+mn-lt"/>
            </a:endParaRPr>
          </a:p>
          <a:p>
            <a:pPr marL="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000" b="0" i="0" u="none" strike="noStrike" kern="1200" cap="none" spc="0" normalizeH="0" baseline="0" noProof="0">
                <a:ln>
                  <a:noFill/>
                </a:ln>
                <a:solidFill>
                  <a:srgbClr val="000000"/>
                </a:solidFill>
                <a:effectLst/>
                <a:uLnTx/>
                <a:uFillTx/>
                <a:latin typeface="Graphik Regular"/>
                <a:ea typeface="+mn-ea"/>
                <a:cs typeface="+mn-cs"/>
              </a:rPr>
              <a:t>First mover advantage benefits &amp; brand differentiation </a:t>
            </a:r>
          </a:p>
          <a:p>
            <a:pPr marL="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000" b="0" i="0" u="none" strike="noStrike" kern="1200" cap="none" spc="0" normalizeH="0" baseline="0" noProof="0">
                <a:ln>
                  <a:noFill/>
                </a:ln>
                <a:solidFill>
                  <a:srgbClr val="000000"/>
                </a:solidFill>
                <a:effectLst/>
                <a:uLnTx/>
                <a:uFillTx/>
                <a:latin typeface="Graphik Regular"/>
                <a:ea typeface="+mn-ea"/>
                <a:cs typeface="+mn-cs"/>
              </a:rPr>
              <a:t>Better product discovery &amp; relevancy through conversation</a:t>
            </a:r>
          </a:p>
          <a:p>
            <a:pPr marL="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000" b="0" i="0" u="none" strike="noStrike" kern="1200" cap="none" spc="0" normalizeH="0" baseline="0" noProof="0">
                <a:ln>
                  <a:noFill/>
                </a:ln>
                <a:solidFill>
                  <a:srgbClr val="000000"/>
                </a:solidFill>
                <a:effectLst/>
                <a:uLnTx/>
                <a:uFillTx/>
                <a:latin typeface="Graphik Regular"/>
                <a:ea typeface="+mn-ea"/>
                <a:cs typeface="+mn-cs"/>
              </a:rPr>
              <a:t>Autonomous sales &amp; Reduced steps to sale </a:t>
            </a:r>
          </a:p>
          <a:p>
            <a:pPr marL="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000" b="0" i="0" u="none" strike="noStrike" kern="1200" cap="none" spc="0" normalizeH="0" baseline="0" noProof="0">
                <a:ln>
                  <a:noFill/>
                </a:ln>
                <a:solidFill>
                  <a:srgbClr val="000000"/>
                </a:solidFill>
                <a:effectLst/>
                <a:uLnTx/>
                <a:uFillTx/>
                <a:latin typeface="Graphik Regular"/>
                <a:ea typeface="+mn-ea"/>
                <a:cs typeface="+mn-cs"/>
              </a:rPr>
              <a:t>New Platform will remove legacy constraints enabling innovation</a:t>
            </a:r>
            <a:endParaRPr kumimoji="0" lang="en-US" sz="10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FFFFFF"/>
              </a:solidFill>
              <a:effectLst/>
              <a:uLnTx/>
              <a:uFillTx/>
              <a:latin typeface="Graphik Regular"/>
              <a:ea typeface="+mn-ea"/>
              <a:cs typeface="+mn-cs"/>
            </a:endParaRPr>
          </a:p>
        </p:txBody>
      </p:sp>
      <p:sp>
        <p:nvSpPr>
          <p:cNvPr id="16" name="Rectangle 15">
            <a:extLst>
              <a:ext uri="{FF2B5EF4-FFF2-40B4-BE49-F238E27FC236}">
                <a16:creationId xmlns:a16="http://schemas.microsoft.com/office/drawing/2014/main" id="{F785AEEA-19AF-2682-704D-BF383E281096}"/>
              </a:ext>
            </a:extLst>
          </p:cNvPr>
          <p:cNvSpPr/>
          <p:nvPr/>
        </p:nvSpPr>
        <p:spPr>
          <a:xfrm>
            <a:off x="3186472" y="956369"/>
            <a:ext cx="2734911" cy="33895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What we will do</a:t>
            </a:r>
          </a:p>
        </p:txBody>
      </p:sp>
      <p:sp>
        <p:nvSpPr>
          <p:cNvPr id="59" name="Rectangle 58">
            <a:extLst>
              <a:ext uri="{FF2B5EF4-FFF2-40B4-BE49-F238E27FC236}">
                <a16:creationId xmlns:a16="http://schemas.microsoft.com/office/drawing/2014/main" id="{CA563B52-623B-52F5-F425-3EF60DC2BC11}"/>
              </a:ext>
            </a:extLst>
          </p:cNvPr>
          <p:cNvSpPr/>
          <p:nvPr/>
        </p:nvSpPr>
        <p:spPr>
          <a:xfrm>
            <a:off x="353827" y="2695181"/>
            <a:ext cx="2756405" cy="3907142"/>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000000"/>
                </a:solidFill>
                <a:effectLst/>
                <a:uLnTx/>
                <a:uFillTx/>
                <a:latin typeface="Graphik Bold"/>
                <a:ea typeface="+mn-ea"/>
                <a:cs typeface="+mn-cs"/>
              </a:rPr>
              <a:t>Vodafone</a:t>
            </a:r>
            <a:r>
              <a:rPr kumimoji="0" lang="en-US" altLang="en-US" sz="1000" b="0" i="0" u="none" strike="noStrike" kern="1200" cap="none" spc="0" normalizeH="0" baseline="0" noProof="0">
                <a:ln>
                  <a:noFill/>
                </a:ln>
                <a:solidFill>
                  <a:srgbClr val="000000"/>
                </a:solidFill>
                <a:effectLst/>
                <a:uLnTx/>
                <a:uFillTx/>
                <a:latin typeface="Graphik Regular"/>
                <a:ea typeface="+mn-ea"/>
                <a:cs typeface="+mn-cs"/>
              </a:rPr>
              <a:t> UK is seeking a strategic outsourcing partner to manage and accelerate the delivery of Conversational AI experiences across all their digital touchpoints.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0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000000"/>
                </a:solidFill>
                <a:effectLst/>
                <a:uLnTx/>
                <a:uFillTx/>
                <a:latin typeface="Graphik Bold"/>
                <a:ea typeface="+mn-ea"/>
                <a:cs typeface="+mn-cs"/>
              </a:rPr>
              <a:t>Vodafone</a:t>
            </a:r>
            <a:r>
              <a:rPr kumimoji="0" lang="en-US" altLang="en-US" sz="1000" b="0" i="0" u="none" strike="noStrike" kern="1200" cap="none" spc="0" normalizeH="0" baseline="0" noProof="0">
                <a:ln>
                  <a:noFill/>
                </a:ln>
                <a:solidFill>
                  <a:srgbClr val="000000"/>
                </a:solidFill>
                <a:effectLst/>
                <a:uLnTx/>
                <a:uFillTx/>
                <a:latin typeface="Graphik Regular"/>
                <a:ea typeface="+mn-ea"/>
                <a:cs typeface="+mn-cs"/>
              </a:rPr>
              <a:t> currently is running a legacy IBM Watson based platform which uses rule based Chatbots service journeys.  As part of this opportunity. </a:t>
            </a:r>
            <a:r>
              <a:rPr kumimoji="0" lang="en-US" altLang="en-US" sz="1000" b="1" i="0" u="none" strike="noStrike" kern="1200" cap="none" spc="0" normalizeH="0" baseline="0" noProof="0">
                <a:ln>
                  <a:noFill/>
                </a:ln>
                <a:solidFill>
                  <a:srgbClr val="000000"/>
                </a:solidFill>
                <a:effectLst/>
                <a:uLnTx/>
                <a:uFillTx/>
                <a:latin typeface="Graphik Bold"/>
                <a:ea typeface="+mn-ea"/>
                <a:cs typeface="+mn-cs"/>
              </a:rPr>
              <a:t>Accenture</a:t>
            </a:r>
            <a:r>
              <a:rPr kumimoji="0" lang="en-US" altLang="en-US" sz="1000" b="0" i="0" u="none" strike="noStrike" kern="1200" cap="none" spc="0" normalizeH="0" baseline="0" noProof="0">
                <a:ln>
                  <a:noFill/>
                </a:ln>
                <a:solidFill>
                  <a:srgbClr val="000000"/>
                </a:solidFill>
                <a:effectLst/>
                <a:uLnTx/>
                <a:uFillTx/>
                <a:latin typeface="Graphik Regular"/>
                <a:ea typeface="+mn-ea"/>
                <a:cs typeface="+mn-cs"/>
              </a:rPr>
              <a:t> will migrate / modernise the intelligence layer out from Legacy IBM Watson platform to a modern Agentic AI based Azure platform.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0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0" i="0" u="none" strike="noStrike" kern="1200" cap="none" spc="0" normalizeH="0" baseline="0" noProof="0">
                <a:ln>
                  <a:noFill/>
                </a:ln>
                <a:solidFill>
                  <a:srgbClr val="000000"/>
                </a:solidFill>
                <a:effectLst/>
                <a:uLnTx/>
                <a:uFillTx/>
                <a:latin typeface="Graphik Regular"/>
                <a:ea typeface="+mn-ea"/>
                <a:cs typeface="+mn-cs"/>
              </a:rPr>
              <a:t>Vodafone is an existing client, and this is a soul source opportunity based on previous GenAI work done for Vodafone.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a:p>
            <a:pPr marL="0" marR="0" lvl="2" indent="0" algn="l" defTabSz="457200" rtl="0" eaLnBrk="1" fontAlgn="auto" latinLnBrk="0" hangingPunct="1">
              <a:lnSpc>
                <a:spcPct val="100000"/>
              </a:lnSpc>
              <a:spcBef>
                <a:spcPts val="200"/>
              </a:spcBef>
              <a:spcAft>
                <a:spcPts val="50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p:txBody>
      </p:sp>
      <p:sp>
        <p:nvSpPr>
          <p:cNvPr id="60" name="Rectangle 59">
            <a:extLst>
              <a:ext uri="{FF2B5EF4-FFF2-40B4-BE49-F238E27FC236}">
                <a16:creationId xmlns:a16="http://schemas.microsoft.com/office/drawing/2014/main" id="{0A342C18-8D73-7BA8-9476-93016986AF00}"/>
              </a:ext>
            </a:extLst>
          </p:cNvPr>
          <p:cNvSpPr/>
          <p:nvPr/>
        </p:nvSpPr>
        <p:spPr>
          <a:xfrm>
            <a:off x="378408" y="2354038"/>
            <a:ext cx="2731824" cy="3384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Background</a:t>
            </a:r>
          </a:p>
        </p:txBody>
      </p:sp>
      <p:sp>
        <p:nvSpPr>
          <p:cNvPr id="39" name="Title 1">
            <a:extLst>
              <a:ext uri="{FF2B5EF4-FFF2-40B4-BE49-F238E27FC236}">
                <a16:creationId xmlns:a16="http://schemas.microsoft.com/office/drawing/2014/main" id="{3896B579-8AA9-4238-9874-C6920189264B}"/>
              </a:ext>
            </a:extLst>
          </p:cNvPr>
          <p:cNvSpPr>
            <a:spLocks noGrp="1"/>
          </p:cNvSpPr>
          <p:nvPr>
            <p:ph type="title"/>
          </p:nvPr>
        </p:nvSpPr>
        <p:spPr>
          <a:xfrm>
            <a:off x="361733" y="159908"/>
            <a:ext cx="7214027" cy="344709"/>
          </a:xfrm>
        </p:spPr>
        <p:txBody>
          <a:bodyPr>
            <a:noAutofit/>
          </a:bodyPr>
          <a:lstStyle/>
          <a:p>
            <a:pPr>
              <a:lnSpc>
                <a:spcPct val="100000"/>
              </a:lnSpc>
              <a:spcBef>
                <a:spcPts val="0"/>
              </a:spcBef>
              <a:defRPr/>
            </a:pPr>
            <a:r>
              <a:rPr lang="en-GB" sz="2400" noProof="0"/>
              <a:t>UKI | Vodafone</a:t>
            </a:r>
            <a:r>
              <a:rPr lang="de-DE" sz="2400" noProof="0"/>
              <a:t> </a:t>
            </a:r>
            <a:r>
              <a:rPr lang="de-DE" sz="2400" b="0"/>
              <a:t>‘Conversational (AI) Excellence‘</a:t>
            </a:r>
            <a:endParaRPr lang="de-DE" sz="2400" b="0" noProof="0"/>
          </a:p>
        </p:txBody>
      </p:sp>
      <p:sp>
        <p:nvSpPr>
          <p:cNvPr id="4" name="Rectangle 3">
            <a:extLst>
              <a:ext uri="{FF2B5EF4-FFF2-40B4-BE49-F238E27FC236}">
                <a16:creationId xmlns:a16="http://schemas.microsoft.com/office/drawing/2014/main" id="{AC96C0C6-8110-BA3E-054A-162D48C74148}"/>
              </a:ext>
            </a:extLst>
          </p:cNvPr>
          <p:cNvSpPr/>
          <p:nvPr/>
        </p:nvSpPr>
        <p:spPr>
          <a:xfrm>
            <a:off x="5983587" y="4669683"/>
            <a:ext cx="2880001" cy="1754163"/>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BE82FF"/>
              </a:solidFill>
              <a:effectLst/>
              <a:uLnTx/>
              <a:uFillTx/>
              <a:latin typeface="Graphik Bold"/>
              <a:ea typeface="+mn-ea"/>
              <a:cs typeface="+mn-cs"/>
            </a:endParaRPr>
          </a:p>
        </p:txBody>
      </p:sp>
      <p:sp>
        <p:nvSpPr>
          <p:cNvPr id="11" name="Rectangle 10">
            <a:extLst>
              <a:ext uri="{FF2B5EF4-FFF2-40B4-BE49-F238E27FC236}">
                <a16:creationId xmlns:a16="http://schemas.microsoft.com/office/drawing/2014/main" id="{E8C528EE-9661-4B55-EB28-33774BA1B78F}"/>
              </a:ext>
            </a:extLst>
          </p:cNvPr>
          <p:cNvSpPr/>
          <p:nvPr/>
        </p:nvSpPr>
        <p:spPr>
          <a:xfrm>
            <a:off x="5993536" y="1294888"/>
            <a:ext cx="2880001" cy="322268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500C0"/>
                </a:solidFill>
                <a:effectLst/>
                <a:uLnTx/>
                <a:uFillTx/>
                <a:latin typeface="Graphik Bold"/>
                <a:ea typeface="+mn-ea"/>
                <a:cs typeface="+mn-cs"/>
              </a:rPr>
              <a:t>Skills</a:t>
            </a:r>
            <a:endParaRPr kumimoji="0" lang="en-US" sz="1400" b="0" i="0" u="none" strike="noStrike" kern="1200" cap="none" spc="0" normalizeH="0" baseline="0" noProof="0">
              <a:ln>
                <a:noFill/>
              </a:ln>
              <a:solidFill>
                <a:srgbClr val="7500C0"/>
              </a:solidFill>
              <a:effectLst/>
              <a:uLnTx/>
              <a:uFillTx/>
              <a:latin typeface="Graphik Regular"/>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mn-cs"/>
              </a:rPr>
              <a:t>MS Azure SME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mn-cs"/>
              </a:rPr>
              <a:t>Data Engineer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mn-cs"/>
              </a:rPr>
              <a:t>AI / ML Engineer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mn-cs"/>
              </a:rPr>
              <a:t>Agent Developers / Prompt Engineers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mn-cs"/>
              </a:rPr>
              <a:t>Data Modelers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mn-cs"/>
              </a:rPr>
              <a:t>UI/UX engineers</a:t>
            </a:r>
          </a:p>
          <a:p>
            <a:pPr marL="0" marR="0" lvl="0"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0" lang="en-US" sz="1200" b="0" i="0" u="none" strike="noStrike" kern="1200" cap="none" spc="0" normalizeH="0" baseline="0" noProof="0">
                <a:ln>
                  <a:noFill/>
                </a:ln>
                <a:solidFill>
                  <a:srgbClr val="000000"/>
                </a:solidFill>
                <a:effectLst/>
                <a:highlight>
                  <a:srgbClr val="FFFF00"/>
                </a:highlight>
                <a:uLnTx/>
                <a:uFillTx/>
                <a:latin typeface="Graphik Regular" panose="020B0503030202060203" pitchFamily="34" charset="77"/>
                <a:ea typeface="+mn-ea"/>
                <a:cs typeface="Calibri" panose="020F0502020204030204" pitchFamily="34" charset="0"/>
              </a:rPr>
              <a:t>​</a:t>
            </a:r>
            <a:r>
              <a:rPr kumimoji="0" lang="en-US" sz="1400" b="1" i="0" u="none" strike="noStrike" kern="1200" cap="none" spc="0" normalizeH="0" baseline="0" noProof="0">
                <a:ln>
                  <a:noFill/>
                </a:ln>
                <a:solidFill>
                  <a:srgbClr val="7500C0"/>
                </a:solidFill>
                <a:effectLst/>
                <a:uLnTx/>
                <a:uFillTx/>
                <a:latin typeface="Graphik Bold"/>
                <a:ea typeface="+mn-ea"/>
                <a:cs typeface="+mn-cs"/>
              </a:rPr>
              <a:t>Technology</a:t>
            </a:r>
            <a:endParaRPr kumimoji="0" lang="en-US" sz="1400" b="0" i="0" u="none" strike="noStrike" kern="1200" cap="none" spc="0" normalizeH="0" baseline="0" noProof="0">
              <a:ln>
                <a:noFill/>
              </a:ln>
              <a:solidFill>
                <a:srgbClr val="7500C0"/>
              </a:solidFill>
              <a:effectLst/>
              <a:uLnTx/>
              <a:uFillTx/>
              <a:latin typeface="Graphik Regular"/>
              <a:ea typeface="+mn-ea"/>
              <a:cs typeface="+mn-cs"/>
            </a:endParaRPr>
          </a:p>
          <a:p>
            <a:pPr marL="0" marR="0" lvl="0" indent="0" algn="l" defTabSz="914400" rtl="0" eaLnBrk="1" fontAlgn="auto" latinLnBrk="0" hangingPunct="1">
              <a:lnSpc>
                <a:spcPct val="100000"/>
              </a:lnSpc>
              <a:spcBef>
                <a:spcPts val="200"/>
              </a:spcBef>
              <a:spcAft>
                <a:spcPts val="500"/>
              </a:spcAft>
              <a:buClr>
                <a:srgbClr val="000000"/>
              </a:buClr>
              <a:buSzPct val="100000"/>
              <a:buFontTx/>
              <a:buNone/>
              <a:tabLst>
                <a:tab pos="3054350" algn="l"/>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Calibri"/>
              </a:rPr>
              <a:t>Microsoft Azure, APIM, Cosmos DB, Open AI, AI Foundry, </a:t>
            </a:r>
            <a:r>
              <a:rPr kumimoji="0" lang="en-US" sz="1000" b="0" i="0" u="none" strike="noStrike" kern="1200" cap="none" spc="0" normalizeH="0" baseline="0" noProof="0" err="1">
                <a:ln>
                  <a:noFill/>
                </a:ln>
                <a:solidFill>
                  <a:srgbClr val="000000"/>
                </a:solidFill>
                <a:effectLst/>
                <a:uLnTx/>
                <a:uFillTx/>
                <a:latin typeface="Graphik Regular"/>
                <a:ea typeface="+mn-ea"/>
                <a:cs typeface="Calibri"/>
              </a:rPr>
              <a:t>Langfuse</a:t>
            </a:r>
            <a:r>
              <a:rPr kumimoji="0" lang="en-US" sz="1000" b="0" i="0" u="none" strike="noStrike" kern="1200" cap="none" spc="0" normalizeH="0" baseline="0" noProof="0">
                <a:ln>
                  <a:noFill/>
                </a:ln>
                <a:solidFill>
                  <a:srgbClr val="000000"/>
                </a:solidFill>
                <a:effectLst/>
                <a:uLnTx/>
                <a:uFillTx/>
                <a:latin typeface="Graphik Regular"/>
                <a:ea typeface="+mn-ea"/>
                <a:cs typeface="Calibri"/>
              </a:rPr>
              <a:t>, Redis, Azure AI Search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500C0"/>
                </a:solidFill>
                <a:effectLst/>
                <a:uLnTx/>
                <a:uFillTx/>
                <a:latin typeface="Graphik Bold"/>
                <a:ea typeface="+mn-ea"/>
                <a:cs typeface="+mn-cs"/>
              </a:rPr>
              <a:t>Agentic / GenAI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Graphik Regular" panose="020B0503030202060203" pitchFamily="34" charset="77"/>
                <a:ea typeface="+mn-ea"/>
                <a:cs typeface="Calibri" panose="020F0502020204030204" pitchFamily="34" charset="0"/>
              </a:rPr>
              <a:t>Conversational AI; Agentic AI; ChatGPT sales enablement; Agentic Sales and Care.</a:t>
            </a:r>
          </a:p>
        </p:txBody>
      </p:sp>
      <p:sp>
        <p:nvSpPr>
          <p:cNvPr id="12" name="Rectangle 11">
            <a:extLst>
              <a:ext uri="{FF2B5EF4-FFF2-40B4-BE49-F238E27FC236}">
                <a16:creationId xmlns:a16="http://schemas.microsoft.com/office/drawing/2014/main" id="{1C95F472-BE21-22F2-E45E-7FADD5D608E5}"/>
              </a:ext>
            </a:extLst>
          </p:cNvPr>
          <p:cNvSpPr/>
          <p:nvPr/>
        </p:nvSpPr>
        <p:spPr>
          <a:xfrm>
            <a:off x="5993536" y="956647"/>
            <a:ext cx="2880001" cy="338401"/>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Skills &amp; Technology</a:t>
            </a:r>
          </a:p>
        </p:txBody>
      </p:sp>
      <p:sp>
        <p:nvSpPr>
          <p:cNvPr id="50" name="TextBox 49">
            <a:extLst>
              <a:ext uri="{FF2B5EF4-FFF2-40B4-BE49-F238E27FC236}">
                <a16:creationId xmlns:a16="http://schemas.microsoft.com/office/drawing/2014/main" id="{2641F7C6-4F61-3971-2281-8EEBDB9FCD30}"/>
              </a:ext>
            </a:extLst>
          </p:cNvPr>
          <p:cNvSpPr txBox="1"/>
          <p:nvPr/>
        </p:nvSpPr>
        <p:spPr>
          <a:xfrm>
            <a:off x="6809562" y="4739792"/>
            <a:ext cx="2001741" cy="220768"/>
          </a:xfrm>
          <a:prstGeom prst="rect">
            <a:avLst/>
          </a:prstGeom>
          <a:noFill/>
          <a:ln>
            <a:noFill/>
          </a:ln>
        </p:spPr>
        <p:txBody>
          <a:bodyPr wrap="square" lIns="0" tIns="0" rIns="0" bIns="0" rtlCol="0">
            <a:no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800" b="1" i="0" u="none" strike="noStrike" kern="1200" cap="none" spc="0" normalizeH="0" baseline="0" noProof="0">
                <a:ln>
                  <a:noFill/>
                </a:ln>
                <a:solidFill>
                  <a:srgbClr val="7500C0"/>
                </a:solidFill>
                <a:effectLst/>
                <a:uLnTx/>
                <a:uFillTx/>
                <a:latin typeface="Graphik Bold"/>
                <a:ea typeface="+mn-ea"/>
                <a:cs typeface="+mn-cs"/>
              </a:rPr>
              <a:t>Involved people from S&amp;PE &amp; Friends</a:t>
            </a:r>
          </a:p>
        </p:txBody>
      </p:sp>
      <p:grpSp>
        <p:nvGrpSpPr>
          <p:cNvPr id="5" name="Group 4">
            <a:extLst>
              <a:ext uri="{FF2B5EF4-FFF2-40B4-BE49-F238E27FC236}">
                <a16:creationId xmlns:a16="http://schemas.microsoft.com/office/drawing/2014/main" id="{458AC1C7-C366-0024-D94C-A2C25589EB4D}"/>
              </a:ext>
            </a:extLst>
          </p:cNvPr>
          <p:cNvGrpSpPr/>
          <p:nvPr/>
        </p:nvGrpSpPr>
        <p:grpSpPr>
          <a:xfrm>
            <a:off x="8950267" y="955012"/>
            <a:ext cx="2880000" cy="5785248"/>
            <a:chOff x="8950267" y="955012"/>
            <a:chExt cx="2880000" cy="5785248"/>
          </a:xfrm>
        </p:grpSpPr>
        <p:sp>
          <p:nvSpPr>
            <p:cNvPr id="6" name="Rectangle 5">
              <a:extLst>
                <a:ext uri="{FF2B5EF4-FFF2-40B4-BE49-F238E27FC236}">
                  <a16:creationId xmlns:a16="http://schemas.microsoft.com/office/drawing/2014/main" id="{F6E6BE5E-7263-0C75-048A-781529641EEE}"/>
                </a:ext>
              </a:extLst>
            </p:cNvPr>
            <p:cNvSpPr/>
            <p:nvPr/>
          </p:nvSpPr>
          <p:spPr>
            <a:xfrm>
              <a:off x="8950267" y="955012"/>
              <a:ext cx="2880000" cy="3384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ACN Business Impact</a:t>
              </a:r>
            </a:p>
          </p:txBody>
        </p:sp>
        <p:grpSp>
          <p:nvGrpSpPr>
            <p:cNvPr id="7" name="Group 6">
              <a:extLst>
                <a:ext uri="{FF2B5EF4-FFF2-40B4-BE49-F238E27FC236}">
                  <a16:creationId xmlns:a16="http://schemas.microsoft.com/office/drawing/2014/main" id="{C0ED1E7D-8908-7FC1-20F4-95659D5109ED}"/>
                </a:ext>
              </a:extLst>
            </p:cNvPr>
            <p:cNvGrpSpPr/>
            <p:nvPr/>
          </p:nvGrpSpPr>
          <p:grpSpPr>
            <a:xfrm>
              <a:off x="8950267" y="1362728"/>
              <a:ext cx="2880000" cy="5377532"/>
              <a:chOff x="8950267" y="1300752"/>
              <a:chExt cx="2880000" cy="5377532"/>
            </a:xfrm>
          </p:grpSpPr>
          <p:cxnSp>
            <p:nvCxnSpPr>
              <p:cNvPr id="9" name="Straight Connector 8">
                <a:extLst>
                  <a:ext uri="{FF2B5EF4-FFF2-40B4-BE49-F238E27FC236}">
                    <a16:creationId xmlns:a16="http://schemas.microsoft.com/office/drawing/2014/main" id="{FABE7C97-C65E-83B6-D3AA-B07546A0198C}"/>
                  </a:ext>
                </a:extLst>
              </p:cNvPr>
              <p:cNvCxnSpPr/>
              <p:nvPr/>
            </p:nvCxnSpPr>
            <p:spPr>
              <a:xfrm>
                <a:off x="9288288" y="4838230"/>
                <a:ext cx="17717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2D33AB9-334D-CE00-CDE3-FCD44CA1923D}"/>
                  </a:ext>
                </a:extLst>
              </p:cNvPr>
              <p:cNvSpPr/>
              <p:nvPr/>
            </p:nvSpPr>
            <p:spPr>
              <a:xfrm>
                <a:off x="8950267" y="1300752"/>
                <a:ext cx="2880000" cy="5377532"/>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7" name="Rectangle 16">
                <a:extLst>
                  <a:ext uri="{FF2B5EF4-FFF2-40B4-BE49-F238E27FC236}">
                    <a16:creationId xmlns:a16="http://schemas.microsoft.com/office/drawing/2014/main" id="{D2C7C098-2759-BC40-A4F2-65035097F699}"/>
                  </a:ext>
                </a:extLst>
              </p:cNvPr>
              <p:cNvSpPr/>
              <p:nvPr/>
            </p:nvSpPr>
            <p:spPr>
              <a:xfrm>
                <a:off x="9008342" y="1381463"/>
                <a:ext cx="2759877" cy="11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91440" rIns="91440" bIns="91440" rtlCol="0" anchor="ct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7500C0"/>
                    </a:solidFill>
                    <a:effectLst/>
                    <a:uLnTx/>
                    <a:uFillTx/>
                    <a:latin typeface="Graphik Bold"/>
                    <a:ea typeface="+mn-ea"/>
                    <a:cs typeface="+mn-cs"/>
                  </a:rPr>
                  <a:t>USD 3.8M </a:t>
                </a:r>
                <a:r>
                  <a:rPr kumimoji="0" lang="en-US" sz="1000" b="0" i="0" u="none" strike="noStrike" kern="1200" cap="none" spc="0" normalizeH="0" baseline="0" noProof="0">
                    <a:ln>
                      <a:noFill/>
                    </a:ln>
                    <a:solidFill>
                      <a:srgbClr val="000000"/>
                    </a:solidFill>
                    <a:effectLst/>
                    <a:uLnTx/>
                    <a:uFillTx/>
                    <a:latin typeface="Graphik Regular"/>
                    <a:ea typeface="+mn-ea"/>
                    <a:cs typeface="+mn-cs"/>
                  </a:rPr>
                  <a:t>(Year1)</a:t>
                </a:r>
                <a:br>
                  <a:rPr kumimoji="0" lang="en-US" sz="1050" b="1" i="0" u="none" strike="noStrike" kern="1200" cap="none" spc="0" normalizeH="0" baseline="0" noProof="0">
                    <a:ln>
                      <a:noFill/>
                    </a:ln>
                    <a:solidFill>
                      <a:srgbClr val="FFFFFF"/>
                    </a:solidFill>
                    <a:effectLst/>
                    <a:uLnTx/>
                    <a:uFillTx/>
                    <a:latin typeface="Graphik Bold"/>
                    <a:ea typeface="+mn-ea"/>
                    <a:cs typeface="+mn-cs"/>
                  </a:rPr>
                </a:br>
                <a:r>
                  <a:rPr kumimoji="0" lang="en-US" sz="1800" b="1" i="0" u="none" strike="noStrike" kern="1200" cap="none" spc="0" normalizeH="0" baseline="0" noProof="0">
                    <a:ln>
                      <a:noFill/>
                    </a:ln>
                    <a:solidFill>
                      <a:srgbClr val="7500C0"/>
                    </a:solidFill>
                    <a:effectLst/>
                    <a:uLnTx/>
                    <a:uFillTx/>
                    <a:latin typeface="Graphik Bold"/>
                    <a:ea typeface="+mn-ea"/>
                    <a:cs typeface="+mn-cs"/>
                  </a:rPr>
                  <a:t>35.8% </a:t>
                </a:r>
                <a:r>
                  <a:rPr kumimoji="0" lang="en-US" sz="1050" b="0" i="0" u="none" strike="noStrike" kern="1200" cap="none" spc="0" normalizeH="0" baseline="0" noProof="0">
                    <a:ln>
                      <a:noFill/>
                    </a:ln>
                    <a:solidFill>
                      <a:srgbClr val="000000"/>
                    </a:solidFill>
                    <a:effectLst/>
                    <a:uLnTx/>
                    <a:uFillTx/>
                    <a:latin typeface="Graphik Regular"/>
                    <a:ea typeface="+mn-ea"/>
                    <a:cs typeface="+mn-cs"/>
                  </a:rPr>
                  <a:t>CCI%</a:t>
                </a:r>
              </a:p>
            </p:txBody>
          </p:sp>
          <p:sp>
            <p:nvSpPr>
              <p:cNvPr id="18" name="Rectangle 17">
                <a:extLst>
                  <a:ext uri="{FF2B5EF4-FFF2-40B4-BE49-F238E27FC236}">
                    <a16:creationId xmlns:a16="http://schemas.microsoft.com/office/drawing/2014/main" id="{D7AB09C6-915F-DA25-D2D5-837554A9448F}"/>
                  </a:ext>
                </a:extLst>
              </p:cNvPr>
              <p:cNvSpPr/>
              <p:nvPr/>
            </p:nvSpPr>
            <p:spPr>
              <a:xfrm>
                <a:off x="9013170" y="4772820"/>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MUs involved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500C0"/>
                    </a:solidFill>
                    <a:effectLst/>
                    <a:uLnTx/>
                    <a:uFillTx/>
                    <a:latin typeface="Graphik Bold"/>
                    <a:ea typeface="+mn-ea"/>
                    <a:cs typeface="+mn-cs"/>
                  </a:rPr>
                  <a:t>UKI</a:t>
                </a:r>
              </a:p>
            </p:txBody>
          </p:sp>
          <p:sp>
            <p:nvSpPr>
              <p:cNvPr id="19" name="Rectangle 18">
                <a:extLst>
                  <a:ext uri="{FF2B5EF4-FFF2-40B4-BE49-F238E27FC236}">
                    <a16:creationId xmlns:a16="http://schemas.microsoft.com/office/drawing/2014/main" id="{74B8A0C0-278F-97E0-EAD4-B68CAE88B628}"/>
                  </a:ext>
                </a:extLst>
              </p:cNvPr>
              <p:cNvSpPr/>
              <p:nvPr/>
            </p:nvSpPr>
            <p:spPr>
              <a:xfrm>
                <a:off x="9000471" y="3822368"/>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500C0"/>
                    </a:solidFill>
                    <a:effectLst/>
                    <a:uLnTx/>
                    <a:uFillTx/>
                    <a:latin typeface="Graphik Bold"/>
                    <a:ea typeface="+mn-ea"/>
                    <a:cs typeface="+mn-cs"/>
                  </a:rPr>
                  <a:t>1 Year (+ Optional 1 Year extension)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duration</a:t>
                </a:r>
                <a:r>
                  <a:rPr kumimoji="0" lang="en-US" sz="1100" b="0" i="0" u="none" strike="noStrike" kern="1200" cap="none" spc="0" normalizeH="0" baseline="0" noProof="0">
                    <a:ln>
                      <a:noFill/>
                    </a:ln>
                    <a:solidFill>
                      <a:srgbClr val="000000"/>
                    </a:solidFill>
                    <a:effectLst/>
                    <a:uLnTx/>
                    <a:uFillTx/>
                    <a:latin typeface="Graphik Regular"/>
                    <a:ea typeface="+mn-ea"/>
                    <a:cs typeface="+mn-cs"/>
                  </a:rPr>
                  <a:t> </a:t>
                </a:r>
              </a:p>
            </p:txBody>
          </p:sp>
          <p:sp>
            <p:nvSpPr>
              <p:cNvPr id="20" name="Rectangle 19">
                <a:extLst>
                  <a:ext uri="{FF2B5EF4-FFF2-40B4-BE49-F238E27FC236}">
                    <a16:creationId xmlns:a16="http://schemas.microsoft.com/office/drawing/2014/main" id="{30D8E6D4-6D70-8AF8-829E-A2E833C6F454}"/>
                  </a:ext>
                </a:extLst>
              </p:cNvPr>
              <p:cNvSpPr/>
              <p:nvPr/>
            </p:nvSpPr>
            <p:spPr>
              <a:xfrm>
                <a:off x="9013170" y="5723273"/>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Ecosystem Partners involved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500C0"/>
                    </a:solidFill>
                    <a:effectLst/>
                    <a:uLnTx/>
                    <a:uFillTx/>
                    <a:latin typeface="Graphik Bold"/>
                    <a:ea typeface="+mn-ea"/>
                    <a:cs typeface="+mn-cs"/>
                  </a:rPr>
                  <a:t>Microsoft</a:t>
                </a:r>
              </a:p>
            </p:txBody>
          </p:sp>
          <p:sp>
            <p:nvSpPr>
              <p:cNvPr id="23" name="Rectangle 22">
                <a:extLst>
                  <a:ext uri="{FF2B5EF4-FFF2-40B4-BE49-F238E27FC236}">
                    <a16:creationId xmlns:a16="http://schemas.microsoft.com/office/drawing/2014/main" id="{BE7DA21D-10A5-A535-FA50-7F5F1841DC7B}"/>
                  </a:ext>
                </a:extLst>
              </p:cNvPr>
              <p:cNvSpPr/>
              <p:nvPr/>
            </p:nvSpPr>
            <p:spPr>
              <a:xfrm>
                <a:off x="9013170" y="2619915"/>
                <a:ext cx="2759877" cy="11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91440" rtlCol="0" anchor="ct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Coding**</a:t>
                </a:r>
                <a:endParaRPr kumimoji="0" lang="en-US" sz="12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a:ea typeface="+mn-ea"/>
                    <a:cs typeface="+mn-cs"/>
                  </a:rPr>
                  <a:t>SI: </a:t>
                </a:r>
                <a:r>
                  <a:rPr kumimoji="0" lang="en-US" sz="1400" b="1" i="0" u="none" strike="noStrike" kern="1200" cap="none" spc="0" normalizeH="0" baseline="0" noProof="0">
                    <a:ln>
                      <a:noFill/>
                    </a:ln>
                    <a:solidFill>
                      <a:srgbClr val="7500C0"/>
                    </a:solidFill>
                    <a:effectLst/>
                    <a:uLnTx/>
                    <a:uFillTx/>
                    <a:latin typeface="Graphik Bold"/>
                    <a:ea typeface="+mn-ea"/>
                    <a:cs typeface="+mn-cs"/>
                  </a:rPr>
                  <a:t>USD 3M; Con: USD 800K</a:t>
                </a:r>
                <a:r>
                  <a:rPr kumimoji="0" lang="en-US" sz="1200" b="0" i="0" u="none" strike="noStrike" kern="1200" cap="none" spc="0" normalizeH="0" baseline="0" noProof="0">
                    <a:ln>
                      <a:noFill/>
                    </a:ln>
                    <a:solidFill>
                      <a:srgbClr val="000000"/>
                    </a:solidFill>
                    <a:effectLst/>
                    <a:uLnTx/>
                    <a:uFillTx/>
                    <a:latin typeface="Graphik Regular"/>
                    <a:ea typeface="+mn-ea"/>
                    <a:cs typeface="+mn-cs"/>
                  </a:rPr>
                  <a:t> </a:t>
                </a:r>
              </a:p>
            </p:txBody>
          </p:sp>
        </p:grpSp>
      </p:grpSp>
      <p:grpSp>
        <p:nvGrpSpPr>
          <p:cNvPr id="15" name="Group 14">
            <a:extLst>
              <a:ext uri="{FF2B5EF4-FFF2-40B4-BE49-F238E27FC236}">
                <a16:creationId xmlns:a16="http://schemas.microsoft.com/office/drawing/2014/main" id="{3816C291-3795-7C6E-30D2-91ABEB983E2A}"/>
              </a:ext>
            </a:extLst>
          </p:cNvPr>
          <p:cNvGrpSpPr/>
          <p:nvPr/>
        </p:nvGrpSpPr>
        <p:grpSpPr>
          <a:xfrm>
            <a:off x="6592534" y="176600"/>
            <a:ext cx="4254507" cy="519919"/>
            <a:chOff x="7575760" y="246303"/>
            <a:chExt cx="4254507" cy="519919"/>
          </a:xfrm>
        </p:grpSpPr>
        <p:pic>
          <p:nvPicPr>
            <p:cNvPr id="2" name="Picture 1">
              <a:extLst>
                <a:ext uri="{FF2B5EF4-FFF2-40B4-BE49-F238E27FC236}">
                  <a16:creationId xmlns:a16="http://schemas.microsoft.com/office/drawing/2014/main" id="{452C97F3-6C17-E92C-26AF-458DB2406490}"/>
                </a:ext>
              </a:extLst>
            </p:cNvPr>
            <p:cNvPicPr>
              <a:picLocks noChangeAspect="1"/>
            </p:cNvPicPr>
            <p:nvPr/>
          </p:nvPicPr>
          <p:blipFill>
            <a:blip r:embed="rId3"/>
            <a:stretch>
              <a:fillRect/>
            </a:stretch>
          </p:blipFill>
          <p:spPr>
            <a:xfrm>
              <a:off x="8177589" y="246303"/>
              <a:ext cx="3652678" cy="519804"/>
            </a:xfrm>
            <a:prstGeom prst="rect">
              <a:avLst/>
            </a:prstGeom>
          </p:spPr>
        </p:pic>
        <p:pic>
          <p:nvPicPr>
            <p:cNvPr id="1026" name="Picture 2">
              <a:extLst>
                <a:ext uri="{FF2B5EF4-FFF2-40B4-BE49-F238E27FC236}">
                  <a16:creationId xmlns:a16="http://schemas.microsoft.com/office/drawing/2014/main" id="{E2C64686-6C33-EACA-487E-60BCBAD4E5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5760" y="246418"/>
              <a:ext cx="601830" cy="519804"/>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TextBox 23">
            <a:extLst>
              <a:ext uri="{FF2B5EF4-FFF2-40B4-BE49-F238E27FC236}">
                <a16:creationId xmlns:a16="http://schemas.microsoft.com/office/drawing/2014/main" id="{9942136E-8405-8135-76FF-BC71EAE94BCF}"/>
              </a:ext>
            </a:extLst>
          </p:cNvPr>
          <p:cNvSpPr txBox="1"/>
          <p:nvPr/>
        </p:nvSpPr>
        <p:spPr>
          <a:xfrm>
            <a:off x="7230204" y="4900206"/>
            <a:ext cx="1581099" cy="4924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100" b="1" i="0" u="none" strike="noStrike" kern="1200" cap="none" spc="0" normalizeH="0" baseline="0" noProof="0">
                <a:ln>
                  <a:noFill/>
                </a:ln>
                <a:solidFill>
                  <a:srgbClr val="000000"/>
                </a:solidFill>
                <a:effectLst/>
                <a:uLnTx/>
                <a:uFillTx/>
                <a:latin typeface="Graphik Bold"/>
                <a:ea typeface="+mn-ea"/>
                <a:cs typeface="+mn-cs"/>
              </a:rPr>
              <a:t>Steven Carvalho</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100" b="1" i="0" u="none" strike="noStrike" kern="1200" cap="none" spc="0" normalizeH="0" baseline="0" noProof="0">
                <a:ln>
                  <a:noFill/>
                </a:ln>
                <a:solidFill>
                  <a:srgbClr val="000000"/>
                </a:solidFill>
                <a:effectLst/>
                <a:uLnTx/>
                <a:uFillTx/>
                <a:latin typeface="Graphik Bold"/>
                <a:ea typeface="+mn-ea"/>
                <a:cs typeface="+mn-cs"/>
              </a:rPr>
              <a:t>Mark Farbrace</a:t>
            </a:r>
          </a:p>
        </p:txBody>
      </p:sp>
      <p:pic>
        <p:nvPicPr>
          <p:cNvPr id="21" name="Picture 20">
            <a:extLst>
              <a:ext uri="{FF2B5EF4-FFF2-40B4-BE49-F238E27FC236}">
                <a16:creationId xmlns:a16="http://schemas.microsoft.com/office/drawing/2014/main" id="{253AB3CF-F221-9900-99D7-ECBDEFC3F30E}"/>
              </a:ext>
            </a:extLst>
          </p:cNvPr>
          <p:cNvPicPr>
            <a:picLocks noChangeAspect="1"/>
          </p:cNvPicPr>
          <p:nvPr/>
        </p:nvPicPr>
        <p:blipFill>
          <a:blip r:embed="rId5"/>
          <a:stretch>
            <a:fillRect/>
          </a:stretch>
        </p:blipFill>
        <p:spPr>
          <a:xfrm>
            <a:off x="301678" y="1138217"/>
            <a:ext cx="1214450" cy="1214450"/>
          </a:xfrm>
          <a:prstGeom prst="rect">
            <a:avLst/>
          </a:prstGeom>
        </p:spPr>
      </p:pic>
      <p:sp>
        <p:nvSpPr>
          <p:cNvPr id="25" name="TextBox 24">
            <a:extLst>
              <a:ext uri="{FF2B5EF4-FFF2-40B4-BE49-F238E27FC236}">
                <a16:creationId xmlns:a16="http://schemas.microsoft.com/office/drawing/2014/main" id="{A1E5EC7A-8B1E-D98E-2FE0-2B58B1BC317F}"/>
              </a:ext>
            </a:extLst>
          </p:cNvPr>
          <p:cNvSpPr txBox="1"/>
          <p:nvPr/>
        </p:nvSpPr>
        <p:spPr>
          <a:xfrm>
            <a:off x="1438975" y="1633233"/>
            <a:ext cx="1214450" cy="338400"/>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Graphik Bold"/>
                <a:ea typeface="+mn-ea"/>
                <a:cs typeface="+mn-cs"/>
              </a:rPr>
              <a:t>Vodafone UK</a:t>
            </a:r>
          </a:p>
        </p:txBody>
      </p:sp>
      <p:pic>
        <p:nvPicPr>
          <p:cNvPr id="22" name="Picture 21">
            <a:extLst>
              <a:ext uri="{FF2B5EF4-FFF2-40B4-BE49-F238E27FC236}">
                <a16:creationId xmlns:a16="http://schemas.microsoft.com/office/drawing/2014/main" id="{BB45BA4C-5E17-6193-0A78-65EFBBD821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7041" y="150810"/>
            <a:ext cx="1285875" cy="571500"/>
          </a:xfrm>
          <a:prstGeom prst="rect">
            <a:avLst/>
          </a:prstGeom>
        </p:spPr>
      </p:pic>
    </p:spTree>
    <p:extLst>
      <p:ext uri="{BB962C8B-B14F-4D97-AF65-F5344CB8AC3E}">
        <p14:creationId xmlns:p14="http://schemas.microsoft.com/office/powerpoint/2010/main" val="3246304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3F1239D-D420-8C70-BEF7-E2C8BA69431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D0460E6-8EC8-DDE6-DE91-00750FD0F612}"/>
              </a:ext>
            </a:extLst>
          </p:cNvPr>
          <p:cNvSpPr/>
          <p:nvPr/>
        </p:nvSpPr>
        <p:spPr>
          <a:xfrm>
            <a:off x="383160" y="1289657"/>
            <a:ext cx="2732400" cy="972280"/>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raphik Regular"/>
              <a:ea typeface="+mn-ea"/>
              <a:cs typeface="+mn-cs"/>
            </a:endParaRPr>
          </a:p>
        </p:txBody>
      </p:sp>
      <p:sp>
        <p:nvSpPr>
          <p:cNvPr id="10" name="Rectangle 9">
            <a:extLst>
              <a:ext uri="{FF2B5EF4-FFF2-40B4-BE49-F238E27FC236}">
                <a16:creationId xmlns:a16="http://schemas.microsoft.com/office/drawing/2014/main" id="{E5150496-584D-7745-A646-83AB6C94E01D}"/>
              </a:ext>
            </a:extLst>
          </p:cNvPr>
          <p:cNvSpPr/>
          <p:nvPr/>
        </p:nvSpPr>
        <p:spPr>
          <a:xfrm>
            <a:off x="383102" y="951102"/>
            <a:ext cx="2731362" cy="338555"/>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Client</a:t>
            </a:r>
          </a:p>
        </p:txBody>
      </p:sp>
      <p:sp>
        <p:nvSpPr>
          <p:cNvPr id="14" name="Rectangle 13">
            <a:extLst>
              <a:ext uri="{FF2B5EF4-FFF2-40B4-BE49-F238E27FC236}">
                <a16:creationId xmlns:a16="http://schemas.microsoft.com/office/drawing/2014/main" id="{554A1C0D-4415-C4C7-F219-790A3A7B7627}"/>
              </a:ext>
            </a:extLst>
          </p:cNvPr>
          <p:cNvSpPr/>
          <p:nvPr/>
        </p:nvSpPr>
        <p:spPr>
          <a:xfrm>
            <a:off x="3186472" y="1291711"/>
            <a:ext cx="2734911" cy="5310612"/>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7500C0"/>
                </a:solidFill>
                <a:effectLst/>
                <a:uLnTx/>
                <a:uFillTx/>
                <a:latin typeface="Graphik Bold"/>
                <a:ea typeface="+mn-ea"/>
                <a:cs typeface="+mn-cs"/>
              </a:rPr>
              <a:t>Solution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Graphik Regular"/>
                <a:ea typeface="+mn-lt"/>
                <a:cs typeface="+mn-lt"/>
              </a:rPr>
              <a:t>Service and Technology Transformation Specsavers through reframing our strategic partnership</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Graphik Regular"/>
              <a:ea typeface="+mn-lt"/>
              <a:cs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a:ln>
                  <a:noFill/>
                </a:ln>
                <a:solidFill>
                  <a:srgbClr val="000000"/>
                </a:solidFill>
                <a:effectLst/>
                <a:uLnTx/>
                <a:uFillTx/>
                <a:latin typeface="Graphik Bold"/>
                <a:ea typeface="+mn-lt"/>
                <a:cs typeface="+mn-lt"/>
              </a:rPr>
              <a:t>Current Services : AMS for Legacy systems and IMS for Store Systems &amp; Corporate Desktops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a:ln>
                  <a:noFill/>
                </a:ln>
                <a:solidFill>
                  <a:srgbClr val="000000"/>
                </a:solidFill>
                <a:effectLst/>
                <a:uLnTx/>
                <a:uFillTx/>
                <a:latin typeface="Graphik Bold"/>
                <a:ea typeface="+mn-lt"/>
                <a:cs typeface="+mn-lt"/>
              </a:rPr>
              <a:t>New Managed Services: </a:t>
            </a:r>
            <a:r>
              <a:rPr kumimoji="0" lang="en-GB" sz="1000" b="0" i="0" u="none" strike="noStrike" kern="1200" cap="none" spc="0" normalizeH="0" baseline="0" noProof="0">
                <a:ln>
                  <a:noFill/>
                </a:ln>
                <a:solidFill>
                  <a:srgbClr val="000000"/>
                </a:solidFill>
                <a:effectLst/>
                <a:uLnTx/>
                <a:uFillTx/>
                <a:latin typeface="Graphik Regular"/>
                <a:ea typeface="+mn-lt"/>
                <a:cs typeface="+mn-lt"/>
              </a:rPr>
              <a:t>Legacy Value stream optimisation, Optimised Digital Managed Services, </a:t>
            </a:r>
            <a:r>
              <a:rPr kumimoji="0" lang="en-GB" sz="1000" b="1" i="0" u="none" strike="noStrike" kern="1200" cap="none" spc="0" normalizeH="0" baseline="0" noProof="0">
                <a:ln>
                  <a:noFill/>
                </a:ln>
                <a:solidFill>
                  <a:srgbClr val="000000"/>
                </a:solidFill>
                <a:effectLst/>
                <a:uLnTx/>
                <a:uFillTx/>
                <a:latin typeface="Graphik Bold"/>
                <a:ea typeface="+mn-lt"/>
                <a:cs typeface="+mn-lt"/>
              </a:rPr>
              <a:t>Platform Engineering, Enterprise QE, Integrated command centre,</a:t>
            </a:r>
            <a:r>
              <a:rPr kumimoji="0" lang="en-GB" sz="1000" b="0" i="0" u="none" strike="noStrike" kern="1200" cap="none" spc="0" normalizeH="0" baseline="0" noProof="0">
                <a:ln>
                  <a:noFill/>
                </a:ln>
                <a:solidFill>
                  <a:srgbClr val="000000"/>
                </a:solidFill>
                <a:effectLst/>
                <a:uLnTx/>
                <a:uFillTx/>
                <a:latin typeface="Graphik Regular"/>
                <a:ea typeface="+mn-lt"/>
                <a:cs typeface="+mn-lt"/>
              </a:rPr>
              <a:t>  &amp; additional L1/L2 services. Smart Asset Management, Group Service Desk and Service Management, Integration Platform are addition scope service may be included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a:ln>
                  <a:noFill/>
                </a:ln>
                <a:solidFill>
                  <a:srgbClr val="000000"/>
                </a:solidFill>
                <a:effectLst/>
                <a:uLnTx/>
                <a:uFillTx/>
                <a:latin typeface="Graphik Bold"/>
                <a:ea typeface="+mn-lt"/>
                <a:cs typeface="+mn-lt"/>
              </a:rPr>
              <a:t>Transformation: </a:t>
            </a:r>
            <a:r>
              <a:rPr kumimoji="0" lang="en-GB" sz="1000" b="0" i="0" u="none" strike="noStrike" kern="1200" cap="none" spc="0" normalizeH="0" baseline="0" noProof="0">
                <a:ln>
                  <a:noFill/>
                </a:ln>
                <a:solidFill>
                  <a:srgbClr val="000000"/>
                </a:solidFill>
                <a:effectLst/>
                <a:uLnTx/>
                <a:uFillTx/>
                <a:latin typeface="Graphik Regular"/>
                <a:ea typeface="+mn-lt"/>
                <a:cs typeface="+mn-lt"/>
              </a:rPr>
              <a:t>Infrastructure modernisation, Data Platform, Service Platform, TDMO, Network Optimisation, </a:t>
            </a:r>
            <a:r>
              <a:rPr kumimoji="0" lang="en-GB" sz="1000" b="1" i="0" u="none" strike="noStrike" kern="1200" cap="none" spc="0" normalizeH="0" baseline="0" noProof="0">
                <a:ln>
                  <a:noFill/>
                </a:ln>
                <a:solidFill>
                  <a:srgbClr val="000000"/>
                </a:solidFill>
                <a:effectLst/>
                <a:uLnTx/>
                <a:uFillTx/>
                <a:latin typeface="Graphik Bold"/>
                <a:ea typeface="+mn-lt"/>
                <a:cs typeface="+mn-lt"/>
              </a:rPr>
              <a:t>Apps Modernisation, </a:t>
            </a:r>
            <a:r>
              <a:rPr kumimoji="0" lang="en-GB" sz="1000" b="0" i="0" u="none" strike="noStrike" kern="1200" cap="none" spc="0" normalizeH="0" baseline="0" noProof="0">
                <a:ln>
                  <a:noFill/>
                </a:ln>
                <a:solidFill>
                  <a:srgbClr val="000000"/>
                </a:solidFill>
                <a:effectLst/>
                <a:uLnTx/>
                <a:uFillTx/>
                <a:latin typeface="Graphik Regular"/>
                <a:ea typeface="+mn-lt"/>
                <a:cs typeface="+mn-lt"/>
              </a:rPr>
              <a:t>Finance &amp; Supply chain transformations, Store-in-a-box,  Marketing  &amp; Customer experience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a:ln>
                  <a:noFill/>
                </a:ln>
                <a:solidFill>
                  <a:srgbClr val="000000"/>
                </a:solidFill>
                <a:effectLst/>
                <a:uLnTx/>
                <a:uFillTx/>
                <a:latin typeface="Graphik Bold"/>
                <a:ea typeface="+mn-lt"/>
                <a:cs typeface="+mn-lt"/>
              </a:rPr>
              <a:t>GenAI Hub investment, build &amp; operate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rgbClr val="000000"/>
                </a:solidFill>
                <a:effectLst/>
                <a:uLnTx/>
                <a:uFillTx/>
                <a:latin typeface="Graphik Regular"/>
                <a:ea typeface="+mn-lt"/>
                <a:cs typeface="+mn-lt"/>
              </a:rPr>
              <a:t>Deliver enhanced  technology foundations, consistent global operations and optimisation all aligned with the need to drive down IT.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Graphik Regular"/>
              <a:ea typeface="+mn-lt"/>
              <a:cs typeface="+mn-lt"/>
            </a:endParaRPr>
          </a:p>
        </p:txBody>
      </p:sp>
      <p:sp>
        <p:nvSpPr>
          <p:cNvPr id="16" name="Rectangle 15">
            <a:extLst>
              <a:ext uri="{FF2B5EF4-FFF2-40B4-BE49-F238E27FC236}">
                <a16:creationId xmlns:a16="http://schemas.microsoft.com/office/drawing/2014/main" id="{49CA0274-7368-7840-C97F-53A776A9885B}"/>
              </a:ext>
            </a:extLst>
          </p:cNvPr>
          <p:cNvSpPr/>
          <p:nvPr/>
        </p:nvSpPr>
        <p:spPr>
          <a:xfrm>
            <a:off x="3186472" y="956369"/>
            <a:ext cx="2734911" cy="33895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What we will do</a:t>
            </a:r>
          </a:p>
        </p:txBody>
      </p:sp>
      <p:sp>
        <p:nvSpPr>
          <p:cNvPr id="59" name="Rectangle 58">
            <a:extLst>
              <a:ext uri="{FF2B5EF4-FFF2-40B4-BE49-F238E27FC236}">
                <a16:creationId xmlns:a16="http://schemas.microsoft.com/office/drawing/2014/main" id="{1C4EA272-C722-9DB9-67EE-395D73A141C4}"/>
              </a:ext>
            </a:extLst>
          </p:cNvPr>
          <p:cNvSpPr/>
          <p:nvPr/>
        </p:nvSpPr>
        <p:spPr>
          <a:xfrm>
            <a:off x="353827" y="2695181"/>
            <a:ext cx="2756405" cy="3907142"/>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1">
                <a:ln>
                  <a:noFill/>
                </a:ln>
                <a:solidFill>
                  <a:srgbClr val="000000"/>
                </a:solidFill>
                <a:effectLst/>
                <a:uLnTx/>
                <a:uFillTx/>
                <a:latin typeface="Graphik Regular"/>
                <a:ea typeface="+mn-lt"/>
                <a:cs typeface="+mn-lt"/>
              </a:rPr>
              <a:t>Specsavers is a purpose-driven global optical and audiology business (founded 1984) with 2,815 stores, 46,000 employees, and £4.1bn in revenue. A long-standing Accenture client since 2011, the organisation launched a transformation programme to focus on building a future-ready technology core to enable sustainable growth, improving transformation capability while optimising technology cost to reinvest in innovation and reduce legacy risk.</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1">
              <a:ln>
                <a:noFill/>
              </a:ln>
              <a:solidFill>
                <a:srgbClr val="000000"/>
              </a:solidFill>
              <a:effectLst/>
              <a:uLnTx/>
              <a:uFillTx/>
              <a:latin typeface="Graphik Regular"/>
              <a:ea typeface="+mn-lt"/>
              <a:cs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1">
                <a:ln>
                  <a:noFill/>
                </a:ln>
                <a:solidFill>
                  <a:srgbClr val="000000"/>
                </a:solidFill>
                <a:effectLst/>
                <a:uLnTx/>
                <a:uFillTx/>
                <a:latin typeface="Graphik Regular"/>
                <a:ea typeface="+mn-lt"/>
                <a:cs typeface="+mn-lt"/>
              </a:rPr>
              <a:t>The transformation agenda targets £10m savings in Year 1 while underpinning a 2030 ambition to deliver an end-to-end blended customer experience across in-store and digital channels. This will expand services and drive growth, with a goal to increase the customer base of 48 million by 50%.</a:t>
            </a:r>
            <a:endParaRPr kumimoji="0" lang="en-GB" sz="1200" b="0" i="0" u="none" strike="noStrike" kern="1200" cap="none" spc="0" normalizeH="0" baseline="0" noProof="1">
              <a:ln>
                <a:noFill/>
              </a:ln>
              <a:solidFill>
                <a:srgbClr val="000000"/>
              </a:solidFill>
              <a:effectLst/>
              <a:uLnTx/>
              <a:uFillTx/>
              <a:latin typeface="Graphik Regular" panose="020B0503030202060203" pitchFamily="34" charset="77"/>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1">
              <a:ln>
                <a:noFill/>
              </a:ln>
              <a:solidFill>
                <a:srgbClr val="000000"/>
              </a:solidFill>
              <a:effectLst/>
              <a:uLnTx/>
              <a:uFillTx/>
              <a:latin typeface="Graphik Regular" panose="020B0503030202060203" pitchFamily="34" charset="77"/>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1">
              <a:ln>
                <a:noFill/>
              </a:ln>
              <a:solidFill>
                <a:srgbClr val="000000"/>
              </a:solidFill>
              <a:effectLst/>
              <a:uLnTx/>
              <a:uFillTx/>
              <a:latin typeface="Graphik Regular" panose="020B0503030202060203" pitchFamily="34" charset="77"/>
              <a:ea typeface="+mn-ea"/>
              <a:cs typeface="+mn-cs"/>
            </a:endParaRPr>
          </a:p>
          <a:p>
            <a:pPr marL="0" marR="0" lvl="2" indent="0" algn="l" defTabSz="457200" rtl="0" eaLnBrk="1" fontAlgn="auto" latinLnBrk="0" hangingPunct="1">
              <a:lnSpc>
                <a:spcPct val="100000"/>
              </a:lnSpc>
              <a:spcBef>
                <a:spcPts val="200"/>
              </a:spcBef>
              <a:spcAft>
                <a:spcPts val="500"/>
              </a:spcAft>
              <a:buClrTx/>
              <a:buSzTx/>
              <a:buFontTx/>
              <a:buNone/>
              <a:tabLst/>
              <a:defRPr/>
            </a:pPr>
            <a:endParaRPr kumimoji="0" lang="en-GB" sz="1200" b="0" i="0" u="none" strike="noStrike" kern="1200" cap="none" spc="0" normalizeH="0" baseline="0" noProof="1">
              <a:ln>
                <a:noFill/>
              </a:ln>
              <a:solidFill>
                <a:srgbClr val="000000"/>
              </a:solidFill>
              <a:effectLst/>
              <a:uLnTx/>
              <a:uFillTx/>
              <a:latin typeface="Graphik Regular" panose="020B0503030202060203" pitchFamily="34" charset="77"/>
              <a:ea typeface="+mn-ea"/>
              <a:cs typeface="+mn-cs"/>
            </a:endParaRPr>
          </a:p>
        </p:txBody>
      </p:sp>
      <p:sp>
        <p:nvSpPr>
          <p:cNvPr id="60" name="Rectangle 59">
            <a:extLst>
              <a:ext uri="{FF2B5EF4-FFF2-40B4-BE49-F238E27FC236}">
                <a16:creationId xmlns:a16="http://schemas.microsoft.com/office/drawing/2014/main" id="{40FBC600-2033-056A-9FB6-3AD38508C205}"/>
              </a:ext>
            </a:extLst>
          </p:cNvPr>
          <p:cNvSpPr/>
          <p:nvPr/>
        </p:nvSpPr>
        <p:spPr>
          <a:xfrm>
            <a:off x="378408" y="2354038"/>
            <a:ext cx="2731824" cy="3384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Background</a:t>
            </a:r>
          </a:p>
        </p:txBody>
      </p:sp>
      <p:sp>
        <p:nvSpPr>
          <p:cNvPr id="39" name="Title 1">
            <a:extLst>
              <a:ext uri="{FF2B5EF4-FFF2-40B4-BE49-F238E27FC236}">
                <a16:creationId xmlns:a16="http://schemas.microsoft.com/office/drawing/2014/main" id="{213E046F-BEAA-9A90-299A-650704B0341F}"/>
              </a:ext>
            </a:extLst>
          </p:cNvPr>
          <p:cNvSpPr>
            <a:spLocks noGrp="1"/>
          </p:cNvSpPr>
          <p:nvPr>
            <p:ph type="title"/>
          </p:nvPr>
        </p:nvSpPr>
        <p:spPr>
          <a:xfrm>
            <a:off x="280021" y="149657"/>
            <a:ext cx="7019293" cy="344709"/>
          </a:xfrm>
        </p:spPr>
        <p:txBody>
          <a:bodyPr>
            <a:noAutofit/>
          </a:bodyPr>
          <a:lstStyle/>
          <a:p>
            <a:pPr>
              <a:lnSpc>
                <a:spcPct val="100000"/>
              </a:lnSpc>
              <a:spcBef>
                <a:spcPts val="0"/>
              </a:spcBef>
              <a:defRPr/>
            </a:pPr>
            <a:r>
              <a:rPr lang="en-GB" sz="2400" noProof="0"/>
              <a:t>UKI | Q3 Opportunity: Specsavers ‘</a:t>
            </a:r>
            <a:r>
              <a:rPr lang="en-GB" sz="2400" b="0">
                <a:ea typeface="+mj-lt"/>
                <a:cs typeface="+mj-lt"/>
              </a:rPr>
              <a:t>Framing the Future’</a:t>
            </a:r>
            <a:endParaRPr lang="en-GB" sz="2400" b="0" noProof="0"/>
          </a:p>
        </p:txBody>
      </p:sp>
      <p:sp>
        <p:nvSpPr>
          <p:cNvPr id="4" name="Rectangle 3">
            <a:extLst>
              <a:ext uri="{FF2B5EF4-FFF2-40B4-BE49-F238E27FC236}">
                <a16:creationId xmlns:a16="http://schemas.microsoft.com/office/drawing/2014/main" id="{D8C8F70C-9232-E686-85C9-55807F3A5BEF}"/>
              </a:ext>
            </a:extLst>
          </p:cNvPr>
          <p:cNvSpPr/>
          <p:nvPr/>
        </p:nvSpPr>
        <p:spPr>
          <a:xfrm>
            <a:off x="5983587" y="4669683"/>
            <a:ext cx="2880001" cy="1932640"/>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BE82FF"/>
              </a:solidFill>
              <a:effectLst/>
              <a:uLnTx/>
              <a:uFillTx/>
              <a:latin typeface="Graphik Bold"/>
              <a:ea typeface="+mn-ea"/>
              <a:cs typeface="+mn-cs"/>
            </a:endParaRPr>
          </a:p>
        </p:txBody>
      </p:sp>
      <p:sp>
        <p:nvSpPr>
          <p:cNvPr id="11" name="Rectangle 10">
            <a:extLst>
              <a:ext uri="{FF2B5EF4-FFF2-40B4-BE49-F238E27FC236}">
                <a16:creationId xmlns:a16="http://schemas.microsoft.com/office/drawing/2014/main" id="{7105FB3D-58F5-BE5B-7242-97FAA7B43719}"/>
              </a:ext>
            </a:extLst>
          </p:cNvPr>
          <p:cNvSpPr/>
          <p:nvPr/>
        </p:nvSpPr>
        <p:spPr>
          <a:xfrm>
            <a:off x="5993536" y="1294888"/>
            <a:ext cx="2880001" cy="322268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500C0"/>
                </a:solidFill>
                <a:effectLst/>
                <a:uLnTx/>
                <a:uFillTx/>
                <a:latin typeface="Graphik Bold"/>
                <a:ea typeface="+mn-ea"/>
                <a:cs typeface="+mn-cs"/>
              </a:rPr>
              <a:t>Skills</a:t>
            </a:r>
            <a:endParaRPr kumimoji="0" lang="en-US" sz="1400" b="0" i="0" u="none" strike="noStrike" kern="1200" cap="none" spc="0" normalizeH="0" baseline="0" noProof="0">
              <a:ln>
                <a:noFill/>
              </a:ln>
              <a:solidFill>
                <a:srgbClr val="7500C0"/>
              </a:solidFill>
              <a:effectLst/>
              <a:uLnTx/>
              <a:uFillTx/>
              <a:latin typeface="Graphik Regular"/>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ct val="100000"/>
              <a:buFont typeface="Calibri"/>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Calibri"/>
              </a:rPr>
              <a:t>Java</a:t>
            </a:r>
          </a:p>
          <a:p>
            <a:pPr marL="171450" marR="0" lvl="0" indent="-171450" algn="l" defTabSz="914400" rtl="0" eaLnBrk="1" fontAlgn="auto" latinLnBrk="0" hangingPunct="1">
              <a:lnSpc>
                <a:spcPct val="100000"/>
              </a:lnSpc>
              <a:spcBef>
                <a:spcPts val="0"/>
              </a:spcBef>
              <a:spcAft>
                <a:spcPts val="0"/>
              </a:spcAft>
              <a:buClr>
                <a:srgbClr val="000000"/>
              </a:buClr>
              <a:buSzPct val="100000"/>
              <a:buFont typeface="Calibri"/>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Calibri"/>
              </a:rPr>
              <a:t>Active MQ</a:t>
            </a:r>
          </a:p>
          <a:p>
            <a:pPr marL="171450" marR="0" lvl="0" indent="-171450" algn="l" defTabSz="914400" rtl="0" eaLnBrk="1" fontAlgn="auto" latinLnBrk="0" hangingPunct="1">
              <a:lnSpc>
                <a:spcPct val="100000"/>
              </a:lnSpc>
              <a:spcBef>
                <a:spcPts val="0"/>
              </a:spcBef>
              <a:spcAft>
                <a:spcPts val="0"/>
              </a:spcAft>
              <a:buClr>
                <a:srgbClr val="000000"/>
              </a:buClr>
              <a:buSzPct val="100000"/>
              <a:buFont typeface="Calibri"/>
              <a:buChar char="-"/>
              <a:tabLst/>
              <a:defRPr/>
            </a:pPr>
            <a:r>
              <a:rPr kumimoji="0" lang="en-US" sz="1000" b="0" i="0" u="none" strike="noStrike" kern="1200" cap="none" spc="0" normalizeH="0" baseline="0" noProof="0" err="1">
                <a:ln>
                  <a:noFill/>
                </a:ln>
                <a:solidFill>
                  <a:srgbClr val="000000"/>
                </a:solidFill>
                <a:effectLst/>
                <a:uLnTx/>
                <a:uFillTx/>
                <a:latin typeface="Graphik Regular"/>
                <a:ea typeface="+mn-ea"/>
                <a:cs typeface="Calibri"/>
              </a:rPr>
              <a:t>mySQL</a:t>
            </a:r>
            <a:endParaRPr kumimoji="0" lang="en-US" sz="1000" b="0" i="0" u="none" strike="noStrike" kern="1200" cap="none" spc="0" normalizeH="0" baseline="0" noProof="0">
              <a:ln>
                <a:noFill/>
              </a:ln>
              <a:solidFill>
                <a:srgbClr val="000000"/>
              </a:solidFill>
              <a:effectLst/>
              <a:uLnTx/>
              <a:uFillTx/>
              <a:latin typeface="Graphik Regular"/>
              <a:ea typeface="+mn-ea"/>
              <a:cs typeface="Calibri"/>
            </a:endParaRPr>
          </a:p>
          <a:p>
            <a:pPr marL="171450" marR="0" lvl="0" indent="-171450" algn="l" defTabSz="914400" rtl="0" eaLnBrk="1" fontAlgn="auto" latinLnBrk="0" hangingPunct="1">
              <a:lnSpc>
                <a:spcPct val="100000"/>
              </a:lnSpc>
              <a:spcBef>
                <a:spcPts val="0"/>
              </a:spcBef>
              <a:spcAft>
                <a:spcPts val="0"/>
              </a:spcAft>
              <a:buClr>
                <a:srgbClr val="000000"/>
              </a:buClr>
              <a:buSzPct val="100000"/>
              <a:buFont typeface="Calibri"/>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Calibri"/>
              </a:rPr>
              <a:t>Adobe Campaign</a:t>
            </a:r>
          </a:p>
          <a:p>
            <a:pPr marL="0" marR="0" lvl="0"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0" lang="en-US" sz="1200" b="0" i="0" u="none" strike="noStrike" kern="1200" cap="none" spc="0" normalizeH="0" baseline="0" noProof="0">
                <a:ln>
                  <a:noFill/>
                </a:ln>
                <a:solidFill>
                  <a:srgbClr val="000000"/>
                </a:solidFill>
                <a:effectLst/>
                <a:highlight>
                  <a:srgbClr val="FFFF00"/>
                </a:highlight>
                <a:uLnTx/>
                <a:uFillTx/>
                <a:latin typeface="Graphik Regular" panose="020B0503030202060203" pitchFamily="34" charset="77"/>
                <a:ea typeface="+mn-ea"/>
                <a:cs typeface="Calibri" panose="020F0502020204030204" pitchFamily="34" charset="0"/>
              </a:rPr>
              <a:t>​</a:t>
            </a:r>
            <a:r>
              <a:rPr kumimoji="0" lang="en-US" sz="1400" b="1" i="0" u="none" strike="noStrike" kern="1200" cap="none" spc="0" normalizeH="0" baseline="0" noProof="0">
                <a:ln>
                  <a:noFill/>
                </a:ln>
                <a:solidFill>
                  <a:srgbClr val="7500C0"/>
                </a:solidFill>
                <a:effectLst/>
                <a:uLnTx/>
                <a:uFillTx/>
                <a:latin typeface="Graphik Bold"/>
                <a:ea typeface="+mn-ea"/>
                <a:cs typeface="+mn-cs"/>
              </a:rPr>
              <a:t>Technology</a:t>
            </a:r>
            <a:endParaRPr kumimoji="0" lang="en-US" sz="1400" b="0" i="0" u="none" strike="noStrike" kern="1200" cap="none" spc="0" normalizeH="0" baseline="0" noProof="0">
              <a:ln>
                <a:noFill/>
              </a:ln>
              <a:solidFill>
                <a:srgbClr val="7500C0"/>
              </a:solidFill>
              <a:effectLst/>
              <a:uLnTx/>
              <a:uFillTx/>
              <a:latin typeface="Graphik Regular"/>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Calibri"/>
              </a:rPr>
              <a:t>Oracle EBS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Calibri"/>
              </a:rPr>
              <a:t>Oracle Middleware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500C0"/>
                </a:solidFill>
                <a:effectLst/>
                <a:uLnTx/>
                <a:uFillTx/>
                <a:latin typeface="Graphik Bold"/>
                <a:ea typeface="+mn-ea"/>
                <a:cs typeface="+mn-cs"/>
              </a:rPr>
              <a:t>Agentic / GenAI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000" b="0" i="0" u="none" strike="noStrike" kern="1200" cap="none" spc="0" normalizeH="0" baseline="0" noProof="0">
                <a:ln>
                  <a:noFill/>
                </a:ln>
                <a:solidFill>
                  <a:srgbClr val="000000"/>
                </a:solidFill>
                <a:effectLst/>
                <a:uLnTx/>
                <a:uFillTx/>
                <a:latin typeface="Graphik Regular"/>
                <a:ea typeface="+mn-lt"/>
                <a:cs typeface="+mn-lt"/>
              </a:rPr>
              <a:t>GitHub Co-Pilot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000" b="0" i="0" u="none" strike="noStrike" kern="1200" cap="none" spc="0" normalizeH="0" baseline="0" noProof="0" err="1">
                <a:ln>
                  <a:noFill/>
                </a:ln>
                <a:solidFill>
                  <a:srgbClr val="000000"/>
                </a:solidFill>
                <a:effectLst/>
                <a:uLnTx/>
                <a:uFillTx/>
                <a:latin typeface="Graphik Regular"/>
                <a:ea typeface="+mn-lt"/>
                <a:cs typeface="+mn-lt"/>
              </a:rPr>
              <a:t>GenWizard</a:t>
            </a:r>
            <a:endParaRPr kumimoji="0" lang="en-US" sz="10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Calibri" panose="020F0502020204030204" pitchFamily="34" charset="0"/>
            </a:endParaRPr>
          </a:p>
        </p:txBody>
      </p:sp>
      <p:sp>
        <p:nvSpPr>
          <p:cNvPr id="12" name="Rectangle 11">
            <a:extLst>
              <a:ext uri="{FF2B5EF4-FFF2-40B4-BE49-F238E27FC236}">
                <a16:creationId xmlns:a16="http://schemas.microsoft.com/office/drawing/2014/main" id="{3D65DB06-38E6-3CA1-CC43-5F1CAAEF35A2}"/>
              </a:ext>
            </a:extLst>
          </p:cNvPr>
          <p:cNvSpPr/>
          <p:nvPr/>
        </p:nvSpPr>
        <p:spPr>
          <a:xfrm>
            <a:off x="5993536" y="956647"/>
            <a:ext cx="2880001" cy="338401"/>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Skills &amp; Technology</a:t>
            </a:r>
          </a:p>
        </p:txBody>
      </p:sp>
      <p:sp>
        <p:nvSpPr>
          <p:cNvPr id="50" name="TextBox 49">
            <a:extLst>
              <a:ext uri="{FF2B5EF4-FFF2-40B4-BE49-F238E27FC236}">
                <a16:creationId xmlns:a16="http://schemas.microsoft.com/office/drawing/2014/main" id="{84E0E606-419F-C174-4D4F-DFAB3BD46946}"/>
              </a:ext>
            </a:extLst>
          </p:cNvPr>
          <p:cNvSpPr txBox="1"/>
          <p:nvPr/>
        </p:nvSpPr>
        <p:spPr>
          <a:xfrm>
            <a:off x="6809562" y="4739792"/>
            <a:ext cx="2001741" cy="220768"/>
          </a:xfrm>
          <a:prstGeom prst="rect">
            <a:avLst/>
          </a:prstGeom>
          <a:noFill/>
          <a:ln>
            <a:noFill/>
          </a:ln>
        </p:spPr>
        <p:txBody>
          <a:bodyPr wrap="square" lIns="0" tIns="0" rIns="0" bIns="0" rtlCol="0">
            <a:no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800" b="1" i="0" u="none" strike="noStrike" kern="1200" cap="none" spc="0" normalizeH="0" baseline="0" noProof="0">
                <a:ln>
                  <a:noFill/>
                </a:ln>
                <a:solidFill>
                  <a:srgbClr val="7500C0"/>
                </a:solidFill>
                <a:effectLst/>
                <a:uLnTx/>
                <a:uFillTx/>
                <a:latin typeface="Graphik Bold"/>
                <a:ea typeface="+mn-ea"/>
                <a:cs typeface="+mn-cs"/>
              </a:rPr>
              <a:t>Involved people from S&amp;PE &amp; Friends</a:t>
            </a:r>
          </a:p>
        </p:txBody>
      </p:sp>
      <p:grpSp>
        <p:nvGrpSpPr>
          <p:cNvPr id="5" name="Group 4">
            <a:extLst>
              <a:ext uri="{FF2B5EF4-FFF2-40B4-BE49-F238E27FC236}">
                <a16:creationId xmlns:a16="http://schemas.microsoft.com/office/drawing/2014/main" id="{D0BF79ED-DDDB-4C4F-10B3-E54FBF98A86A}"/>
              </a:ext>
            </a:extLst>
          </p:cNvPr>
          <p:cNvGrpSpPr/>
          <p:nvPr/>
        </p:nvGrpSpPr>
        <p:grpSpPr>
          <a:xfrm>
            <a:off x="8950267" y="955012"/>
            <a:ext cx="2880000" cy="5974524"/>
            <a:chOff x="8950267" y="955012"/>
            <a:chExt cx="2880000" cy="5974524"/>
          </a:xfrm>
        </p:grpSpPr>
        <p:sp>
          <p:nvSpPr>
            <p:cNvPr id="6" name="Rectangle 5">
              <a:extLst>
                <a:ext uri="{FF2B5EF4-FFF2-40B4-BE49-F238E27FC236}">
                  <a16:creationId xmlns:a16="http://schemas.microsoft.com/office/drawing/2014/main" id="{67E15925-18A1-51ED-1588-0184A54B56BA}"/>
                </a:ext>
              </a:extLst>
            </p:cNvPr>
            <p:cNvSpPr/>
            <p:nvPr/>
          </p:nvSpPr>
          <p:spPr>
            <a:xfrm>
              <a:off x="8950267" y="955012"/>
              <a:ext cx="2880000" cy="3384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ACN Business Impact</a:t>
              </a:r>
            </a:p>
          </p:txBody>
        </p:sp>
        <p:grpSp>
          <p:nvGrpSpPr>
            <p:cNvPr id="7" name="Group 6">
              <a:extLst>
                <a:ext uri="{FF2B5EF4-FFF2-40B4-BE49-F238E27FC236}">
                  <a16:creationId xmlns:a16="http://schemas.microsoft.com/office/drawing/2014/main" id="{3A2F7DCD-C241-BFB2-2ABE-74C33CEB733B}"/>
                </a:ext>
              </a:extLst>
            </p:cNvPr>
            <p:cNvGrpSpPr/>
            <p:nvPr/>
          </p:nvGrpSpPr>
          <p:grpSpPr>
            <a:xfrm>
              <a:off x="8950267" y="1362728"/>
              <a:ext cx="2880000" cy="5566808"/>
              <a:chOff x="8950267" y="1300752"/>
              <a:chExt cx="2880000" cy="5566808"/>
            </a:xfrm>
          </p:grpSpPr>
          <p:cxnSp>
            <p:nvCxnSpPr>
              <p:cNvPr id="9" name="Straight Connector 8">
                <a:extLst>
                  <a:ext uri="{FF2B5EF4-FFF2-40B4-BE49-F238E27FC236}">
                    <a16:creationId xmlns:a16="http://schemas.microsoft.com/office/drawing/2014/main" id="{2CBFF7D7-379C-EE1E-08C0-3B981847DF80}"/>
                  </a:ext>
                </a:extLst>
              </p:cNvPr>
              <p:cNvCxnSpPr/>
              <p:nvPr/>
            </p:nvCxnSpPr>
            <p:spPr>
              <a:xfrm>
                <a:off x="9288288" y="4838230"/>
                <a:ext cx="17717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6E02030-96C4-2316-527E-47609FAD9281}"/>
                  </a:ext>
                </a:extLst>
              </p:cNvPr>
              <p:cNvSpPr/>
              <p:nvPr/>
            </p:nvSpPr>
            <p:spPr>
              <a:xfrm>
                <a:off x="8950267" y="1300752"/>
                <a:ext cx="2880000" cy="5566808"/>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7" name="Rectangle 16">
                <a:extLst>
                  <a:ext uri="{FF2B5EF4-FFF2-40B4-BE49-F238E27FC236}">
                    <a16:creationId xmlns:a16="http://schemas.microsoft.com/office/drawing/2014/main" id="{CEA72F1C-F56F-1471-1F2E-36031FDEAEE6}"/>
                  </a:ext>
                </a:extLst>
              </p:cNvPr>
              <p:cNvSpPr/>
              <p:nvPr/>
            </p:nvSpPr>
            <p:spPr>
              <a:xfrm>
                <a:off x="9008342" y="1381463"/>
                <a:ext cx="2759877" cy="11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91440" rIns="91440" bIns="91440" rtlCol="0" anchor="ct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7500C0"/>
                    </a:solidFill>
                    <a:effectLst/>
                    <a:uLnTx/>
                    <a:uFillTx/>
                    <a:latin typeface="Graphik Bold"/>
                    <a:ea typeface="+mn-ea"/>
                    <a:cs typeface="+mn-cs"/>
                  </a:rPr>
                  <a:t>USD 160M </a:t>
                </a:r>
                <a:r>
                  <a:rPr kumimoji="0" lang="en-US" sz="1000" b="0" i="0" u="none" strike="noStrike" kern="1200" cap="none" spc="0" normalizeH="0" baseline="0" noProof="0">
                    <a:ln>
                      <a:noFill/>
                    </a:ln>
                    <a:solidFill>
                      <a:srgbClr val="000000"/>
                    </a:solidFill>
                    <a:effectLst/>
                    <a:uLnTx/>
                    <a:uFillTx/>
                    <a:latin typeface="Graphik Regular"/>
                    <a:ea typeface="+mn-ea"/>
                    <a:cs typeface="+mn-cs"/>
                  </a:rPr>
                  <a:t>Total Deal Volume</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a:ea typeface="+mn-ea"/>
                    <a:cs typeface="+mn-cs"/>
                  </a:rPr>
                  <a:t>Currently going through contracting phase, expected to sign during FY26 Q3)</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7500C0"/>
                    </a:solidFill>
                    <a:effectLst/>
                    <a:uLnTx/>
                    <a:uFillTx/>
                    <a:latin typeface="Graphik Bold"/>
                    <a:ea typeface="+mn-ea"/>
                    <a:cs typeface="+mn-cs"/>
                  </a:rPr>
                  <a:t>35.8%</a:t>
                </a:r>
                <a:r>
                  <a:rPr kumimoji="0" lang="en-US" sz="1000" b="1" i="0" u="none" strike="noStrike" kern="1200" cap="none" spc="0" normalizeH="0" baseline="0" noProof="0">
                    <a:ln>
                      <a:noFill/>
                    </a:ln>
                    <a:solidFill>
                      <a:srgbClr val="7500C0"/>
                    </a:solidFill>
                    <a:effectLst/>
                    <a:uLnTx/>
                    <a:uFillTx/>
                    <a:latin typeface="Graphik Bold"/>
                    <a:ea typeface="+mn-ea"/>
                    <a:cs typeface="+mn-cs"/>
                  </a:rPr>
                  <a:t> </a:t>
                </a:r>
                <a:r>
                  <a:rPr kumimoji="0" lang="en-US" sz="1000" b="0" i="0" u="none" strike="noStrike" kern="1200" cap="none" spc="0" normalizeH="0" baseline="0" noProof="0">
                    <a:ln>
                      <a:noFill/>
                    </a:ln>
                    <a:solidFill>
                      <a:srgbClr val="000000"/>
                    </a:solidFill>
                    <a:effectLst/>
                    <a:uLnTx/>
                    <a:uFillTx/>
                    <a:latin typeface="Graphik Regular"/>
                    <a:ea typeface="+mn-ea"/>
                    <a:cs typeface="+mn-cs"/>
                  </a:rPr>
                  <a:t>CCI%</a:t>
                </a:r>
              </a:p>
            </p:txBody>
          </p:sp>
          <p:sp>
            <p:nvSpPr>
              <p:cNvPr id="18" name="Rectangle 17">
                <a:extLst>
                  <a:ext uri="{FF2B5EF4-FFF2-40B4-BE49-F238E27FC236}">
                    <a16:creationId xmlns:a16="http://schemas.microsoft.com/office/drawing/2014/main" id="{8FBD87EE-2B93-3841-07C2-B8A40A708199}"/>
                  </a:ext>
                </a:extLst>
              </p:cNvPr>
              <p:cNvSpPr/>
              <p:nvPr/>
            </p:nvSpPr>
            <p:spPr>
              <a:xfrm>
                <a:off x="9013170" y="4772820"/>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MUs involved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500C0"/>
                    </a:solidFill>
                    <a:effectLst/>
                    <a:uLnTx/>
                    <a:uFillTx/>
                    <a:latin typeface="Graphik Bold"/>
                    <a:ea typeface="+mn-ea"/>
                    <a:cs typeface="+mn-cs"/>
                  </a:rPr>
                  <a:t>UKI</a:t>
                </a:r>
              </a:p>
            </p:txBody>
          </p:sp>
          <p:sp>
            <p:nvSpPr>
              <p:cNvPr id="19" name="Rectangle 18">
                <a:extLst>
                  <a:ext uri="{FF2B5EF4-FFF2-40B4-BE49-F238E27FC236}">
                    <a16:creationId xmlns:a16="http://schemas.microsoft.com/office/drawing/2014/main" id="{9AD70898-849F-B5F9-5D8C-07B386A6E599}"/>
                  </a:ext>
                </a:extLst>
              </p:cNvPr>
              <p:cNvSpPr/>
              <p:nvPr/>
            </p:nvSpPr>
            <p:spPr>
              <a:xfrm>
                <a:off x="9000471" y="3822368"/>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500C0"/>
                    </a:solidFill>
                    <a:effectLst/>
                    <a:uLnTx/>
                    <a:uFillTx/>
                    <a:latin typeface="Graphik Bold"/>
                    <a:ea typeface="+mn-ea"/>
                    <a:cs typeface="+mn-cs"/>
                  </a:rPr>
                  <a:t>5 years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duration</a:t>
                </a:r>
                <a:r>
                  <a:rPr kumimoji="0" lang="en-US" sz="1100" b="0" i="0" u="none" strike="noStrike" kern="1200" cap="none" spc="0" normalizeH="0" baseline="0" noProof="0">
                    <a:ln>
                      <a:noFill/>
                    </a:ln>
                    <a:solidFill>
                      <a:srgbClr val="000000"/>
                    </a:solidFill>
                    <a:effectLst/>
                    <a:uLnTx/>
                    <a:uFillTx/>
                    <a:latin typeface="Graphik Regular"/>
                    <a:ea typeface="+mn-ea"/>
                    <a:cs typeface="+mn-cs"/>
                  </a:rPr>
                  <a:t> </a:t>
                </a:r>
              </a:p>
            </p:txBody>
          </p:sp>
          <p:sp>
            <p:nvSpPr>
              <p:cNvPr id="20" name="Rectangle 19">
                <a:extLst>
                  <a:ext uri="{FF2B5EF4-FFF2-40B4-BE49-F238E27FC236}">
                    <a16:creationId xmlns:a16="http://schemas.microsoft.com/office/drawing/2014/main" id="{00EC874D-CDF8-84EC-4F46-A148651BB94D}"/>
                  </a:ext>
                </a:extLst>
              </p:cNvPr>
              <p:cNvSpPr/>
              <p:nvPr/>
            </p:nvSpPr>
            <p:spPr>
              <a:xfrm>
                <a:off x="9008342" y="5802204"/>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Ecosystem Partners involved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500C0"/>
                    </a:solidFill>
                    <a:effectLst/>
                    <a:uLnTx/>
                    <a:uFillTx/>
                    <a:latin typeface="Graphik Bold"/>
                    <a:ea typeface="+mn-ea"/>
                    <a:cs typeface="+mn-cs"/>
                  </a:rPr>
                  <a:t>Oracle, Microsoft</a:t>
                </a:r>
              </a:p>
            </p:txBody>
          </p:sp>
          <p:sp>
            <p:nvSpPr>
              <p:cNvPr id="23" name="Rectangle 22">
                <a:extLst>
                  <a:ext uri="{FF2B5EF4-FFF2-40B4-BE49-F238E27FC236}">
                    <a16:creationId xmlns:a16="http://schemas.microsoft.com/office/drawing/2014/main" id="{7F2C5B50-DEA8-3E88-7078-CDFE5F42C839}"/>
                  </a:ext>
                </a:extLst>
              </p:cNvPr>
              <p:cNvSpPr/>
              <p:nvPr/>
            </p:nvSpPr>
            <p:spPr>
              <a:xfrm>
                <a:off x="9013170" y="2619915"/>
                <a:ext cx="2759877" cy="11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91440" rtlCol="0" anchor="ct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Coding**</a:t>
                </a:r>
                <a:endParaRPr kumimoji="0" lang="en-US" sz="12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a:ea typeface="+mn-ea"/>
                    <a:cs typeface="+mn-cs"/>
                  </a:rPr>
                  <a:t>SI: </a:t>
                </a:r>
                <a:r>
                  <a:rPr kumimoji="0" lang="en-US" sz="1400" b="1" i="0" u="none" strike="noStrike" kern="1200" cap="none" spc="0" normalizeH="0" baseline="0" noProof="0">
                    <a:ln>
                      <a:noFill/>
                    </a:ln>
                    <a:solidFill>
                      <a:srgbClr val="7500C0"/>
                    </a:solidFill>
                    <a:effectLst/>
                    <a:uLnTx/>
                    <a:uFillTx/>
                    <a:latin typeface="Graphik Bold"/>
                    <a:ea typeface="+mn-ea"/>
                    <a:cs typeface="+mn-cs"/>
                  </a:rPr>
                  <a:t>USD 18M</a:t>
                </a:r>
                <a:endParaRPr kumimoji="0" lang="en-US" sz="1200" b="0" i="0" u="none" strike="noStrike" kern="1200" cap="none" spc="0" normalizeH="0" baseline="0" noProof="0">
                  <a:ln>
                    <a:noFill/>
                  </a:ln>
                  <a:solidFill>
                    <a:srgbClr val="000000"/>
                  </a:solidFill>
                  <a:effectLst/>
                  <a:uLnTx/>
                  <a:uFillTx/>
                  <a:latin typeface="Graphik Regular"/>
                  <a:ea typeface="+mn-ea"/>
                  <a:cs typeface="+mn-cs"/>
                </a:endParaRPr>
              </a:p>
            </p:txBody>
          </p:sp>
        </p:grpSp>
      </p:grpSp>
      <p:grpSp>
        <p:nvGrpSpPr>
          <p:cNvPr id="15" name="Group 14">
            <a:extLst>
              <a:ext uri="{FF2B5EF4-FFF2-40B4-BE49-F238E27FC236}">
                <a16:creationId xmlns:a16="http://schemas.microsoft.com/office/drawing/2014/main" id="{528D1085-2229-4BCC-5BBA-23258B0FF382}"/>
              </a:ext>
            </a:extLst>
          </p:cNvPr>
          <p:cNvGrpSpPr/>
          <p:nvPr/>
        </p:nvGrpSpPr>
        <p:grpSpPr>
          <a:xfrm>
            <a:off x="7575760" y="246303"/>
            <a:ext cx="4254507" cy="519919"/>
            <a:chOff x="7575760" y="246303"/>
            <a:chExt cx="4254507" cy="519919"/>
          </a:xfrm>
        </p:grpSpPr>
        <p:pic>
          <p:nvPicPr>
            <p:cNvPr id="2" name="Picture 1">
              <a:extLst>
                <a:ext uri="{FF2B5EF4-FFF2-40B4-BE49-F238E27FC236}">
                  <a16:creationId xmlns:a16="http://schemas.microsoft.com/office/drawing/2014/main" id="{AB6886ED-0FFE-AC96-0816-55FEFA1B4E42}"/>
                </a:ext>
              </a:extLst>
            </p:cNvPr>
            <p:cNvPicPr>
              <a:picLocks noChangeAspect="1"/>
            </p:cNvPicPr>
            <p:nvPr/>
          </p:nvPicPr>
          <p:blipFill>
            <a:blip r:embed="rId3"/>
            <a:stretch>
              <a:fillRect/>
            </a:stretch>
          </p:blipFill>
          <p:spPr>
            <a:xfrm>
              <a:off x="8177589" y="246303"/>
              <a:ext cx="3652678" cy="519804"/>
            </a:xfrm>
            <a:prstGeom prst="rect">
              <a:avLst/>
            </a:prstGeom>
          </p:spPr>
        </p:pic>
        <p:pic>
          <p:nvPicPr>
            <p:cNvPr id="1026" name="Picture 2">
              <a:extLst>
                <a:ext uri="{FF2B5EF4-FFF2-40B4-BE49-F238E27FC236}">
                  <a16:creationId xmlns:a16="http://schemas.microsoft.com/office/drawing/2014/main" id="{250AF027-62F7-CEDA-8565-13AFB55B30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5760" y="246418"/>
              <a:ext cx="601830" cy="519804"/>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TextBox 23">
            <a:extLst>
              <a:ext uri="{FF2B5EF4-FFF2-40B4-BE49-F238E27FC236}">
                <a16:creationId xmlns:a16="http://schemas.microsoft.com/office/drawing/2014/main" id="{A81BCA85-6B91-4216-7B43-3780D2A70C0A}"/>
              </a:ext>
            </a:extLst>
          </p:cNvPr>
          <p:cNvSpPr txBox="1"/>
          <p:nvPr/>
        </p:nvSpPr>
        <p:spPr>
          <a:xfrm>
            <a:off x="7236655" y="4908183"/>
            <a:ext cx="1881868" cy="44627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Bold"/>
                <a:ea typeface="+mn-ea"/>
                <a:cs typeface="+mn-cs"/>
              </a:rPr>
              <a:t>Antony Kaplan</a:t>
            </a:r>
            <a:endParaRPr kumimoji="0" lang="en-US" sz="1100" b="0" i="0" u="none" strike="noStrike" kern="1200" cap="none" spc="0" normalizeH="0" baseline="0" noProof="0">
              <a:ln>
                <a:noFill/>
              </a:ln>
              <a:solidFill>
                <a:srgbClr val="000000"/>
              </a:solidFill>
              <a:effectLst/>
              <a:uLnTx/>
              <a:uFillTx/>
              <a:latin typeface="Graphik Regular"/>
              <a:ea typeface="+mn-ea"/>
              <a:cs typeface="+mn-cs"/>
            </a:endParaRPr>
          </a:p>
          <a:p>
            <a:pPr marL="0" marR="0" lvl="0" indent="0" algn="l" defTabSz="228600" rtl="0" eaLnBrk="1" fontAlgn="auto" latinLnBrk="0" hangingPunct="1">
              <a:lnSpc>
                <a:spcPct val="100000"/>
              </a:lnSpc>
              <a:spcBef>
                <a:spcPts val="0"/>
              </a:spcBef>
              <a:spcAft>
                <a:spcPts val="120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Graphik Regular"/>
              <a:ea typeface="+mn-ea"/>
              <a:cs typeface="+mn-cs"/>
            </a:endParaRPr>
          </a:p>
        </p:txBody>
      </p:sp>
      <p:pic>
        <p:nvPicPr>
          <p:cNvPr id="21" name="Picture 4" descr="http://intu.co.uk/uploads/media/logo_retailer/0001/07/thumb_6254_logo_retailer_1x.png">
            <a:extLst>
              <a:ext uri="{FF2B5EF4-FFF2-40B4-BE49-F238E27FC236}">
                <a16:creationId xmlns:a16="http://schemas.microsoft.com/office/drawing/2014/main" id="{222F218D-81D9-8A8B-590E-465682466EB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419" y="1413847"/>
            <a:ext cx="1645222" cy="72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4522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6D3879F-18F5-339C-6F48-2FC08995B97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1836770-01A8-AAB8-02A0-1D07B07B58D1}"/>
              </a:ext>
            </a:extLst>
          </p:cNvPr>
          <p:cNvSpPr/>
          <p:nvPr/>
        </p:nvSpPr>
        <p:spPr>
          <a:xfrm>
            <a:off x="383160" y="1289657"/>
            <a:ext cx="2732400" cy="972280"/>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raphik Regular"/>
              <a:ea typeface="+mn-ea"/>
              <a:cs typeface="+mn-cs"/>
            </a:endParaRPr>
          </a:p>
        </p:txBody>
      </p:sp>
      <p:sp>
        <p:nvSpPr>
          <p:cNvPr id="10" name="Rectangle 9">
            <a:extLst>
              <a:ext uri="{FF2B5EF4-FFF2-40B4-BE49-F238E27FC236}">
                <a16:creationId xmlns:a16="http://schemas.microsoft.com/office/drawing/2014/main" id="{7300E7E3-1CEB-1D3D-B7EE-E4D659E67D3E}"/>
              </a:ext>
            </a:extLst>
          </p:cNvPr>
          <p:cNvSpPr/>
          <p:nvPr/>
        </p:nvSpPr>
        <p:spPr>
          <a:xfrm>
            <a:off x="383102" y="951102"/>
            <a:ext cx="2731362" cy="338555"/>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Client</a:t>
            </a:r>
          </a:p>
        </p:txBody>
      </p:sp>
      <p:sp>
        <p:nvSpPr>
          <p:cNvPr id="14" name="Rectangle 13">
            <a:extLst>
              <a:ext uri="{FF2B5EF4-FFF2-40B4-BE49-F238E27FC236}">
                <a16:creationId xmlns:a16="http://schemas.microsoft.com/office/drawing/2014/main" id="{03ACFE86-D2BF-5EB7-366F-4BCD8B348873}"/>
              </a:ext>
            </a:extLst>
          </p:cNvPr>
          <p:cNvSpPr/>
          <p:nvPr/>
        </p:nvSpPr>
        <p:spPr>
          <a:xfrm>
            <a:off x="3186472" y="1291710"/>
            <a:ext cx="2734911" cy="513035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7500C0"/>
                </a:solidFill>
                <a:effectLst/>
                <a:uLnTx/>
                <a:uFillTx/>
                <a:latin typeface="Graphik Bold"/>
                <a:ea typeface="+mn-ea"/>
                <a:cs typeface="+mn-cs"/>
              </a:rPr>
              <a:t>Solution</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DB has a lot of </a:t>
            </a:r>
            <a:r>
              <a:rPr kumimoji="0" lang="en-US" sz="1200" b="0" i="0" u="none" strike="noStrike" kern="1200" cap="none" spc="0" normalizeH="0" baseline="0" noProof="0">
                <a:ln>
                  <a:noFill/>
                </a:ln>
                <a:solidFill>
                  <a:srgbClr val="7500C0"/>
                </a:solidFill>
                <a:effectLst/>
                <a:uLnTx/>
                <a:uFillTx/>
                <a:latin typeface="Graphik Regular" panose="020B0503030202060203" pitchFamily="34" charset="77"/>
                <a:ea typeface="+mn-ea"/>
                <a:cs typeface="+mn-cs"/>
              </a:rPr>
              <a:t>old custom-built software that is hard to maintain </a:t>
            </a: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and should be migrated to a more modern solution. </a:t>
            </a: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Given the extent of the problem, D</a:t>
            </a:r>
            <a:r>
              <a:rPr lang="en-US" sz="1200" err="1">
                <a:solidFill>
                  <a:srgbClr val="000000"/>
                </a:solidFill>
                <a:latin typeface="Graphik Regular" panose="020B0503030202060203" pitchFamily="34" charset="77"/>
              </a:rPr>
              <a:t>eutsche</a:t>
            </a:r>
            <a:r>
              <a:rPr lang="en-US" sz="1200">
                <a:solidFill>
                  <a:srgbClr val="000000"/>
                </a:solidFill>
                <a:latin typeface="Graphik Regular" panose="020B0503030202060203" pitchFamily="34" charset="77"/>
              </a:rPr>
              <a:t> Bahn</a:t>
            </a: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 is eager to </a:t>
            </a:r>
            <a:r>
              <a:rPr kumimoji="0" lang="en-US" sz="1200" b="0" i="0" u="none" strike="noStrike" kern="1200" cap="none" spc="0" normalizeH="0" baseline="0" noProof="0">
                <a:ln>
                  <a:noFill/>
                </a:ln>
                <a:solidFill>
                  <a:srgbClr val="7500C0"/>
                </a:solidFill>
                <a:effectLst/>
                <a:uLnTx/>
                <a:uFillTx/>
                <a:latin typeface="Graphik Regular" panose="020B0503030202060203" pitchFamily="34" charset="77"/>
                <a:ea typeface="+mn-ea"/>
                <a:cs typeface="+mn-cs"/>
              </a:rPr>
              <a:t>apply GenAI to facilitate these kind of migration </a:t>
            </a: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tasks. </a:t>
            </a: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Scope of the deal is to build on the existing pilot and illustrate our </a:t>
            </a:r>
            <a:r>
              <a:rPr kumimoji="0" lang="en-US" sz="1200" b="0" i="0" u="none" strike="noStrike" kern="1200" cap="none" spc="0" normalizeH="0" baseline="0" noProof="0">
                <a:ln>
                  <a:noFill/>
                </a:ln>
                <a:solidFill>
                  <a:srgbClr val="7500C0"/>
                </a:solidFill>
                <a:effectLst/>
                <a:uLnTx/>
                <a:uFillTx/>
                <a:latin typeface="Graphik Regular" panose="020B0503030202060203" pitchFamily="34" charset="77"/>
                <a:ea typeface="+mn-ea"/>
                <a:cs typeface="+mn-cs"/>
              </a:rPr>
              <a:t>GenAI-based migration capabilities on a broader scale.</a:t>
            </a:r>
            <a:endParaRPr kumimoji="0" lang="en-US" sz="1400" b="0" i="0" u="none" strike="noStrike" kern="1200" cap="none" spc="0" normalizeH="0" baseline="0" noProof="0">
              <a:ln>
                <a:noFill/>
              </a:ln>
              <a:solidFill>
                <a:srgbClr val="7500C0"/>
              </a:solidFill>
              <a:effectLst/>
              <a:uLnTx/>
              <a:uFillTx/>
              <a:latin typeface="Calibri"/>
              <a:ea typeface="Calibri"/>
              <a:cs typeface="Calibri"/>
            </a:endParaRPr>
          </a:p>
        </p:txBody>
      </p:sp>
      <p:sp>
        <p:nvSpPr>
          <p:cNvPr id="16" name="Rectangle 15">
            <a:extLst>
              <a:ext uri="{FF2B5EF4-FFF2-40B4-BE49-F238E27FC236}">
                <a16:creationId xmlns:a16="http://schemas.microsoft.com/office/drawing/2014/main" id="{2F1D9CBE-2815-9CC9-94C1-720D40CB5CCB}"/>
              </a:ext>
            </a:extLst>
          </p:cNvPr>
          <p:cNvSpPr/>
          <p:nvPr/>
        </p:nvSpPr>
        <p:spPr>
          <a:xfrm>
            <a:off x="3186472" y="956369"/>
            <a:ext cx="2734911" cy="33895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What we will do</a:t>
            </a:r>
          </a:p>
        </p:txBody>
      </p:sp>
      <p:sp>
        <p:nvSpPr>
          <p:cNvPr id="59" name="Rectangle 58">
            <a:extLst>
              <a:ext uri="{FF2B5EF4-FFF2-40B4-BE49-F238E27FC236}">
                <a16:creationId xmlns:a16="http://schemas.microsoft.com/office/drawing/2014/main" id="{5471E7E7-E237-D349-B68F-7026BA7F55CB}"/>
              </a:ext>
            </a:extLst>
          </p:cNvPr>
          <p:cNvSpPr/>
          <p:nvPr/>
        </p:nvSpPr>
        <p:spPr>
          <a:xfrm>
            <a:off x="378408" y="2678794"/>
            <a:ext cx="2731824" cy="3743271"/>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2" indent="0" algn="l" defTabSz="457200" rtl="0" eaLnBrk="1" fontAlgn="auto" latinLnBrk="0" hangingPunct="1">
              <a:lnSpc>
                <a:spcPct val="100000"/>
              </a:lnSpc>
              <a:spcBef>
                <a:spcPts val="200"/>
              </a:spcBef>
              <a:spcAft>
                <a:spcPts val="500"/>
              </a:spcAft>
              <a:buClr>
                <a:prstClr val="black"/>
              </a:buClr>
              <a:buSzPct val="100000"/>
              <a:buFontTx/>
              <a:buNone/>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mn-cs"/>
              </a:rPr>
              <a:t>DB </a:t>
            </a:r>
            <a:r>
              <a:rPr kumimoji="0" lang="en-US" sz="1000" b="0" i="0" u="none" strike="noStrike" kern="1200" cap="none" spc="0" normalizeH="0" baseline="0" noProof="0" err="1">
                <a:ln>
                  <a:noFill/>
                </a:ln>
                <a:solidFill>
                  <a:srgbClr val="000000"/>
                </a:solidFill>
                <a:effectLst/>
                <a:uLnTx/>
                <a:uFillTx/>
                <a:latin typeface="Graphik Regular"/>
                <a:ea typeface="+mn-ea"/>
                <a:cs typeface="+mn-cs"/>
              </a:rPr>
              <a:t>Systel</a:t>
            </a:r>
            <a:r>
              <a:rPr kumimoji="0" lang="en-US" sz="1000" b="0" i="0" u="none" strike="noStrike" kern="1200" cap="none" spc="0" normalizeH="0" baseline="0" noProof="0">
                <a:ln>
                  <a:noFill/>
                </a:ln>
                <a:solidFill>
                  <a:srgbClr val="000000"/>
                </a:solidFill>
                <a:effectLst/>
                <a:uLnTx/>
                <a:uFillTx/>
                <a:latin typeface="Graphik Regular"/>
                <a:ea typeface="+mn-ea"/>
                <a:cs typeface="+mn-cs"/>
              </a:rPr>
              <a:t> GmbH, headquartered in Frankfurt am Main, is a wholly owned subsidiary of </a:t>
            </a:r>
            <a:r>
              <a:rPr kumimoji="0" lang="en-US" sz="1000" b="1" i="0" u="none" strike="noStrike" kern="1200" cap="none" spc="0" normalizeH="0" baseline="0" noProof="0">
                <a:ln>
                  <a:noFill/>
                </a:ln>
                <a:solidFill>
                  <a:srgbClr val="000000"/>
                </a:solidFill>
                <a:effectLst/>
                <a:uLnTx/>
                <a:uFillTx/>
                <a:latin typeface="Graphik Bold"/>
                <a:ea typeface="+mn-ea"/>
                <a:cs typeface="+mn-cs"/>
              </a:rPr>
              <a:t>Deutsche Bahn AG </a:t>
            </a:r>
            <a:r>
              <a:rPr kumimoji="0" lang="en-US" sz="1000" b="0" i="0" u="none" strike="noStrike" kern="1200" cap="none" spc="0" normalizeH="0" baseline="0" noProof="0">
                <a:ln>
                  <a:noFill/>
                </a:ln>
                <a:solidFill>
                  <a:srgbClr val="000000"/>
                </a:solidFill>
                <a:effectLst/>
                <a:uLnTx/>
                <a:uFillTx/>
                <a:latin typeface="Graphik Regular"/>
                <a:ea typeface="+mn-ea"/>
                <a:cs typeface="+mn-cs"/>
              </a:rPr>
              <a:t>and the driver of </a:t>
            </a:r>
            <a:r>
              <a:rPr kumimoji="0" lang="en-US" sz="1000" b="0" i="0" u="none" strike="noStrike" kern="1200" cap="none" spc="0" normalizeH="0" baseline="0" noProof="0" err="1">
                <a:ln>
                  <a:noFill/>
                </a:ln>
                <a:solidFill>
                  <a:srgbClr val="000000"/>
                </a:solidFill>
                <a:effectLst/>
                <a:uLnTx/>
                <a:uFillTx/>
                <a:latin typeface="Graphik Regular"/>
                <a:ea typeface="+mn-ea"/>
                <a:cs typeface="+mn-cs"/>
              </a:rPr>
              <a:t>digitalisation</a:t>
            </a:r>
            <a:r>
              <a:rPr kumimoji="0" lang="en-US" sz="1000" b="0" i="0" u="none" strike="noStrike" kern="1200" cap="none" spc="0" normalizeH="0" baseline="0" noProof="0">
                <a:ln>
                  <a:noFill/>
                </a:ln>
                <a:solidFill>
                  <a:srgbClr val="000000"/>
                </a:solidFill>
                <a:effectLst/>
                <a:uLnTx/>
                <a:uFillTx/>
                <a:latin typeface="Graphik Regular"/>
                <a:ea typeface="+mn-ea"/>
                <a:cs typeface="+mn-cs"/>
              </a:rPr>
              <a:t> for all Group companies.</a:t>
            </a:r>
          </a:p>
          <a:p>
            <a:pPr marL="0" marR="0" lvl="2" indent="0" algn="l" defTabSz="457200" rtl="0" eaLnBrk="1" fontAlgn="auto" latinLnBrk="0" hangingPunct="1">
              <a:lnSpc>
                <a:spcPct val="100000"/>
              </a:lnSpc>
              <a:spcBef>
                <a:spcPts val="200"/>
              </a:spcBef>
              <a:spcAft>
                <a:spcPts val="500"/>
              </a:spcAft>
              <a:buClr>
                <a:prstClr val="black"/>
              </a:buClr>
              <a:buSzPct val="100000"/>
              <a:buFontTx/>
              <a:buNone/>
              <a:tabLst/>
              <a:defRPr/>
            </a:pPr>
            <a:r>
              <a:rPr kumimoji="0" lang="en-US" sz="1000" b="0" i="0" u="none" strike="noStrike" kern="1200" cap="none" spc="0" normalizeH="0" baseline="0" noProof="0" err="1">
                <a:ln>
                  <a:noFill/>
                </a:ln>
                <a:solidFill>
                  <a:srgbClr val="7500C0"/>
                </a:solidFill>
                <a:effectLst/>
                <a:uLnTx/>
                <a:uFillTx/>
                <a:latin typeface="Graphik Regular"/>
                <a:ea typeface="+mn-ea"/>
                <a:cs typeface="+mn-cs"/>
              </a:rPr>
              <a:t>Digitalisation</a:t>
            </a:r>
            <a:r>
              <a:rPr kumimoji="0" lang="en-US" sz="1000" b="0" i="0" u="none" strike="noStrike" kern="1200" cap="none" spc="0" normalizeH="0" baseline="0" noProof="0">
                <a:ln>
                  <a:noFill/>
                </a:ln>
                <a:solidFill>
                  <a:srgbClr val="7500C0"/>
                </a:solidFill>
                <a:effectLst/>
                <a:uLnTx/>
                <a:uFillTx/>
                <a:latin typeface="Graphik Regular"/>
                <a:ea typeface="+mn-ea"/>
                <a:cs typeface="+mn-cs"/>
              </a:rPr>
              <a:t> is the key factor in ensuring DB's future success. </a:t>
            </a:r>
          </a:p>
          <a:p>
            <a:pPr marL="0" marR="0" lvl="2" indent="0" algn="l" defTabSz="457200" rtl="0" eaLnBrk="1" fontAlgn="auto" latinLnBrk="0" hangingPunct="1">
              <a:lnSpc>
                <a:spcPct val="100000"/>
              </a:lnSpc>
              <a:spcBef>
                <a:spcPts val="200"/>
              </a:spcBef>
              <a:spcAft>
                <a:spcPts val="500"/>
              </a:spcAft>
              <a:buClr>
                <a:prstClr val="black"/>
              </a:buClr>
              <a:buSzPct val="100000"/>
              <a:buFontTx/>
              <a:buNone/>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mn-cs"/>
              </a:rPr>
              <a:t>Cloud First: Over </a:t>
            </a:r>
            <a:r>
              <a:rPr kumimoji="0" lang="en-US" sz="1000" b="0" i="0" u="none" strike="noStrike" kern="1200" cap="none" spc="0" normalizeH="0" baseline="0" noProof="0">
                <a:ln>
                  <a:noFill/>
                </a:ln>
                <a:solidFill>
                  <a:srgbClr val="7500C0"/>
                </a:solidFill>
                <a:effectLst/>
                <a:uLnTx/>
                <a:uFillTx/>
                <a:latin typeface="Graphik Regular"/>
                <a:ea typeface="+mn-ea"/>
                <a:cs typeface="+mn-cs"/>
              </a:rPr>
              <a:t>450 processes and services migrated to the Deutsche Bahn cloud;</a:t>
            </a:r>
            <a:r>
              <a:rPr kumimoji="0" lang="en-US" sz="1000" b="0" i="0" u="none" strike="noStrike" kern="1200" cap="none" spc="0" normalizeH="0" baseline="0" noProof="0">
                <a:ln>
                  <a:noFill/>
                </a:ln>
                <a:solidFill>
                  <a:srgbClr val="000000"/>
                </a:solidFill>
                <a:effectLst/>
                <a:uLnTx/>
                <a:uFillTx/>
                <a:latin typeface="Graphik Regular"/>
                <a:ea typeface="+mn-ea"/>
                <a:cs typeface="+mn-cs"/>
              </a:rPr>
              <a:t> over 535 terabytes of storage built into the cloud; flexible use of 7,000 - 15,000 virtual servers in the cloud</a:t>
            </a:r>
          </a:p>
          <a:p>
            <a:pPr marL="0" marR="0" lvl="2" indent="0" algn="l" defTabSz="457200" rtl="0" eaLnBrk="1" fontAlgn="auto" latinLnBrk="0" hangingPunct="1">
              <a:lnSpc>
                <a:spcPct val="100000"/>
              </a:lnSpc>
              <a:spcBef>
                <a:spcPts val="200"/>
              </a:spcBef>
              <a:spcAft>
                <a:spcPts val="500"/>
              </a:spcAft>
              <a:buClr>
                <a:prstClr val="black"/>
              </a:buClr>
              <a:buSzPct val="100000"/>
              <a:buFontTx/>
              <a:buNone/>
              <a:tabLst/>
              <a:defRPr/>
            </a:pPr>
            <a:r>
              <a:rPr kumimoji="0" lang="en-US" sz="1000" b="0" i="0" u="none" strike="noStrike" kern="1200" cap="none" spc="0" normalizeH="0" baseline="0" noProof="0">
                <a:ln>
                  <a:noFill/>
                </a:ln>
                <a:solidFill>
                  <a:srgbClr val="000000"/>
                </a:solidFill>
                <a:effectLst/>
                <a:uLnTx/>
                <a:uFillTx/>
                <a:latin typeface="Graphik Regular"/>
                <a:ea typeface="+mn-ea"/>
                <a:cs typeface="+mn-cs"/>
              </a:rPr>
              <a:t>DevOps: More than 170 teams with end-to-end responsibility for IT services</a:t>
            </a:r>
          </a:p>
          <a:p>
            <a:pPr marL="0" marR="0" lvl="0" indent="0" algn="l" defTabSz="228600" rtl="0" eaLnBrk="1" fontAlgn="auto" latinLnBrk="0" hangingPunct="1">
              <a:lnSpc>
                <a:spcPct val="100000"/>
              </a:lnSpc>
              <a:spcBef>
                <a:spcPts val="0"/>
              </a:spcBef>
              <a:spcAft>
                <a:spcPts val="1200"/>
              </a:spcAft>
              <a:buClrTx/>
              <a:buSzTx/>
              <a:buFontTx/>
              <a:buNone/>
              <a:tabLst/>
              <a:defRPr/>
            </a:pPr>
            <a:r>
              <a:rPr kumimoji="0" lang="de-DE" sz="1000" b="1" i="0" u="none" strike="noStrike" kern="1200" cap="none" spc="0" normalizeH="0" baseline="0" noProof="0">
                <a:ln>
                  <a:noFill/>
                </a:ln>
                <a:solidFill>
                  <a:srgbClr val="000000"/>
                </a:solidFill>
                <a:effectLst/>
                <a:uLnTx/>
                <a:uFillTx/>
                <a:latin typeface="Graphik Bold"/>
                <a:ea typeface="+mn-ea"/>
                <a:cs typeface="+mn-cs"/>
              </a:rPr>
              <a:t>Why is it important?</a:t>
            </a:r>
          </a:p>
          <a:p>
            <a:pPr marL="0" marR="0" lvl="0" indent="0" algn="l" defTabSz="228600" rtl="0" eaLnBrk="1" fontAlgn="auto" latinLnBrk="0" hangingPunct="1">
              <a:lnSpc>
                <a:spcPct val="100000"/>
              </a:lnSpc>
              <a:spcBef>
                <a:spcPts val="0"/>
              </a:spcBef>
              <a:spcAft>
                <a:spcPts val="1200"/>
              </a:spcAft>
              <a:buClrTx/>
              <a:buSzTx/>
              <a:buFontTx/>
              <a:buNone/>
              <a:tabLst/>
              <a:defRPr/>
            </a:pPr>
            <a:r>
              <a:rPr kumimoji="0" lang="de-DE" sz="1000" b="1" i="0" u="none" strike="noStrike" kern="1200" cap="none" spc="0" normalizeH="0" baseline="0" noProof="0">
                <a:ln>
                  <a:noFill/>
                </a:ln>
                <a:solidFill>
                  <a:srgbClr val="000000"/>
                </a:solidFill>
                <a:effectLst/>
                <a:uLnTx/>
                <a:uFillTx/>
                <a:latin typeface="Graphik Bold"/>
                <a:ea typeface="+mn-ea"/>
                <a:cs typeface="+mn-cs"/>
              </a:rPr>
              <a:t>Technical Blueprint for all our </a:t>
            </a:r>
            <a:r>
              <a:rPr kumimoji="0" lang="de-DE" sz="1000" b="1" i="0" u="none" strike="noStrike" kern="1200" cap="none" spc="0" normalizeH="0" baseline="0" noProof="0">
                <a:ln>
                  <a:noFill/>
                </a:ln>
                <a:solidFill>
                  <a:srgbClr val="7500C0"/>
                </a:solidFill>
                <a:effectLst/>
                <a:uLnTx/>
                <a:uFillTx/>
                <a:latin typeface="Graphik Bold"/>
                <a:ea typeface="+mn-ea"/>
                <a:cs typeface="+mn-cs"/>
              </a:rPr>
              <a:t>new RDE Story Projects</a:t>
            </a:r>
            <a:r>
              <a:rPr kumimoji="0" lang="de-DE" sz="1000" b="0" i="0" u="none" strike="noStrike" kern="1200" cap="none" spc="0" normalizeH="0" baseline="0" noProof="0">
                <a:ln>
                  <a:noFill/>
                </a:ln>
                <a:solidFill>
                  <a:srgbClr val="7500C0"/>
                </a:solidFill>
                <a:effectLst/>
                <a:uLnTx/>
                <a:uFillTx/>
                <a:latin typeface="Graphik Regular"/>
                <a:ea typeface="+mn-ea"/>
                <a:cs typeface="+mn-cs"/>
              </a:rPr>
              <a:t>.</a:t>
            </a:r>
            <a:br>
              <a:rPr kumimoji="0" lang="de-DE" sz="1000" b="0" i="0" u="none" strike="noStrike" kern="1200" cap="none" spc="0" normalizeH="0" baseline="0" noProof="0">
                <a:ln>
                  <a:noFill/>
                </a:ln>
                <a:solidFill>
                  <a:srgbClr val="000000"/>
                </a:solidFill>
                <a:effectLst/>
                <a:uLnTx/>
                <a:uFillTx/>
                <a:latin typeface="Graphik Regular"/>
                <a:ea typeface="+mn-ea"/>
                <a:cs typeface="+mn-cs"/>
              </a:rPr>
            </a:br>
            <a:r>
              <a:rPr kumimoji="0" lang="de-DE" sz="1000" b="0" i="0" u="none" strike="noStrike" kern="1200" cap="none" spc="0" normalizeH="0" baseline="0" noProof="0">
                <a:ln>
                  <a:noFill/>
                </a:ln>
                <a:solidFill>
                  <a:srgbClr val="000000"/>
                </a:solidFill>
                <a:effectLst/>
                <a:uLnTx/>
                <a:uFillTx/>
                <a:latin typeface="Graphik Regular"/>
                <a:ea typeface="+mn-ea"/>
                <a:cs typeface="+mn-cs"/>
              </a:rPr>
              <a:t>The DBSystel Project itself has been two times extended by the</a:t>
            </a:r>
            <a:br>
              <a:rPr kumimoji="0" lang="de-DE" sz="1000" b="0" i="0" u="none" strike="noStrike" kern="1200" cap="none" spc="0" normalizeH="0" baseline="0" noProof="0">
                <a:ln>
                  <a:noFill/>
                </a:ln>
                <a:solidFill>
                  <a:srgbClr val="000000"/>
                </a:solidFill>
                <a:effectLst/>
                <a:uLnTx/>
                <a:uFillTx/>
                <a:latin typeface="Graphik Regular"/>
                <a:ea typeface="+mn-ea"/>
                <a:cs typeface="+mn-cs"/>
              </a:rPr>
            </a:br>
            <a:r>
              <a:rPr kumimoji="0" lang="de-DE" sz="1000" b="0" i="0" u="none" strike="noStrike" kern="1200" cap="none" spc="0" normalizeH="0" baseline="0" noProof="0">
                <a:ln>
                  <a:noFill/>
                </a:ln>
                <a:solidFill>
                  <a:srgbClr val="000000"/>
                </a:solidFill>
                <a:effectLst/>
                <a:uLnTx/>
                <a:uFillTx/>
                <a:latin typeface="Graphik Regular"/>
                <a:ea typeface="+mn-ea"/>
                <a:cs typeface="+mn-cs"/>
              </a:rPr>
              <a:t>Customer cause of the well done execution.</a:t>
            </a:r>
          </a:p>
          <a:p>
            <a:pPr marL="0" marR="0" lvl="2" indent="0" algn="l" defTabSz="457200" rtl="0" eaLnBrk="1" fontAlgn="auto" latinLnBrk="0" hangingPunct="1">
              <a:lnSpc>
                <a:spcPct val="100000"/>
              </a:lnSpc>
              <a:spcBef>
                <a:spcPts val="200"/>
              </a:spcBef>
              <a:spcAft>
                <a:spcPts val="500"/>
              </a:spcAft>
              <a:buClr>
                <a:prstClr val="black"/>
              </a:buClr>
              <a:buSzPct val="100000"/>
              <a:buFontTx/>
              <a:buNone/>
              <a:tabLst/>
              <a:defRPr/>
            </a:pPr>
            <a:endPar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a:p>
            <a:pPr marL="0" marR="0" lvl="2" indent="0" algn="l" defTabSz="457200" rtl="0" eaLnBrk="1" fontAlgn="auto" latinLnBrk="0" hangingPunct="1">
              <a:lnSpc>
                <a:spcPct val="100000"/>
              </a:lnSpc>
              <a:spcBef>
                <a:spcPts val="200"/>
              </a:spcBef>
              <a:spcAft>
                <a:spcPts val="500"/>
              </a:spcAft>
              <a:buClr>
                <a:prstClr val="black"/>
              </a:buClr>
              <a:buSzPct val="100000"/>
              <a:buFontTx/>
              <a:buNone/>
              <a:tabLst/>
              <a:defRPr/>
            </a:pPr>
            <a:endPar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p:txBody>
      </p:sp>
      <p:sp>
        <p:nvSpPr>
          <p:cNvPr id="60" name="Rectangle 59">
            <a:extLst>
              <a:ext uri="{FF2B5EF4-FFF2-40B4-BE49-F238E27FC236}">
                <a16:creationId xmlns:a16="http://schemas.microsoft.com/office/drawing/2014/main" id="{24A935DC-0D88-FEF0-4980-C5410F3100F4}"/>
              </a:ext>
            </a:extLst>
          </p:cNvPr>
          <p:cNvSpPr/>
          <p:nvPr/>
        </p:nvSpPr>
        <p:spPr>
          <a:xfrm>
            <a:off x="378408" y="2354038"/>
            <a:ext cx="2731824" cy="3384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Background</a:t>
            </a:r>
          </a:p>
        </p:txBody>
      </p:sp>
      <p:sp>
        <p:nvSpPr>
          <p:cNvPr id="39" name="Title 1">
            <a:extLst>
              <a:ext uri="{FF2B5EF4-FFF2-40B4-BE49-F238E27FC236}">
                <a16:creationId xmlns:a16="http://schemas.microsoft.com/office/drawing/2014/main" id="{7941F650-D6BD-12A4-6A6C-9A168182A305}"/>
              </a:ext>
            </a:extLst>
          </p:cNvPr>
          <p:cNvSpPr>
            <a:spLocks noGrp="1"/>
          </p:cNvSpPr>
          <p:nvPr>
            <p:ph type="title"/>
          </p:nvPr>
        </p:nvSpPr>
        <p:spPr>
          <a:xfrm>
            <a:off x="399541" y="226532"/>
            <a:ext cx="7254966" cy="636427"/>
          </a:xfrm>
        </p:spPr>
        <p:txBody>
          <a:bodyPr>
            <a:noAutofit/>
          </a:bodyPr>
          <a:lstStyle/>
          <a:p>
            <a:pPr lvl="0">
              <a:lnSpc>
                <a:spcPct val="100000"/>
              </a:lnSpc>
              <a:spcBef>
                <a:spcPts val="0"/>
              </a:spcBef>
              <a:defRPr/>
            </a:pPr>
            <a:r>
              <a:rPr lang="en-US" sz="2000" noProof="0"/>
              <a:t>CEE | DB </a:t>
            </a:r>
            <a:r>
              <a:rPr lang="en-US" sz="2000" noProof="0" err="1"/>
              <a:t>Systel</a:t>
            </a:r>
            <a:r>
              <a:rPr lang="en-US" sz="2000" noProof="0"/>
              <a:t> GmbH </a:t>
            </a:r>
            <a:r>
              <a:rPr lang="en-US" sz="2000"/>
              <a:t>- </a:t>
            </a:r>
            <a:r>
              <a:rPr lang="de-DE" sz="2000"/>
              <a:t>DBS/DBI #GP2 GenAI Migration</a:t>
            </a:r>
            <a:r>
              <a:rPr lang="en-US" sz="2000" noProof="0"/>
              <a:t> (</a:t>
            </a:r>
            <a:r>
              <a:rPr lang="en-US" sz="2000"/>
              <a:t>Closed Won</a:t>
            </a:r>
            <a:r>
              <a:rPr lang="en-US" sz="2000" noProof="0"/>
              <a:t> FY26 Q2)</a:t>
            </a:r>
          </a:p>
        </p:txBody>
      </p:sp>
      <p:sp>
        <p:nvSpPr>
          <p:cNvPr id="25" name="TextBox 24">
            <a:extLst>
              <a:ext uri="{FF2B5EF4-FFF2-40B4-BE49-F238E27FC236}">
                <a16:creationId xmlns:a16="http://schemas.microsoft.com/office/drawing/2014/main" id="{B233D141-D614-83B7-9024-C51CFF4708EF}"/>
              </a:ext>
            </a:extLst>
          </p:cNvPr>
          <p:cNvSpPr txBox="1"/>
          <p:nvPr/>
        </p:nvSpPr>
        <p:spPr>
          <a:xfrm>
            <a:off x="713400" y="6430083"/>
            <a:ext cx="11146200" cy="338554"/>
          </a:xfrm>
          <a:prstGeom prst="rect">
            <a:avLst/>
          </a:prstGeom>
          <a:solidFill>
            <a:schemeClr val="bg1"/>
          </a:solidFill>
        </p:spPr>
        <p:txBody>
          <a:bodyPr wrap="square" lIns="0">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a:ea typeface="+mn-ea"/>
                <a:cs typeface="+mn-cs"/>
              </a:rPr>
              <a:t>* S&amp;PE Deal Types: T1 (Ownership): S&amp;PE practice Incubates/Sells and Delivers | T2 (Delivery): S&amp;PE practice Delivers | T3 (fractional): S&amp;PE partial delivery</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a:ea typeface="+mn-ea"/>
                <a:cs typeface="+mn-cs"/>
              </a:rPr>
              <a:t>** AE: App Engineering | AR: Architecture | AT: Agile Transformation | Mi: App Migration | Mo: App Modernization | PM: Program &amp; Project Management | QE: Quality Engineering | PPE: Product &amp; Platform Engineering </a:t>
            </a:r>
          </a:p>
        </p:txBody>
      </p:sp>
      <p:sp>
        <p:nvSpPr>
          <p:cNvPr id="4" name="Rectangle 3">
            <a:extLst>
              <a:ext uri="{FF2B5EF4-FFF2-40B4-BE49-F238E27FC236}">
                <a16:creationId xmlns:a16="http://schemas.microsoft.com/office/drawing/2014/main" id="{B8B0989E-4F74-819F-17AE-0B7A840834BA}"/>
              </a:ext>
            </a:extLst>
          </p:cNvPr>
          <p:cNvSpPr/>
          <p:nvPr/>
        </p:nvSpPr>
        <p:spPr>
          <a:xfrm>
            <a:off x="6000152" y="4669683"/>
            <a:ext cx="2880001" cy="1754163"/>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BE82FF"/>
              </a:solidFill>
              <a:effectLst/>
              <a:uLnTx/>
              <a:uFillTx/>
              <a:latin typeface="Graphik Bold"/>
              <a:ea typeface="+mn-ea"/>
              <a:cs typeface="+mn-cs"/>
            </a:endParaRPr>
          </a:p>
        </p:txBody>
      </p:sp>
      <p:sp>
        <p:nvSpPr>
          <p:cNvPr id="11" name="Rectangle 10">
            <a:extLst>
              <a:ext uri="{FF2B5EF4-FFF2-40B4-BE49-F238E27FC236}">
                <a16:creationId xmlns:a16="http://schemas.microsoft.com/office/drawing/2014/main" id="{6F952D09-9426-407D-0E91-A2F94CB76206}"/>
              </a:ext>
            </a:extLst>
          </p:cNvPr>
          <p:cNvSpPr/>
          <p:nvPr/>
        </p:nvSpPr>
        <p:spPr>
          <a:xfrm>
            <a:off x="5993536" y="1294888"/>
            <a:ext cx="2880001" cy="322268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500C0"/>
                </a:solidFill>
                <a:effectLst/>
                <a:uLnTx/>
                <a:uFillTx/>
                <a:latin typeface="Graphik Bold"/>
                <a:ea typeface="+mn-ea"/>
                <a:cs typeface="+mn-cs"/>
              </a:rPr>
              <a:t>Skills</a:t>
            </a:r>
            <a:endParaRPr kumimoji="0" lang="en-US" sz="1400" b="0" i="0" u="none" strike="noStrike" kern="1200" cap="none" spc="0" normalizeH="0" baseline="0" noProof="0">
              <a:ln>
                <a:noFill/>
              </a:ln>
              <a:solidFill>
                <a:srgbClr val="7500C0"/>
              </a:solidFill>
              <a:effectLst/>
              <a:uLnTx/>
              <a:uFillTx/>
              <a:latin typeface="Graphik Regular"/>
              <a:ea typeface="+mn-ea"/>
              <a:cs typeface="+mn-cs"/>
            </a:endParaRPr>
          </a:p>
          <a:p>
            <a:pPr marL="171450" marR="0" lvl="0" indent="-171450"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Calibri" panose="020F0502020204030204" pitchFamily="34" charset="0"/>
              </a:rPr>
              <a:t>Execute a reverse- and forward engineering for an existing legacy application (C++). </a:t>
            </a:r>
          </a:p>
          <a:p>
            <a:pPr marL="171450" marR="0" lvl="0" indent="-171450"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Calibri" panose="020F0502020204030204" pitchFamily="34" charset="0"/>
              </a:rPr>
              <a:t>Implemented functionality of the service are extracted, user stories created, executable JAVA-Code, documentation and tests are generated</a:t>
            </a:r>
          </a:p>
          <a:p>
            <a:pPr marL="0" marR="0" lvl="0"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0" lang="en-US" sz="1200" b="0" i="0" u="none" strike="noStrike" kern="1200" cap="none" spc="0" normalizeH="0" baseline="0" noProof="0">
                <a:ln>
                  <a:noFill/>
                </a:ln>
                <a:solidFill>
                  <a:srgbClr val="000000"/>
                </a:solidFill>
                <a:effectLst/>
                <a:highlight>
                  <a:srgbClr val="FFFF00"/>
                </a:highlight>
                <a:uLnTx/>
                <a:uFillTx/>
                <a:latin typeface="Graphik Regular" panose="020B0503030202060203" pitchFamily="34" charset="77"/>
                <a:ea typeface="+mn-ea"/>
                <a:cs typeface="Calibri" panose="020F0502020204030204" pitchFamily="34" charset="0"/>
              </a:rPr>
              <a:t>​</a:t>
            </a:r>
            <a:r>
              <a:rPr kumimoji="0" lang="en-US" sz="1400" b="1" i="0" u="none" strike="noStrike" kern="1200" cap="none" spc="0" normalizeH="0" baseline="0" noProof="0">
                <a:ln>
                  <a:noFill/>
                </a:ln>
                <a:solidFill>
                  <a:srgbClr val="7500C0"/>
                </a:solidFill>
                <a:effectLst/>
                <a:uLnTx/>
                <a:uFillTx/>
                <a:latin typeface="Graphik Bold"/>
                <a:ea typeface="+mn-ea"/>
                <a:cs typeface="+mn-cs"/>
              </a:rPr>
              <a:t>Technology</a:t>
            </a:r>
            <a:endParaRPr kumimoji="0" lang="en-US" sz="1400" b="0" i="0" u="none" strike="noStrike" kern="1200" cap="none" spc="0" normalizeH="0" baseline="0" noProof="0">
              <a:ln>
                <a:noFill/>
              </a:ln>
              <a:solidFill>
                <a:srgbClr val="7500C0"/>
              </a:solidFill>
              <a:effectLst/>
              <a:uLnTx/>
              <a:uFillTx/>
              <a:latin typeface="Graphik Regular"/>
              <a:ea typeface="+mn-ea"/>
              <a:cs typeface="+mn-cs"/>
            </a:endParaRPr>
          </a:p>
          <a:p>
            <a:pPr marL="0" marR="0" lvl="0" indent="0" algn="l" defTabSz="914400" rtl="0" eaLnBrk="1" fontAlgn="auto" latinLnBrk="0" hangingPunct="1">
              <a:lnSpc>
                <a:spcPct val="100000"/>
              </a:lnSpc>
              <a:spcBef>
                <a:spcPts val="200"/>
              </a:spcBef>
              <a:spcAft>
                <a:spcPts val="500"/>
              </a:spcAft>
              <a:buClr>
                <a:srgbClr val="000000"/>
              </a:buClr>
              <a:buSzPct val="100000"/>
              <a:buFontTx/>
              <a:buNone/>
              <a:tabLst>
                <a:tab pos="3054350" algn="l"/>
              </a:tabLst>
              <a:defRPr/>
            </a:pP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Calibri" panose="020F0502020204030204" pitchFamily="34" charset="0"/>
              </a:rPr>
              <a:t>Amazon Bedrock, Claude Code LLM (</a:t>
            </a:r>
            <a:r>
              <a:rPr kumimoji="0" lang="en-US" sz="1200" b="0" i="0" u="none" strike="noStrike" kern="1200" cap="none" spc="0" normalizeH="0" baseline="0" noProof="0" err="1">
                <a:ln>
                  <a:noFill/>
                </a:ln>
                <a:solidFill>
                  <a:srgbClr val="000000"/>
                </a:solidFill>
                <a:effectLst/>
                <a:uLnTx/>
                <a:uFillTx/>
                <a:latin typeface="Graphik Regular" panose="020B0503030202060203" pitchFamily="34" charset="77"/>
                <a:ea typeface="+mn-ea"/>
                <a:cs typeface="Calibri" panose="020F0502020204030204" pitchFamily="34" charset="0"/>
              </a:rPr>
              <a:t>Sonet</a:t>
            </a: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Calibri" panose="020F0502020204030204" pitchFamily="34" charset="0"/>
              </a:rPr>
              <a:t>)</a:t>
            </a:r>
            <a:endParaRPr kumimoji="0" lang="en-US" sz="1200" b="0" i="0" u="none" strike="noStrike" kern="1200" cap="none" spc="0" normalizeH="0" baseline="0" noProof="0">
              <a:ln>
                <a:noFill/>
              </a:ln>
              <a:solidFill>
                <a:srgbClr val="FFFFFF"/>
              </a:solidFill>
              <a:effectLst/>
              <a:uLnTx/>
              <a:uFillTx/>
              <a:latin typeface="Graphik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500C0"/>
                </a:solidFill>
                <a:effectLst/>
                <a:uLnTx/>
                <a:uFillTx/>
                <a:latin typeface="Graphik Bold"/>
                <a:ea typeface="+mn-ea"/>
                <a:cs typeface="+mn-cs"/>
              </a:rPr>
              <a:t>Agentic / GenAI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panose="020B0503030202060203" pitchFamily="34" charset="77"/>
                <a:ea typeface="+mn-ea"/>
                <a:cs typeface="Calibri" panose="020F0502020204030204" pitchFamily="34" charset="0"/>
              </a:rPr>
              <a:t>GenAI driven analysis​ of the legacy code &amp; documentation</a:t>
            </a:r>
          </a:p>
        </p:txBody>
      </p:sp>
      <p:sp>
        <p:nvSpPr>
          <p:cNvPr id="12" name="Rectangle 11">
            <a:extLst>
              <a:ext uri="{FF2B5EF4-FFF2-40B4-BE49-F238E27FC236}">
                <a16:creationId xmlns:a16="http://schemas.microsoft.com/office/drawing/2014/main" id="{0D7FC5C8-FF06-4A38-64E1-915D6A08148D}"/>
              </a:ext>
            </a:extLst>
          </p:cNvPr>
          <p:cNvSpPr/>
          <p:nvPr/>
        </p:nvSpPr>
        <p:spPr>
          <a:xfrm>
            <a:off x="5993536" y="956647"/>
            <a:ext cx="2880001" cy="338401"/>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Skills &amp; Technology</a:t>
            </a:r>
          </a:p>
        </p:txBody>
      </p:sp>
      <p:grpSp>
        <p:nvGrpSpPr>
          <p:cNvPr id="47" name="Group 46">
            <a:extLst>
              <a:ext uri="{FF2B5EF4-FFF2-40B4-BE49-F238E27FC236}">
                <a16:creationId xmlns:a16="http://schemas.microsoft.com/office/drawing/2014/main" id="{5CB897D4-13A9-F6A1-BAA8-A1793BF290E5}"/>
              </a:ext>
            </a:extLst>
          </p:cNvPr>
          <p:cNvGrpSpPr/>
          <p:nvPr/>
        </p:nvGrpSpPr>
        <p:grpSpPr>
          <a:xfrm>
            <a:off x="6254718" y="4739792"/>
            <a:ext cx="2556585" cy="1545150"/>
            <a:chOff x="5892431" y="3245754"/>
            <a:chExt cx="3253609" cy="1545150"/>
          </a:xfrm>
          <a:solidFill>
            <a:schemeClr val="bg1"/>
          </a:solidFill>
        </p:grpSpPr>
        <p:sp>
          <p:nvSpPr>
            <p:cNvPr id="49" name="Rectangle 48">
              <a:extLst>
                <a:ext uri="{FF2B5EF4-FFF2-40B4-BE49-F238E27FC236}">
                  <a16:creationId xmlns:a16="http://schemas.microsoft.com/office/drawing/2014/main" id="{E096D422-1F75-212B-A00D-82FA72D16BEE}"/>
                </a:ext>
              </a:extLst>
            </p:cNvPr>
            <p:cNvSpPr/>
            <p:nvPr/>
          </p:nvSpPr>
          <p:spPr>
            <a:xfrm>
              <a:off x="5892431" y="3472759"/>
              <a:ext cx="3253607" cy="1318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0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Bold"/>
                  <a:ea typeface="+mn-ea"/>
                  <a:cs typeface="+mn-cs"/>
                </a:rPr>
                <a:t>André Michael Leibe,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Bold"/>
                  <a:ea typeface="+mn-ea"/>
                  <a:cs typeface="+mn-cs"/>
                </a:rPr>
                <a:t>Florian Valentin</a:t>
              </a:r>
            </a:p>
          </p:txBody>
        </p:sp>
        <p:sp>
          <p:nvSpPr>
            <p:cNvPr id="50" name="TextBox 49">
              <a:extLst>
                <a:ext uri="{FF2B5EF4-FFF2-40B4-BE49-F238E27FC236}">
                  <a16:creationId xmlns:a16="http://schemas.microsoft.com/office/drawing/2014/main" id="{9439A0C0-14EB-6EE6-243E-19AEFB11756B}"/>
                </a:ext>
              </a:extLst>
            </p:cNvPr>
            <p:cNvSpPr txBox="1"/>
            <p:nvPr/>
          </p:nvSpPr>
          <p:spPr>
            <a:xfrm>
              <a:off x="6598547" y="3245754"/>
              <a:ext cx="2547493" cy="220768"/>
            </a:xfrm>
            <a:prstGeom prst="rect">
              <a:avLst/>
            </a:prstGeom>
            <a:noFill/>
            <a:ln>
              <a:noFill/>
            </a:ln>
          </p:spPr>
          <p:txBody>
            <a:bodyPr wrap="square" lIns="0" tIns="0" rIns="0" bIns="0" rtlCol="0">
              <a:no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800" b="1" i="0" u="none" strike="noStrike" kern="1200" cap="none" spc="0" normalizeH="0" baseline="0" noProof="0">
                  <a:ln>
                    <a:noFill/>
                  </a:ln>
                  <a:solidFill>
                    <a:srgbClr val="7500C0"/>
                  </a:solidFill>
                  <a:effectLst/>
                  <a:uLnTx/>
                  <a:uFillTx/>
                  <a:latin typeface="Graphik Bold"/>
                  <a:ea typeface="+mn-ea"/>
                  <a:cs typeface="+mn-cs"/>
                </a:rPr>
                <a:t>Involved people from S&amp;PE &amp; Friends</a:t>
              </a:r>
            </a:p>
          </p:txBody>
        </p:sp>
      </p:grpSp>
      <p:grpSp>
        <p:nvGrpSpPr>
          <p:cNvPr id="5" name="Group 4">
            <a:extLst>
              <a:ext uri="{FF2B5EF4-FFF2-40B4-BE49-F238E27FC236}">
                <a16:creationId xmlns:a16="http://schemas.microsoft.com/office/drawing/2014/main" id="{8F399357-0352-C054-EA70-A096FEE0E956}"/>
              </a:ext>
            </a:extLst>
          </p:cNvPr>
          <p:cNvGrpSpPr/>
          <p:nvPr/>
        </p:nvGrpSpPr>
        <p:grpSpPr>
          <a:xfrm>
            <a:off x="8950267" y="955012"/>
            <a:ext cx="2880000" cy="5785248"/>
            <a:chOff x="8950267" y="955012"/>
            <a:chExt cx="2880000" cy="5785248"/>
          </a:xfrm>
        </p:grpSpPr>
        <p:sp>
          <p:nvSpPr>
            <p:cNvPr id="6" name="Rectangle 5">
              <a:extLst>
                <a:ext uri="{FF2B5EF4-FFF2-40B4-BE49-F238E27FC236}">
                  <a16:creationId xmlns:a16="http://schemas.microsoft.com/office/drawing/2014/main" id="{4C51C14F-EB55-8EFE-1DF5-F986F3D63B75}"/>
                </a:ext>
              </a:extLst>
            </p:cNvPr>
            <p:cNvSpPr/>
            <p:nvPr/>
          </p:nvSpPr>
          <p:spPr>
            <a:xfrm>
              <a:off x="8950267" y="955012"/>
              <a:ext cx="2880000" cy="3384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raphik Bold"/>
                  <a:ea typeface="+mn-ea"/>
                  <a:cs typeface="+mn-cs"/>
                </a:rPr>
                <a:t>ACN Business Impact</a:t>
              </a:r>
            </a:p>
          </p:txBody>
        </p:sp>
        <p:grpSp>
          <p:nvGrpSpPr>
            <p:cNvPr id="7" name="Group 6">
              <a:extLst>
                <a:ext uri="{FF2B5EF4-FFF2-40B4-BE49-F238E27FC236}">
                  <a16:creationId xmlns:a16="http://schemas.microsoft.com/office/drawing/2014/main" id="{11D6E781-B926-84C6-9BAC-95A47156274B}"/>
                </a:ext>
              </a:extLst>
            </p:cNvPr>
            <p:cNvGrpSpPr/>
            <p:nvPr/>
          </p:nvGrpSpPr>
          <p:grpSpPr>
            <a:xfrm>
              <a:off x="8950267" y="1362728"/>
              <a:ext cx="2880000" cy="5377532"/>
              <a:chOff x="8950267" y="1300752"/>
              <a:chExt cx="2880000" cy="5377532"/>
            </a:xfrm>
          </p:grpSpPr>
          <p:cxnSp>
            <p:nvCxnSpPr>
              <p:cNvPr id="9" name="Straight Connector 8">
                <a:extLst>
                  <a:ext uri="{FF2B5EF4-FFF2-40B4-BE49-F238E27FC236}">
                    <a16:creationId xmlns:a16="http://schemas.microsoft.com/office/drawing/2014/main" id="{9CEC30FA-436E-209A-6D6A-4552A63A1BCF}"/>
                  </a:ext>
                </a:extLst>
              </p:cNvPr>
              <p:cNvCxnSpPr/>
              <p:nvPr/>
            </p:nvCxnSpPr>
            <p:spPr>
              <a:xfrm>
                <a:off x="9288288" y="4838230"/>
                <a:ext cx="17717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35A8FF0-99B3-FE75-BB5D-69F5D5561848}"/>
                  </a:ext>
                </a:extLst>
              </p:cNvPr>
              <p:cNvSpPr/>
              <p:nvPr/>
            </p:nvSpPr>
            <p:spPr>
              <a:xfrm>
                <a:off x="8950267" y="1300752"/>
                <a:ext cx="2880000" cy="5377532"/>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7" name="Rectangle 16">
                <a:extLst>
                  <a:ext uri="{FF2B5EF4-FFF2-40B4-BE49-F238E27FC236}">
                    <a16:creationId xmlns:a16="http://schemas.microsoft.com/office/drawing/2014/main" id="{993DCBF7-236C-0C65-A8E2-6288EF038287}"/>
                  </a:ext>
                </a:extLst>
              </p:cNvPr>
              <p:cNvSpPr/>
              <p:nvPr/>
            </p:nvSpPr>
            <p:spPr>
              <a:xfrm>
                <a:off x="9008342" y="1381463"/>
                <a:ext cx="2759877" cy="11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91440" rIns="91440" bIns="91440" rtlCol="0" anchor="ct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7500C0"/>
                    </a:solidFill>
                    <a:effectLst/>
                    <a:uLnTx/>
                    <a:uFillTx/>
                    <a:latin typeface="Graphik Bold"/>
                    <a:ea typeface="+mn-ea"/>
                    <a:cs typeface="+mn-cs"/>
                  </a:rPr>
                  <a:t>USD 236K </a:t>
                </a:r>
                <a:r>
                  <a:rPr kumimoji="0" lang="en-US" sz="1000" b="0" i="0" u="none" strike="noStrike" kern="1200" cap="none" spc="0" normalizeH="0" baseline="0" noProof="0">
                    <a:ln>
                      <a:noFill/>
                    </a:ln>
                    <a:solidFill>
                      <a:srgbClr val="000000"/>
                    </a:solidFill>
                    <a:effectLst/>
                    <a:uLnTx/>
                    <a:uFillTx/>
                    <a:latin typeface="Graphik Regular"/>
                    <a:ea typeface="+mn-ea"/>
                    <a:cs typeface="+mn-cs"/>
                  </a:rPr>
                  <a:t>Total Deal Volume</a:t>
                </a:r>
              </a:p>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700" b="1" i="0" u="none" strike="noStrike" kern="1200" cap="none" spc="0" normalizeH="0" baseline="0" noProof="0">
                    <a:ln>
                      <a:noFill/>
                    </a:ln>
                    <a:solidFill>
                      <a:srgbClr val="7500C0"/>
                    </a:solidFill>
                    <a:effectLst/>
                    <a:uLnTx/>
                    <a:uFillTx/>
                    <a:latin typeface="Graphik Bold"/>
                    <a:ea typeface="+mn-ea"/>
                    <a:cs typeface="+mn-cs"/>
                  </a:rPr>
                  <a:t>USD 236K </a:t>
                </a:r>
                <a:r>
                  <a:rPr kumimoji="0" lang="en-US" sz="1000" b="0" i="0" u="none" strike="noStrike" kern="1200" cap="none" spc="0" normalizeH="0" baseline="0" noProof="0">
                    <a:ln>
                      <a:noFill/>
                    </a:ln>
                    <a:solidFill>
                      <a:srgbClr val="000000"/>
                    </a:solidFill>
                    <a:effectLst/>
                    <a:uLnTx/>
                    <a:uFillTx/>
                    <a:latin typeface="Graphik Regular"/>
                    <a:ea typeface="+mn-ea"/>
                    <a:cs typeface="+mn-cs"/>
                  </a:rPr>
                  <a:t>SPE Deal Volume</a:t>
                </a:r>
                <a:br>
                  <a:rPr kumimoji="0" lang="en-US" sz="1050" b="1" i="0" u="none" strike="noStrike" kern="1200" cap="none" spc="0" normalizeH="0" baseline="0" noProof="0">
                    <a:ln>
                      <a:noFill/>
                    </a:ln>
                    <a:solidFill>
                      <a:srgbClr val="000000"/>
                    </a:solidFill>
                    <a:effectLst/>
                    <a:uLnTx/>
                    <a:uFillTx/>
                    <a:latin typeface="Graphik Bold"/>
                    <a:ea typeface="+mn-ea"/>
                    <a:cs typeface="+mn-cs"/>
                  </a:rPr>
                </a:br>
                <a:r>
                  <a:rPr kumimoji="0" lang="en-US" sz="1800" b="1" i="0" u="none" strike="noStrike" kern="1200" cap="none" spc="0" normalizeH="0" baseline="0" noProof="0">
                    <a:ln>
                      <a:noFill/>
                    </a:ln>
                    <a:solidFill>
                      <a:srgbClr val="7500C0"/>
                    </a:solidFill>
                    <a:effectLst/>
                    <a:uLnTx/>
                    <a:uFillTx/>
                    <a:latin typeface="Graphik Bold"/>
                    <a:ea typeface="+mn-ea"/>
                    <a:cs typeface="+mn-cs"/>
                  </a:rPr>
                  <a:t>30.0% </a:t>
                </a:r>
                <a:r>
                  <a:rPr kumimoji="0" lang="en-US" sz="1050" b="0" i="0" u="none" strike="noStrike" kern="1200" cap="none" spc="0" normalizeH="0" baseline="0" noProof="0">
                    <a:ln>
                      <a:noFill/>
                    </a:ln>
                    <a:solidFill>
                      <a:srgbClr val="000000"/>
                    </a:solidFill>
                    <a:effectLst/>
                    <a:uLnTx/>
                    <a:uFillTx/>
                    <a:latin typeface="Graphik Regular"/>
                    <a:ea typeface="+mn-ea"/>
                    <a:cs typeface="+mn-cs"/>
                  </a:rPr>
                  <a:t>CCI%</a:t>
                </a:r>
              </a:p>
            </p:txBody>
          </p:sp>
          <p:sp>
            <p:nvSpPr>
              <p:cNvPr id="18" name="Rectangle 17">
                <a:extLst>
                  <a:ext uri="{FF2B5EF4-FFF2-40B4-BE49-F238E27FC236}">
                    <a16:creationId xmlns:a16="http://schemas.microsoft.com/office/drawing/2014/main" id="{D8598EED-D216-329F-B9BD-8DBEAB14219E}"/>
                  </a:ext>
                </a:extLst>
              </p:cNvPr>
              <p:cNvSpPr/>
              <p:nvPr/>
            </p:nvSpPr>
            <p:spPr>
              <a:xfrm>
                <a:off x="9013170" y="4772820"/>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MUs involved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500C0"/>
                    </a:solidFill>
                    <a:effectLst/>
                    <a:uLnTx/>
                    <a:uFillTx/>
                    <a:latin typeface="Graphik Bold"/>
                    <a:ea typeface="+mn-ea"/>
                    <a:cs typeface="+mn-cs"/>
                  </a:rPr>
                  <a:t>CEE</a:t>
                </a:r>
              </a:p>
            </p:txBody>
          </p:sp>
          <p:sp>
            <p:nvSpPr>
              <p:cNvPr id="19" name="Rectangle 18">
                <a:extLst>
                  <a:ext uri="{FF2B5EF4-FFF2-40B4-BE49-F238E27FC236}">
                    <a16:creationId xmlns:a16="http://schemas.microsoft.com/office/drawing/2014/main" id="{504EE81E-2C1B-FAFE-CBD6-114CA987A76F}"/>
                  </a:ext>
                </a:extLst>
              </p:cNvPr>
              <p:cNvSpPr/>
              <p:nvPr/>
            </p:nvSpPr>
            <p:spPr>
              <a:xfrm>
                <a:off x="9000471" y="3822368"/>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500C0"/>
                    </a:solidFill>
                    <a:effectLst/>
                    <a:uLnTx/>
                    <a:uFillTx/>
                    <a:latin typeface="Graphik Bold"/>
                    <a:ea typeface="+mn-ea"/>
                    <a:cs typeface="+mn-cs"/>
                  </a:rPr>
                  <a:t>4 months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duration</a:t>
                </a:r>
                <a:r>
                  <a:rPr kumimoji="0" lang="en-US" sz="1100" b="0" i="0" u="none" strike="noStrike" kern="1200" cap="none" spc="0" normalizeH="0" baseline="0" noProof="0">
                    <a:ln>
                      <a:noFill/>
                    </a:ln>
                    <a:solidFill>
                      <a:srgbClr val="000000"/>
                    </a:solidFill>
                    <a:effectLst/>
                    <a:uLnTx/>
                    <a:uFillTx/>
                    <a:latin typeface="Graphik Regular"/>
                    <a:ea typeface="+mn-ea"/>
                    <a:cs typeface="+mn-cs"/>
                  </a:rPr>
                  <a:t> </a:t>
                </a:r>
              </a:p>
            </p:txBody>
          </p:sp>
          <p:sp>
            <p:nvSpPr>
              <p:cNvPr id="20" name="Rectangle 19">
                <a:extLst>
                  <a:ext uri="{FF2B5EF4-FFF2-40B4-BE49-F238E27FC236}">
                    <a16:creationId xmlns:a16="http://schemas.microsoft.com/office/drawing/2014/main" id="{780AC5FD-D51F-59EA-309D-E5E9FE144102}"/>
                  </a:ext>
                </a:extLst>
              </p:cNvPr>
              <p:cNvSpPr/>
              <p:nvPr/>
            </p:nvSpPr>
            <p:spPr>
              <a:xfrm>
                <a:off x="9013170" y="5723273"/>
                <a:ext cx="2759878"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Ecosystem Partners involved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500C0"/>
                    </a:solidFill>
                    <a:effectLst/>
                    <a:uLnTx/>
                    <a:uFillTx/>
                    <a:latin typeface="Graphik Bold"/>
                    <a:ea typeface="+mn-ea"/>
                    <a:cs typeface="+mn-cs"/>
                  </a:rPr>
                  <a:t>None</a:t>
                </a:r>
              </a:p>
            </p:txBody>
          </p:sp>
          <p:sp>
            <p:nvSpPr>
              <p:cNvPr id="23" name="Rectangle 22">
                <a:extLst>
                  <a:ext uri="{FF2B5EF4-FFF2-40B4-BE49-F238E27FC236}">
                    <a16:creationId xmlns:a16="http://schemas.microsoft.com/office/drawing/2014/main" id="{ED22EF02-AEC6-D785-2B80-3EAA37420689}"/>
                  </a:ext>
                </a:extLst>
              </p:cNvPr>
              <p:cNvSpPr/>
              <p:nvPr/>
            </p:nvSpPr>
            <p:spPr>
              <a:xfrm>
                <a:off x="9013170" y="2619915"/>
                <a:ext cx="2759877" cy="11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91440" rtlCol="0" anchor="ct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Regular"/>
                    <a:ea typeface="+mn-ea"/>
                    <a:cs typeface="+mn-cs"/>
                  </a:rPr>
                  <a:t>Coding**</a:t>
                </a:r>
                <a:endParaRPr kumimoji="0" lang="en-US" sz="1200" b="1" i="0" u="none" strike="noStrike" kern="1200" cap="none" spc="0" normalizeH="0" baseline="0" noProof="0">
                  <a:ln>
                    <a:noFill/>
                  </a:ln>
                  <a:solidFill>
                    <a:srgbClr val="000000"/>
                  </a:solidFill>
                  <a:effectLst/>
                  <a:uLnTx/>
                  <a:uFillTx/>
                  <a:latin typeface="Graphik Bold"/>
                  <a:ea typeface="+mn-ea"/>
                  <a:cs typeface="+mn-cs"/>
                </a:endParaRP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a:ea typeface="+mn-ea"/>
                    <a:cs typeface="+mn-cs"/>
                  </a:rPr>
                  <a:t>SI: </a:t>
                </a:r>
                <a:r>
                  <a:rPr kumimoji="0" lang="en-US" sz="1400" b="1" i="0" u="none" strike="noStrike" kern="1200" cap="none" spc="0" normalizeH="0" baseline="0" noProof="0">
                    <a:ln>
                      <a:noFill/>
                    </a:ln>
                    <a:solidFill>
                      <a:srgbClr val="7500C0"/>
                    </a:solidFill>
                    <a:effectLst/>
                    <a:uLnTx/>
                    <a:uFillTx/>
                    <a:latin typeface="Graphik Bold"/>
                    <a:ea typeface="+mn-ea"/>
                    <a:cs typeface="+mn-cs"/>
                  </a:rPr>
                  <a:t>USD 236K</a:t>
                </a:r>
                <a:r>
                  <a:rPr kumimoji="0" lang="en-US" sz="1200" b="0" i="0" u="none" strike="noStrike" kern="1200" cap="none" spc="0" normalizeH="0" baseline="0" noProof="0">
                    <a:ln>
                      <a:noFill/>
                    </a:ln>
                    <a:solidFill>
                      <a:srgbClr val="000000"/>
                    </a:solidFill>
                    <a:effectLst/>
                    <a:uLnTx/>
                    <a:uFillTx/>
                    <a:latin typeface="Graphik Regular"/>
                    <a:ea typeface="+mn-ea"/>
                    <a:cs typeface="+mn-cs"/>
                  </a:rPr>
                  <a:t> [MO]</a:t>
                </a:r>
              </a:p>
            </p:txBody>
          </p:sp>
        </p:grpSp>
      </p:grpSp>
      <p:pic>
        <p:nvPicPr>
          <p:cNvPr id="21" name="Grafik 20">
            <a:extLst>
              <a:ext uri="{FF2B5EF4-FFF2-40B4-BE49-F238E27FC236}">
                <a16:creationId xmlns:a16="http://schemas.microsoft.com/office/drawing/2014/main" id="{97B0775C-A12D-92EA-D6C7-875C23DD1619}"/>
              </a:ext>
            </a:extLst>
          </p:cNvPr>
          <p:cNvPicPr>
            <a:picLocks noChangeAspect="1"/>
          </p:cNvPicPr>
          <p:nvPr/>
        </p:nvPicPr>
        <p:blipFill>
          <a:blip r:embed="rId3"/>
          <a:stretch>
            <a:fillRect/>
          </a:stretch>
        </p:blipFill>
        <p:spPr>
          <a:xfrm>
            <a:off x="611527" y="1469199"/>
            <a:ext cx="2265586" cy="587220"/>
          </a:xfrm>
          <a:prstGeom prst="rect">
            <a:avLst/>
          </a:prstGeom>
        </p:spPr>
      </p:pic>
      <p:pic>
        <p:nvPicPr>
          <p:cNvPr id="26" name="Grafik 25">
            <a:extLst>
              <a:ext uri="{FF2B5EF4-FFF2-40B4-BE49-F238E27FC236}">
                <a16:creationId xmlns:a16="http://schemas.microsoft.com/office/drawing/2014/main" id="{79C62B4E-78A9-CF61-71DE-DD678ECCD742}"/>
              </a:ext>
            </a:extLst>
          </p:cNvPr>
          <p:cNvPicPr>
            <a:picLocks noChangeAspect="1"/>
          </p:cNvPicPr>
          <p:nvPr/>
        </p:nvPicPr>
        <p:blipFill>
          <a:blip r:embed="rId4"/>
          <a:stretch>
            <a:fillRect/>
          </a:stretch>
        </p:blipFill>
        <p:spPr>
          <a:xfrm>
            <a:off x="6197500" y="5155422"/>
            <a:ext cx="389726" cy="389726"/>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8" name="Grafik 27">
            <a:extLst>
              <a:ext uri="{FF2B5EF4-FFF2-40B4-BE49-F238E27FC236}">
                <a16:creationId xmlns:a16="http://schemas.microsoft.com/office/drawing/2014/main" id="{3F05DF9A-B739-B8AA-0FFE-587A10969241}"/>
              </a:ext>
            </a:extLst>
          </p:cNvPr>
          <p:cNvPicPr>
            <a:picLocks noChangeAspect="1"/>
          </p:cNvPicPr>
          <p:nvPr/>
        </p:nvPicPr>
        <p:blipFill rotWithShape="1">
          <a:blip r:embed="rId5"/>
          <a:srcRect l="3685" t="159" r="21269" b="-159"/>
          <a:stretch>
            <a:fillRect/>
          </a:stretch>
        </p:blipFill>
        <p:spPr>
          <a:xfrm>
            <a:off x="6197499" y="5647398"/>
            <a:ext cx="389727" cy="38972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2" name="Group 1">
            <a:extLst>
              <a:ext uri="{FF2B5EF4-FFF2-40B4-BE49-F238E27FC236}">
                <a16:creationId xmlns:a16="http://schemas.microsoft.com/office/drawing/2014/main" id="{CBA3F929-B5E7-E909-A93A-03159CCF177B}"/>
              </a:ext>
            </a:extLst>
          </p:cNvPr>
          <p:cNvGrpSpPr/>
          <p:nvPr/>
        </p:nvGrpSpPr>
        <p:grpSpPr>
          <a:xfrm>
            <a:off x="7575760" y="246303"/>
            <a:ext cx="4254507" cy="519919"/>
            <a:chOff x="7575760" y="246303"/>
            <a:chExt cx="4254507" cy="519919"/>
          </a:xfrm>
        </p:grpSpPr>
        <p:pic>
          <p:nvPicPr>
            <p:cNvPr id="8" name="Picture 7">
              <a:extLst>
                <a:ext uri="{FF2B5EF4-FFF2-40B4-BE49-F238E27FC236}">
                  <a16:creationId xmlns:a16="http://schemas.microsoft.com/office/drawing/2014/main" id="{D09B8545-C151-8CCA-C3C2-E1DBF07854F0}"/>
                </a:ext>
              </a:extLst>
            </p:cNvPr>
            <p:cNvPicPr>
              <a:picLocks noChangeAspect="1"/>
            </p:cNvPicPr>
            <p:nvPr/>
          </p:nvPicPr>
          <p:blipFill>
            <a:blip r:embed="rId6"/>
            <a:stretch>
              <a:fillRect/>
            </a:stretch>
          </p:blipFill>
          <p:spPr>
            <a:xfrm>
              <a:off x="8177589" y="246303"/>
              <a:ext cx="3652678" cy="519804"/>
            </a:xfrm>
            <a:prstGeom prst="rect">
              <a:avLst/>
            </a:prstGeom>
          </p:spPr>
        </p:pic>
        <p:pic>
          <p:nvPicPr>
            <p:cNvPr id="15" name="Picture 2">
              <a:extLst>
                <a:ext uri="{FF2B5EF4-FFF2-40B4-BE49-F238E27FC236}">
                  <a16:creationId xmlns:a16="http://schemas.microsoft.com/office/drawing/2014/main" id="{B9AEF677-EB7B-9402-B95C-FD274082D3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5760" y="246418"/>
              <a:ext cx="601830" cy="51980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62985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descr="slide_019.pn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4917CE4-9197-32C6-CD4F-E51C61FB1BC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15100DC-3ECC-12F9-FC74-4540D0FA90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5239" y="-121043"/>
            <a:ext cx="1285875" cy="571500"/>
          </a:xfrm>
          <a:prstGeom prst="rect">
            <a:avLst/>
          </a:prstGeom>
        </p:spPr>
      </p:pic>
      <p:graphicFrame>
        <p:nvGraphicFramePr>
          <p:cNvPr id="12" name="think-cell data - do not delete" hidden="1">
            <a:extLst>
              <a:ext uri="{FF2B5EF4-FFF2-40B4-BE49-F238E27FC236}">
                <a16:creationId xmlns:a16="http://schemas.microsoft.com/office/drawing/2014/main" id="{0353C42F-BAE3-3A2D-5BDF-D0AE788A1D6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86" imgH="486" progId="TCLayout.ActiveDocument.1">
                  <p:embed/>
                </p:oleObj>
              </mc:Choice>
              <mc:Fallback>
                <p:oleObj name="think-cell Slide" r:id="rId5" imgW="486" imgH="486" progId="TCLayout.ActiveDocument.1">
                  <p:embed/>
                  <p:pic>
                    <p:nvPicPr>
                      <p:cNvPr id="12" name="think-cell data - do not delete" hidden="1">
                        <a:extLst>
                          <a:ext uri="{FF2B5EF4-FFF2-40B4-BE49-F238E27FC236}">
                            <a16:creationId xmlns:a16="http://schemas.microsoft.com/office/drawing/2014/main" id="{0353C42F-BAE3-3A2D-5BDF-D0AE788A1D6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1" name="Title 2">
            <a:extLst>
              <a:ext uri="{FF2B5EF4-FFF2-40B4-BE49-F238E27FC236}">
                <a16:creationId xmlns:a16="http://schemas.microsoft.com/office/drawing/2014/main" id="{82D01737-72D3-0F0C-FC44-E6187F239E81}"/>
              </a:ext>
            </a:extLst>
          </p:cNvPr>
          <p:cNvSpPr txBox="1">
            <a:spLocks/>
          </p:cNvSpPr>
          <p:nvPr/>
        </p:nvSpPr>
        <p:spPr>
          <a:xfrm>
            <a:off x="566352" y="375703"/>
            <a:ext cx="11074785" cy="344710"/>
          </a:xfrm>
          <a:prstGeom prst="rect">
            <a:avLst/>
          </a:prstGeom>
        </p:spPr>
        <p:txBody>
          <a:bodyPr vert="horz" wrap="square" lIns="0" tIns="0" rIns="0" bIns="0" rtlCol="0" anchor="t">
            <a:spAutoFit/>
          </a:bodyPr>
          <a:lstStyle>
            <a:defPPr>
              <a:defRPr lang="en-US"/>
            </a:defPPr>
            <a:lvl1pPr defTabSz="914377">
              <a:lnSpc>
                <a:spcPct val="80000"/>
              </a:lnSpc>
              <a:spcBef>
                <a:spcPct val="0"/>
              </a:spcBef>
              <a:defRPr sz="2600">
                <a:solidFill>
                  <a:srgbClr val="000000"/>
                </a:solidFill>
                <a:latin typeface="Graphik Semibold" panose="020B0503030202060203" pitchFamily="34" charset="77"/>
              </a:defRPr>
            </a:lvl1pPr>
          </a:lstStyle>
          <a:p>
            <a:r>
              <a:rPr lang="en-US" sz="2800"/>
              <a:t>Software &amp; Platform Engineering: Offering architecture L1-L4</a:t>
            </a:r>
          </a:p>
        </p:txBody>
      </p:sp>
      <p:graphicFrame>
        <p:nvGraphicFramePr>
          <p:cNvPr id="5" name="Table 0">
            <a:extLst>
              <a:ext uri="{FF2B5EF4-FFF2-40B4-BE49-F238E27FC236}">
                <a16:creationId xmlns:a16="http://schemas.microsoft.com/office/drawing/2014/main" id="{08FBF44D-E246-C1DB-EC48-CD4841755FCE}"/>
              </a:ext>
            </a:extLst>
          </p:cNvPr>
          <p:cNvGraphicFramePr>
            <a:graphicFrameLocks noGrp="1"/>
          </p:cNvGraphicFramePr>
          <p:nvPr>
            <p:extLst>
              <p:ext uri="{D42A27DB-BD31-4B8C-83A1-F6EECF244321}">
                <p14:modId xmlns:p14="http://schemas.microsoft.com/office/powerpoint/2010/main" val="4087818927"/>
              </p:ext>
            </p:extLst>
          </p:nvPr>
        </p:nvGraphicFramePr>
        <p:xfrm>
          <a:off x="575002" y="958879"/>
          <a:ext cx="11338560" cy="5126736"/>
        </p:xfrm>
        <a:graphic>
          <a:graphicData uri="http://schemas.openxmlformats.org/drawingml/2006/table">
            <a:tbl>
              <a:tblPr/>
              <a:tblGrid>
                <a:gridCol w="1036320">
                  <a:extLst>
                    <a:ext uri="{9D8B030D-6E8A-4147-A177-3AD203B41FA5}">
                      <a16:colId xmlns:a16="http://schemas.microsoft.com/office/drawing/2014/main" val="20000"/>
                    </a:ext>
                  </a:extLst>
                </a:gridCol>
                <a:gridCol w="2072640">
                  <a:extLst>
                    <a:ext uri="{9D8B030D-6E8A-4147-A177-3AD203B41FA5}">
                      <a16:colId xmlns:a16="http://schemas.microsoft.com/office/drawing/2014/main" val="20001"/>
                    </a:ext>
                  </a:extLst>
                </a:gridCol>
                <a:gridCol w="4438739">
                  <a:extLst>
                    <a:ext uri="{9D8B030D-6E8A-4147-A177-3AD203B41FA5}">
                      <a16:colId xmlns:a16="http://schemas.microsoft.com/office/drawing/2014/main" val="20002"/>
                    </a:ext>
                  </a:extLst>
                </a:gridCol>
                <a:gridCol w="3790861">
                  <a:extLst>
                    <a:ext uri="{9D8B030D-6E8A-4147-A177-3AD203B41FA5}">
                      <a16:colId xmlns:a16="http://schemas.microsoft.com/office/drawing/2014/main" val="20003"/>
                    </a:ext>
                  </a:extLst>
                </a:gridCol>
              </a:tblGrid>
              <a:tr h="341376">
                <a:tc>
                  <a:txBody>
                    <a:bodyPr/>
                    <a:lstStyle/>
                    <a:p>
                      <a:pPr algn="l" fontAlgn="ctr">
                        <a:buNone/>
                      </a:pPr>
                      <a:r>
                        <a:rPr lang="en-GB" sz="1200" b="1" i="0" u="none" strike="noStrike">
                          <a:solidFill>
                            <a:srgbClr val="FFFFFF"/>
                          </a:solidFill>
                          <a:effectLst/>
                          <a:latin typeface="Arial" panose="020B0604020202020204" pitchFamily="34" charset="0"/>
                        </a:rPr>
                        <a:t>Level 1: RP</a:t>
                      </a:r>
                    </a:p>
                  </a:txBody>
                  <a:tcPr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60073"/>
                    </a:solidFill>
                  </a:tcPr>
                </a:tc>
                <a:tc>
                  <a:txBody>
                    <a:bodyPr/>
                    <a:lstStyle/>
                    <a:p>
                      <a:pPr algn="l" fontAlgn="ctr">
                        <a:buNone/>
                      </a:pPr>
                      <a:r>
                        <a:rPr lang="en-GB" sz="1200" b="1" i="0" u="none" strike="noStrike">
                          <a:solidFill>
                            <a:srgbClr val="FFFFFF"/>
                          </a:solidFill>
                          <a:effectLst/>
                          <a:latin typeface="Arial" panose="020B0604020202020204" pitchFamily="34" charset="0"/>
                        </a:rPr>
                        <a:t>Level 2: Offering Domain</a:t>
                      </a:r>
                    </a:p>
                  </a:txBody>
                  <a:tcPr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60073"/>
                    </a:solidFill>
                  </a:tcPr>
                </a:tc>
                <a:tc>
                  <a:txBody>
                    <a:bodyPr/>
                    <a:lstStyle/>
                    <a:p>
                      <a:pPr algn="ctr" fontAlgn="ctr">
                        <a:buNone/>
                      </a:pPr>
                      <a:r>
                        <a:rPr lang="en-GB" sz="1200" b="1" i="0" u="none" strike="noStrike">
                          <a:solidFill>
                            <a:srgbClr val="FFFFFF"/>
                          </a:solidFill>
                          <a:effectLst/>
                          <a:latin typeface="Arial" panose="020B0604020202020204" pitchFamily="34" charset="0"/>
                        </a:rPr>
                        <a:t>Level 3: Sub Offering</a:t>
                      </a:r>
                    </a:p>
                  </a:txBody>
                  <a:tcPr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60073"/>
                    </a:solidFill>
                  </a:tcPr>
                </a:tc>
                <a:tc>
                  <a:txBody>
                    <a:bodyPr/>
                    <a:lstStyle/>
                    <a:p>
                      <a:pPr algn="ctr" fontAlgn="ctr">
                        <a:buNone/>
                      </a:pPr>
                      <a:r>
                        <a:rPr lang="en-GB" sz="1200" b="1" i="0" u="none" strike="noStrike">
                          <a:solidFill>
                            <a:srgbClr val="FFFFFF"/>
                          </a:solidFill>
                          <a:effectLst/>
                          <a:latin typeface="Arial" panose="020B0604020202020204" pitchFamily="34" charset="0"/>
                        </a:rPr>
                        <a:t>Level 4: Solution</a:t>
                      </a:r>
                    </a:p>
                  </a:txBody>
                  <a:tcPr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60073"/>
                    </a:solidFill>
                  </a:tcPr>
                </a:tc>
                <a:extLst>
                  <a:ext uri="{0D108BD9-81ED-4DB2-BD59-A6C34878D82A}">
                    <a16:rowId xmlns:a16="http://schemas.microsoft.com/office/drawing/2014/main" val="10000"/>
                  </a:ext>
                </a:extLst>
              </a:tr>
              <a:tr h="792480">
                <a:tc rowSpan="5">
                  <a:txBody>
                    <a:bodyPr/>
                    <a:lstStyle/>
                    <a:p>
                      <a:pPr marL="0" indent="0" algn="ctr">
                        <a:buNone/>
                      </a:pPr>
                      <a:r>
                        <a:rPr lang="en-US" sz="1500" b="1">
                          <a:solidFill>
                            <a:srgbClr val="FFFFFF"/>
                          </a:solidFill>
                          <a:latin typeface="Graphik-Semibold" pitchFamily="34" charset="0"/>
                          <a:ea typeface="Graphik-Semibold" pitchFamily="34" charset="-122"/>
                          <a:cs typeface="Graphik-Semibold" pitchFamily="34" charset="-120"/>
                        </a:rPr>
                        <a:t>Digital Core</a:t>
                      </a:r>
                      <a:endParaRPr lang="en-US" sz="1500">
                        <a:latin typeface="Graphik-SemiboldItalic" charset="0"/>
                        <a:ea typeface="Graphik-SemiboldItalic" charset="0"/>
                        <a:cs typeface="Graphik-SemiboldItalic" charset="0"/>
                      </a:endParaRPr>
                    </a:p>
                  </a:txBody>
                  <a:tcPr marR="101600" marT="67733" marB="6773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500C0"/>
                    </a:solidFill>
                  </a:tcPr>
                </a:tc>
                <a:tc rowSpan="5">
                  <a:txBody>
                    <a:bodyPr/>
                    <a:lstStyle/>
                    <a:p>
                      <a:pPr marL="0" indent="0" algn="ctr">
                        <a:buNone/>
                      </a:pPr>
                      <a:r>
                        <a:rPr lang="en-US" sz="1500" b="1">
                          <a:solidFill>
                            <a:srgbClr val="FFFFFF"/>
                          </a:solidFill>
                          <a:latin typeface="Graphik-Semibold" pitchFamily="34" charset="0"/>
                          <a:ea typeface="Graphik-Semibold" pitchFamily="34" charset="-122"/>
                          <a:cs typeface="Graphik-Semibold" pitchFamily="34" charset="-120"/>
                        </a:rPr>
                        <a:t>Software &amp; Platform Engineering</a:t>
                      </a:r>
                      <a:endParaRPr lang="en-US" sz="1600"/>
                    </a:p>
                  </a:txBody>
                  <a:tcPr marR="101600" marT="67733" marB="6773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100FF"/>
                    </a:solidFill>
                  </a:tcPr>
                </a:tc>
                <a:tc>
                  <a:txBody>
                    <a:bodyPr/>
                    <a:lstStyle/>
                    <a:p>
                      <a:pPr marL="0" marR="0" lvl="0" indent="0" algn="l" defTabSz="914400" rtl="0" eaLnBrk="1" fontAlgn="auto" latinLnBrk="0" hangingPunct="1">
                        <a:lnSpc>
                          <a:spcPct val="85000"/>
                        </a:lnSpc>
                        <a:spcBef>
                          <a:spcPts val="0"/>
                        </a:spcBef>
                        <a:spcAft>
                          <a:spcPts val="0"/>
                        </a:spcAft>
                        <a:buClrTx/>
                        <a:buSzTx/>
                        <a:buFontTx/>
                        <a:buNone/>
                        <a:tabLst/>
                        <a:defRPr/>
                      </a:pPr>
                      <a:r>
                        <a:rPr lang="en-US" sz="1200" b="1" kern="1200">
                          <a:solidFill>
                            <a:srgbClr val="262626"/>
                          </a:solidFill>
                          <a:latin typeface="Graphik-Semibold" pitchFamily="34" charset="0"/>
                        </a:rPr>
                        <a:t>High Velocity Modernization</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0" i="1" strike="noStrike" kern="1200">
                          <a:solidFill>
                            <a:srgbClr val="262626"/>
                          </a:solidFill>
                          <a:latin typeface="Graphik Light" panose="020B0403030202060203" pitchFamily="34" charset="0"/>
                          <a:ea typeface="+mn-ea"/>
                          <a:cs typeface="+mn-cs"/>
                        </a:rPr>
                        <a:t>Modernize legacy systems using AI agents that analyze, refactor, and migrate code autonomously, delivering -native outcomes faster, cheaper, with significantly reduced execution risk</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nSpc>
                          <a:spcPct val="100000"/>
                        </a:lnSpc>
                        <a:buFont typeface="Arial" panose="020B0604020202020204" pitchFamily="34" charset="0"/>
                        <a:buChar char="•"/>
                      </a:pPr>
                      <a:r>
                        <a:rPr lang="en-US" sz="1200">
                          <a:latin typeface="Graphik-Light" panose="020B0403030202060203" pitchFamily="34" charset="0"/>
                        </a:rPr>
                        <a:t>Application Modernization</a:t>
                      </a:r>
                    </a:p>
                    <a:p>
                      <a:pPr marL="171450" indent="-171450">
                        <a:lnSpc>
                          <a:spcPct val="100000"/>
                        </a:lnSpc>
                        <a:buFont typeface="Arial" panose="020B0604020202020204" pitchFamily="34" charset="0"/>
                        <a:buChar char="•"/>
                      </a:pPr>
                      <a:r>
                        <a:rPr lang="en-US" sz="1200">
                          <a:latin typeface="Graphik-Light" panose="020B0403030202060203" pitchFamily="34" charset="0"/>
                        </a:rPr>
                        <a:t>Mainframe Modernization</a:t>
                      </a:r>
                    </a:p>
                    <a:p>
                      <a:pPr marL="171450" indent="-171450">
                        <a:lnSpc>
                          <a:spcPct val="100000"/>
                        </a:lnSpc>
                        <a:buFont typeface="Arial" panose="020B0604020202020204" pitchFamily="34" charset="0"/>
                        <a:buChar char="•"/>
                      </a:pPr>
                      <a:endParaRPr lang="en-US" sz="1200">
                        <a:latin typeface="Graphik-Light" panose="020B0403030202060203"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975360">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85000"/>
                        </a:lnSpc>
                        <a:spcBef>
                          <a:spcPts val="0"/>
                        </a:spcBef>
                        <a:spcAft>
                          <a:spcPts val="0"/>
                        </a:spcAft>
                        <a:buClrTx/>
                        <a:buSzTx/>
                        <a:buFontTx/>
                        <a:buNone/>
                        <a:tabLst/>
                        <a:defRPr/>
                      </a:pPr>
                      <a:r>
                        <a:rPr lang="en-US" sz="1200" b="1" strike="noStrike" kern="1200">
                          <a:solidFill>
                            <a:srgbClr val="262626"/>
                          </a:solidFill>
                          <a:latin typeface="Graphik-Semibold" pitchFamily="34" charset="0"/>
                        </a:rPr>
                        <a:t>Frictionless SDLC</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0" i="1" strike="noStrike" kern="1200">
                          <a:solidFill>
                            <a:srgbClr val="262626"/>
                          </a:solidFill>
                          <a:latin typeface="Graphik Light" panose="020B0403030202060203" pitchFamily="34" charset="0"/>
                          <a:ea typeface="+mn-ea"/>
                          <a:cs typeface="+mn-cs"/>
                        </a:rPr>
                        <a:t>Transform software delivery by embedding AI across workflows, automating tasks and building AI-powered SDLC and DevOps pipelines to increase productivity eliminating engineering friction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nSpc>
                          <a:spcPct val="100000"/>
                        </a:lnSpc>
                        <a:buFont typeface="Arial" panose="020B0604020202020204" pitchFamily="34" charset="0"/>
                        <a:buChar char="•"/>
                      </a:pPr>
                      <a:r>
                        <a:rPr lang="en-US" sz="1200" strike="noStrike">
                          <a:latin typeface="Graphik-Light" panose="020B0403030202060203" pitchFamily="34" charset="0"/>
                        </a:rPr>
                        <a:t>AI SDLC Reinvention</a:t>
                      </a:r>
                    </a:p>
                    <a:p>
                      <a:pPr marL="171450" indent="-171450">
                        <a:lnSpc>
                          <a:spcPct val="100000"/>
                        </a:lnSpc>
                        <a:buFont typeface="Arial" panose="020B0604020202020204" pitchFamily="34" charset="0"/>
                        <a:buChar char="•"/>
                      </a:pPr>
                      <a:r>
                        <a:rPr lang="en-US" sz="1200">
                          <a:latin typeface="Graphik-Light" panose="020B0403030202060203" pitchFamily="34" charset="0"/>
                        </a:rPr>
                        <a:t>AI Ops Enablement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20139342"/>
                  </a:ext>
                </a:extLst>
              </a:tr>
              <a:tr h="975360">
                <a:tc vMerge="1">
                  <a:txBody>
                    <a:bodyPr/>
                    <a:lstStyle/>
                    <a:p>
                      <a:endParaRPr lang="en-US"/>
                    </a:p>
                  </a:txBody>
                  <a:tcPr>
                    <a:lnT w="28575" cap="flat" cmpd="sng" algn="ctr">
                      <a:solidFill>
                        <a:schemeClr val="bg1"/>
                      </a:solidFill>
                      <a:prstDash val="solid"/>
                      <a:round/>
                      <a:headEnd type="none" w="med" len="med"/>
                      <a:tailEnd type="none" w="med" len="med"/>
                    </a:lnT>
                  </a:tcPr>
                </a:tc>
                <a:tc vMerge="1">
                  <a:txBody>
                    <a:bodyPr/>
                    <a:lstStyle/>
                    <a:p>
                      <a:endParaRPr lang="en-US"/>
                    </a:p>
                  </a:txBody>
                  <a:tcPr>
                    <a:lnT w="28575" cap="flat" cmpd="sng" algn="ctr">
                      <a:solidFill>
                        <a:schemeClr val="bg1"/>
                      </a:solidFill>
                      <a:prstDash val="solid"/>
                      <a:round/>
                      <a:headEnd type="none" w="med" len="med"/>
                      <a:tailEnd type="none" w="med" len="med"/>
                    </a:lnT>
                  </a:tcPr>
                </a:tc>
                <a:tc>
                  <a:txBody>
                    <a:bodyPr/>
                    <a:lstStyle/>
                    <a:p>
                      <a:pPr marL="0" indent="0" algn="l" defTabSz="914400" rtl="0" eaLnBrk="1" latinLnBrk="0" hangingPunct="1">
                        <a:lnSpc>
                          <a:spcPct val="85000"/>
                        </a:lnSpc>
                        <a:buNone/>
                      </a:pPr>
                      <a:r>
                        <a:rPr lang="en-US" sz="1200" b="1" kern="1200">
                          <a:solidFill>
                            <a:srgbClr val="262626"/>
                          </a:solidFill>
                          <a:latin typeface="Graphik-Semibold" pitchFamily="34" charset="0"/>
                        </a:rPr>
                        <a:t>AI-Native Custom Engineering</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0" i="1" strike="noStrike" kern="1200">
                          <a:solidFill>
                            <a:srgbClr val="262626"/>
                          </a:solidFill>
                          <a:latin typeface="Graphik Light" panose="020B0403030202060203" pitchFamily="34" charset="0"/>
                          <a:ea typeface="+mn-ea"/>
                          <a:cs typeface="+mn-cs"/>
                        </a:rPr>
                        <a:t>Rapidly design and deliver custom applications, platforms, agents and integrations end-to-end, including SaaS replacement and Silicon solutions, eliminating licensing costs and vendor lock-in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strike="noStrike">
                          <a:latin typeface="Graphik-Light" panose="020B0403030202060203" pitchFamily="34" charset="0"/>
                        </a:rPr>
                        <a:t>Custom Application Development</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Graphik-Light" panose="020B0403030202060203" pitchFamily="34" charset="0"/>
                        </a:rPr>
                        <a:t>SaaS &amp; Package Replacement</a:t>
                      </a:r>
                    </a:p>
                    <a:p>
                      <a:pPr marL="171450" indent="-171450">
                        <a:lnSpc>
                          <a:spcPct val="100000"/>
                        </a:lnSpc>
                        <a:buFont typeface="Arial" panose="020B0604020202020204" pitchFamily="34" charset="0"/>
                        <a:buChar char="•"/>
                      </a:pPr>
                      <a:r>
                        <a:rPr lang="en-US" sz="1200">
                          <a:latin typeface="Graphik-Light" panose="020B0403030202060203" pitchFamily="34" charset="0"/>
                        </a:rPr>
                        <a:t>Product &amp; Platform Engineering</a:t>
                      </a:r>
                    </a:p>
                    <a:p>
                      <a:pPr marL="171450" indent="-171450">
                        <a:lnSpc>
                          <a:spcPct val="100000"/>
                        </a:lnSpc>
                        <a:buFont typeface="Arial" panose="020B0604020202020204" pitchFamily="34" charset="0"/>
                        <a:buChar char="•"/>
                      </a:pPr>
                      <a:r>
                        <a:rPr lang="en-US" sz="1200">
                          <a:latin typeface="Graphik-Light" panose="020B0403030202060203" pitchFamily="34" charset="0"/>
                        </a:rPr>
                        <a:t>Silicon Engineering</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Graphik-Light" panose="020B0403030202060203" pitchFamily="34" charset="0"/>
                        </a:rPr>
                        <a:t>Quality Engineering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975360">
                <a:tc vMerge="1">
                  <a:txBody>
                    <a:bodyPr/>
                    <a:lstStyle/>
                    <a:p>
                      <a:endParaRPr lang="en-150"/>
                    </a:p>
                  </a:txBody>
                  <a:tcPr/>
                </a:tc>
                <a:tc vMerge="1">
                  <a:txBody>
                    <a:bodyPr/>
                    <a:lstStyle/>
                    <a:p>
                      <a:endParaRPr lang="en-150"/>
                    </a:p>
                  </a:txBody>
                  <a:tcPr/>
                </a:tc>
                <a:tc>
                  <a:txBody>
                    <a:bodyPr/>
                    <a:lstStyle/>
                    <a:p>
                      <a:pPr marL="0" indent="0" algn="l" defTabSz="914400" rtl="0" eaLnBrk="1" latinLnBrk="0" hangingPunct="1">
                        <a:lnSpc>
                          <a:spcPct val="85000"/>
                        </a:lnSpc>
                        <a:buNone/>
                      </a:pPr>
                      <a:r>
                        <a:rPr lang="en-US" sz="1200" b="1" kern="1200">
                          <a:solidFill>
                            <a:srgbClr val="262626"/>
                          </a:solidFill>
                          <a:latin typeface="Graphik-Semibold" pitchFamily="34" charset="0"/>
                        </a:rPr>
                        <a:t>Software Architecture Foundation</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0" i="1" strike="noStrike" kern="1200">
                          <a:solidFill>
                            <a:srgbClr val="262626"/>
                          </a:solidFill>
                          <a:latin typeface="Graphik Light" panose="020B0403030202060203" pitchFamily="34" charset="0"/>
                          <a:ea typeface="+mn-ea"/>
                          <a:cs typeface="+mn-cs"/>
                        </a:rPr>
                        <a:t>Design and implement enterprise, technology and agentic architectures, including resilient and sovereign foundations, enabling scalable, future-ready, aligned, effective and built to last systems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nSpc>
                          <a:spcPct val="100000"/>
                        </a:lnSpc>
                        <a:buFont typeface="Arial" panose="020B0604020202020204" pitchFamily="34" charset="0"/>
                        <a:buChar char="•"/>
                      </a:pPr>
                      <a:r>
                        <a:rPr lang="en-US" sz="1200">
                          <a:latin typeface="Graphik-Light" panose="020B0403030202060203" pitchFamily="34" charset="0"/>
                        </a:rPr>
                        <a:t>Enterprise Architecture</a:t>
                      </a:r>
                      <a:endParaRPr lang="en-US" sz="1200">
                        <a:solidFill>
                          <a:srgbClr val="FF0000"/>
                        </a:solidFill>
                        <a:latin typeface="Graphik-Light" panose="020B0403030202060203" pitchFamily="34" charset="0"/>
                      </a:endParaRPr>
                    </a:p>
                    <a:p>
                      <a:pPr marL="171450" indent="-171450">
                        <a:lnSpc>
                          <a:spcPct val="100000"/>
                        </a:lnSpc>
                        <a:buFont typeface="Arial" panose="020B0604020202020204" pitchFamily="34" charset="0"/>
                        <a:buChar char="•"/>
                      </a:pPr>
                      <a:r>
                        <a:rPr lang="en-US" sz="1200">
                          <a:latin typeface="Graphik-Light" panose="020B0403030202060203" pitchFamily="34" charset="0"/>
                        </a:rPr>
                        <a:t>Technology Architecture</a:t>
                      </a:r>
                      <a:endParaRPr lang="en-US" sz="1200">
                        <a:solidFill>
                          <a:srgbClr val="FF0000"/>
                        </a:solidFill>
                        <a:latin typeface="Graphik-Light" panose="020B0403030202060203" pitchFamily="34" charset="0"/>
                      </a:endParaRPr>
                    </a:p>
                    <a:p>
                      <a:pPr marL="171450" indent="-171450" algn="l" defTabSz="914400" rtl="0" eaLnBrk="1" latinLnBrk="0" hangingPunct="1">
                        <a:lnSpc>
                          <a:spcPct val="100000"/>
                        </a:lnSpc>
                        <a:buFont typeface="Arial" panose="020B0604020202020204" pitchFamily="34" charset="0"/>
                        <a:buChar char="•"/>
                      </a:pPr>
                      <a:r>
                        <a:rPr lang="en-US" sz="1200">
                          <a:latin typeface="Graphik-Light" panose="020B0403030202060203" pitchFamily="34" charset="0"/>
                        </a:rPr>
                        <a:t>Agentic </a:t>
                      </a:r>
                      <a:r>
                        <a:rPr lang="en-US" sz="1200" kern="1200">
                          <a:solidFill>
                            <a:schemeClr val="tx1"/>
                          </a:solidFill>
                          <a:latin typeface="Graphik-Light" panose="020B0403030202060203" pitchFamily="34" charset="0"/>
                          <a:ea typeface="+mn-ea"/>
                          <a:cs typeface="+mn-cs"/>
                        </a:rPr>
                        <a:t>Architecture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Graphik-Light" panose="020B0403030202060203" pitchFamily="34" charset="0"/>
                        </a:rPr>
                        <a:t>Enterprise &amp; Application Integration</a:t>
                      </a:r>
                    </a:p>
                    <a:p>
                      <a:pPr marL="171450" indent="-171450" algn="l" defTabSz="914400" rtl="0" eaLnBrk="1" latinLnBrk="0" hangingPunct="1">
                        <a:lnSpc>
                          <a:spcPct val="100000"/>
                        </a:lnSpc>
                        <a:buFont typeface="Arial" panose="020B0604020202020204" pitchFamily="34" charset="0"/>
                        <a:buChar char="•"/>
                      </a:pPr>
                      <a:r>
                        <a:rPr lang="en-US" sz="1200" kern="1200">
                          <a:solidFill>
                            <a:schemeClr val="tx1"/>
                          </a:solidFill>
                          <a:latin typeface="Graphik-Light" panose="020B0403030202060203" pitchFamily="34" charset="0"/>
                          <a:ea typeface="+mn-ea"/>
                          <a:cs typeface="+mn-cs"/>
                        </a:rPr>
                        <a:t>Sovereign Architecture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06574068"/>
                  </a:ext>
                </a:extLst>
              </a:tr>
              <a:tr h="975360">
                <a:tc vMerge="1">
                  <a:txBody>
                    <a:bodyPr/>
                    <a:lstStyle/>
                    <a:p>
                      <a:endParaRPr lang="en-US"/>
                    </a:p>
                  </a:txBody>
                  <a:tcPr/>
                </a:tc>
                <a:tc vMerge="1">
                  <a:txBody>
                    <a:bodyPr/>
                    <a:lstStyle/>
                    <a:p>
                      <a:endParaRPr lang="en-US"/>
                    </a:p>
                  </a:txBody>
                  <a:tcPr/>
                </a:tc>
                <a:tc>
                  <a:txBody>
                    <a:bodyPr/>
                    <a:lstStyle/>
                    <a:p>
                      <a:pPr marL="0" indent="0" algn="l" defTabSz="914400" rtl="0" eaLnBrk="1" latinLnBrk="0" hangingPunct="1">
                        <a:lnSpc>
                          <a:spcPct val="85000"/>
                        </a:lnSpc>
                        <a:buNone/>
                      </a:pPr>
                      <a:r>
                        <a:rPr lang="en-US" sz="1200" b="1" kern="1200">
                          <a:solidFill>
                            <a:srgbClr val="262626"/>
                          </a:solidFill>
                          <a:latin typeface="Graphik-Semibold" pitchFamily="34" charset="0"/>
                        </a:rPr>
                        <a:t>Software &amp; Platform Engineering Managed Services</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0" i="1" strike="noStrike" kern="1200">
                          <a:solidFill>
                            <a:srgbClr val="262626"/>
                          </a:solidFill>
                          <a:latin typeface="Graphik Light" panose="020B0403030202060203" pitchFamily="34" charset="0"/>
                          <a:ea typeface="+mn-ea"/>
                          <a:cs typeface="+mn-cs"/>
                        </a:rPr>
                        <a:t>Provide Application Managed Services across all Custom Software and Platform stacks, leveraging Agentic technology to enable systems to detect, diagnose, and resolve issues proactively, reduce toil and improve reliability and delivery speed</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gn="l" defTabSz="914377" rtl="0" eaLnBrk="1" latinLnBrk="0" hangingPunct="1">
                        <a:lnSpc>
                          <a:spcPct val="100000"/>
                        </a:lnSpc>
                        <a:buFont typeface="Arial" panose="020B0604020202020204" pitchFamily="34" charset="0"/>
                        <a:buChar char="•"/>
                      </a:pPr>
                      <a:r>
                        <a:rPr lang="en-US" sz="1200" kern="1200">
                          <a:solidFill>
                            <a:schemeClr val="tx1"/>
                          </a:solidFill>
                          <a:latin typeface="Graphik-Light" panose="020B0403030202060203" pitchFamily="34" charset="0"/>
                          <a:ea typeface="+mn-ea"/>
                          <a:cs typeface="+mn-cs"/>
                        </a:rPr>
                        <a:t>Custom Application Dev. Managed Services</a:t>
                      </a:r>
                    </a:p>
                    <a:p>
                      <a:pPr marL="171450" indent="-171450" algn="l" defTabSz="914377" rtl="0" eaLnBrk="1" latinLnBrk="0" hangingPunct="1">
                        <a:lnSpc>
                          <a:spcPct val="100000"/>
                        </a:lnSpc>
                        <a:buFont typeface="Arial" panose="020B0604020202020204" pitchFamily="34" charset="0"/>
                        <a:buChar char="•"/>
                      </a:pPr>
                      <a:r>
                        <a:rPr lang="en-US" sz="1200" kern="1200">
                          <a:solidFill>
                            <a:schemeClr val="tx1"/>
                          </a:solidFill>
                          <a:latin typeface="Graphik-Light" panose="020B0403030202060203" pitchFamily="34" charset="0"/>
                          <a:ea typeface="+mn-ea"/>
                          <a:cs typeface="+mn-cs"/>
                        </a:rPr>
                        <a:t>Mainframe Application Managed Services</a:t>
                      </a:r>
                    </a:p>
                    <a:p>
                      <a:pPr marL="171450" indent="-171450" algn="l" defTabSz="914377" rtl="0" eaLnBrk="1" latinLnBrk="0" hangingPunct="1">
                        <a:lnSpc>
                          <a:spcPct val="100000"/>
                        </a:lnSpc>
                        <a:buFont typeface="Arial" panose="020B0604020202020204" pitchFamily="34" charset="0"/>
                        <a:buChar char="•"/>
                      </a:pPr>
                      <a:r>
                        <a:rPr lang="en-US" sz="1200" kern="1200">
                          <a:solidFill>
                            <a:schemeClr val="tx1"/>
                          </a:solidFill>
                          <a:latin typeface="Graphik-Light" panose="020B0403030202060203" pitchFamily="34" charset="0"/>
                          <a:ea typeface="+mn-ea"/>
                          <a:cs typeface="+mn-cs"/>
                        </a:rPr>
                        <a:t>Product &amp; Platform Managed Services</a:t>
                      </a:r>
                    </a:p>
                    <a:p>
                      <a:pPr marL="171450" indent="-171450" algn="l" defTabSz="914377" rtl="0" eaLnBrk="1" latinLnBrk="0" hangingPunct="1">
                        <a:lnSpc>
                          <a:spcPct val="100000"/>
                        </a:lnSpc>
                        <a:buFont typeface="Arial" panose="020B0604020202020204" pitchFamily="34" charset="0"/>
                        <a:buChar char="•"/>
                      </a:pPr>
                      <a:r>
                        <a:rPr lang="en-US" sz="1200" kern="1200">
                          <a:solidFill>
                            <a:schemeClr val="tx1"/>
                          </a:solidFill>
                          <a:latin typeface="Graphik-Light" panose="020B0403030202060203" pitchFamily="34" charset="0"/>
                          <a:ea typeface="+mn-ea"/>
                          <a:cs typeface="+mn-cs"/>
                        </a:rPr>
                        <a:t>Silicon Engineering Managed Services</a:t>
                      </a:r>
                    </a:p>
                    <a:p>
                      <a:pPr marL="171450" indent="-171450" algn="l" defTabSz="914377" rtl="0" eaLnBrk="1" latinLnBrk="0" hangingPunct="1">
                        <a:lnSpc>
                          <a:spcPct val="100000"/>
                        </a:lnSpc>
                        <a:buFont typeface="Arial" panose="020B0604020202020204" pitchFamily="34" charset="0"/>
                        <a:buChar char="•"/>
                      </a:pPr>
                      <a:r>
                        <a:rPr lang="en-US" sz="1200" kern="1200">
                          <a:solidFill>
                            <a:schemeClr val="tx1"/>
                          </a:solidFill>
                          <a:latin typeface="Graphik-Light" panose="020B0403030202060203" pitchFamily="34" charset="0"/>
                          <a:ea typeface="+mn-ea"/>
                          <a:cs typeface="+mn-cs"/>
                        </a:rPr>
                        <a:t>Quality Engineering Managed Services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bl>
          </a:graphicData>
        </a:graphic>
      </p:graphicFrame>
      <p:sp>
        <p:nvSpPr>
          <p:cNvPr id="2" name="TextBox 1">
            <a:extLst>
              <a:ext uri="{FF2B5EF4-FFF2-40B4-BE49-F238E27FC236}">
                <a16:creationId xmlns:a16="http://schemas.microsoft.com/office/drawing/2014/main" id="{E7200E48-AB4E-5241-87A9-1814989D02AA}"/>
              </a:ext>
            </a:extLst>
          </p:cNvPr>
          <p:cNvSpPr txBox="1"/>
          <p:nvPr/>
        </p:nvSpPr>
        <p:spPr>
          <a:xfrm>
            <a:off x="7551584" y="41596"/>
            <a:ext cx="347095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Graphik-Light" panose="020B0403030202060203" pitchFamily="34" charset="0"/>
                <a:ea typeface="+mn-ea"/>
                <a:cs typeface="+mn-cs"/>
              </a:rPr>
              <a:t>Global Offering Lead: </a:t>
            </a:r>
            <a:r>
              <a:rPr kumimoji="0" lang="en-US" sz="1000" b="1" i="0" u="none" strike="noStrike" kern="1200" cap="none" spc="0" normalizeH="0" baseline="0" noProof="0">
                <a:ln>
                  <a:noFill/>
                </a:ln>
                <a:solidFill>
                  <a:srgbClr val="000000"/>
                </a:solidFill>
                <a:effectLst/>
                <a:uLnTx/>
                <a:uFillTx/>
                <a:latin typeface="Graphik-LightItalic" panose="020B0403030202060203" pitchFamily="34" charset="0"/>
                <a:ea typeface="+mn-ea"/>
                <a:cs typeface="+mn-cs"/>
              </a:rPr>
              <a:t>Ram Ramalingam</a:t>
            </a:r>
          </a:p>
        </p:txBody>
      </p:sp>
      <p:sp>
        <p:nvSpPr>
          <p:cNvPr id="3" name="TextBox 2">
            <a:extLst>
              <a:ext uri="{FF2B5EF4-FFF2-40B4-BE49-F238E27FC236}">
                <a16:creationId xmlns:a16="http://schemas.microsoft.com/office/drawing/2014/main" id="{3640CAF7-D829-6652-C3C6-EBCE90359B84}"/>
              </a:ext>
            </a:extLst>
          </p:cNvPr>
          <p:cNvSpPr txBox="1"/>
          <p:nvPr/>
        </p:nvSpPr>
        <p:spPr>
          <a:xfrm>
            <a:off x="564449" y="6588097"/>
            <a:ext cx="3826796" cy="222490"/>
          </a:xfrm>
          <a:prstGeom prst="rect">
            <a:avLst/>
          </a:prstGeom>
          <a:noFill/>
        </p:spPr>
        <p:txBody>
          <a:bodyPr wrap="square" lIns="0" tIns="0" rIns="0" bIns="0" rtlCol="0">
            <a:noAutofit/>
          </a:bodyPr>
          <a:lstStyle/>
          <a:p>
            <a:pPr algn="l" defTabSz="228600">
              <a:spcAft>
                <a:spcPts val="1200"/>
              </a:spcAft>
            </a:pPr>
            <a:r>
              <a:rPr lang="en-US" sz="1000" noProof="0">
                <a:latin typeface="Graphik Light" panose="020B0403030202060203" pitchFamily="34" charset="0"/>
              </a:rPr>
              <a:t>Note: This is not an exhaustive list and will continue to evolve. </a:t>
            </a:r>
          </a:p>
        </p:txBody>
      </p:sp>
      <p:sp>
        <p:nvSpPr>
          <p:cNvPr id="6" name="slide number automatic">
            <a:extLst>
              <a:ext uri="{FF2B5EF4-FFF2-40B4-BE49-F238E27FC236}">
                <a16:creationId xmlns:a16="http://schemas.microsoft.com/office/drawing/2014/main" id="{5EB88A16-8E61-402D-2C6F-2D5C6B467A04}"/>
              </a:ext>
            </a:extLst>
          </p:cNvPr>
          <p:cNvSpPr txBox="1"/>
          <p:nvPr/>
        </p:nvSpPr>
        <p:spPr>
          <a:xfrm>
            <a:off x="11733434" y="6573208"/>
            <a:ext cx="358309" cy="215444"/>
          </a:xfrm>
          <a:prstGeom prst="rect">
            <a:avLst/>
          </a:prstGeom>
          <a:noFill/>
        </p:spPr>
        <p:txBody>
          <a:bodyPr wrap="square">
            <a:spAutoFit/>
          </a:bodyPr>
          <a:lstStyle>
            <a:defPPr>
              <a:defRPr lang="en-US"/>
            </a:defPPr>
            <a:lvl1pPr>
              <a:defRPr sz="800"/>
            </a:lvl1pPr>
          </a:lstStyle>
          <a:p>
            <a:pPr marL="0" marR="0" lvl="0" indent="0" algn="l" defTabSz="914377" rtl="0" eaLnBrk="1" fontAlgn="auto" latinLnBrk="0" hangingPunct="1">
              <a:lnSpc>
                <a:spcPct val="100000"/>
              </a:lnSpc>
              <a:spcBef>
                <a:spcPts val="0"/>
              </a:spcBef>
              <a:spcAft>
                <a:spcPts val="0"/>
              </a:spcAft>
              <a:buClrTx/>
              <a:buSzTx/>
              <a:buFontTx/>
              <a:buNone/>
              <a:tabLst/>
              <a:defRPr/>
            </a:pPr>
            <a:fld id="{8A1971D9-5B62-3C46-9EC9-FDAAB88557B2}" type="slidenum">
              <a:rPr kumimoji="0" lang="en-GB" sz="800" b="0" i="0" u="none" strike="noStrike" kern="1200" cap="none" spc="0" normalizeH="0" baseline="0" noProof="0" smtClean="0">
                <a:ln>
                  <a:noFill/>
                </a:ln>
                <a:solidFill>
                  <a:srgbClr val="000000"/>
                </a:solidFill>
                <a:effectLst/>
                <a:uLnTx/>
                <a:uFillTx/>
                <a:latin typeface="Graphik Regular"/>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39</a:t>
            </a:fld>
            <a:endParaRPr kumimoji="0" lang="en-US" sz="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7" name="TextBox 6">
            <a:extLst>
              <a:ext uri="{FF2B5EF4-FFF2-40B4-BE49-F238E27FC236}">
                <a16:creationId xmlns:a16="http://schemas.microsoft.com/office/drawing/2014/main" id="{B3AB767B-95B2-3EDA-8E09-C3F574FFA97B}"/>
              </a:ext>
            </a:extLst>
          </p:cNvPr>
          <p:cNvSpPr txBox="1"/>
          <p:nvPr/>
        </p:nvSpPr>
        <p:spPr>
          <a:xfrm>
            <a:off x="551473" y="180757"/>
            <a:ext cx="3648388" cy="209107"/>
          </a:xfrm>
          <a:prstGeom prst="rect">
            <a:avLst/>
          </a:prstGeom>
          <a:noFill/>
        </p:spPr>
        <p:txBody>
          <a:bodyPr wrap="square" lIns="0" tIns="0" rIns="0" bIns="0" rtlCol="0">
            <a:noAutofit/>
          </a:bodyPr>
          <a:lstStyle/>
          <a:p>
            <a:pPr algn="l" defTabSz="228600">
              <a:spcAft>
                <a:spcPts val="1200"/>
              </a:spcAft>
            </a:pPr>
            <a:r>
              <a:rPr lang="en-US" sz="1000" noProof="0">
                <a:latin typeface="Graphik Light" panose="020B0403030202060203" pitchFamily="34" charset="0"/>
              </a:rPr>
              <a:t>Digital Core Offering Domain</a:t>
            </a:r>
          </a:p>
        </p:txBody>
      </p:sp>
      <p:sp>
        <p:nvSpPr>
          <p:cNvPr id="8" name="TextBox 7">
            <a:extLst>
              <a:ext uri="{FF2B5EF4-FFF2-40B4-BE49-F238E27FC236}">
                <a16:creationId xmlns:a16="http://schemas.microsoft.com/office/drawing/2014/main" id="{345D4F80-0D7F-023A-AD07-B948F6693AA8}"/>
              </a:ext>
            </a:extLst>
          </p:cNvPr>
          <p:cNvSpPr txBox="1"/>
          <p:nvPr/>
        </p:nvSpPr>
        <p:spPr>
          <a:xfrm>
            <a:off x="5259167" y="6588097"/>
            <a:ext cx="2377440" cy="222490"/>
          </a:xfrm>
          <a:prstGeom prst="rect">
            <a:avLst/>
          </a:prstGeom>
          <a:noFill/>
        </p:spPr>
        <p:txBody>
          <a:bodyPr wrap="square" lIns="0" tIns="0" rIns="0" bIns="0" rtlCol="0">
            <a:noAutofit/>
          </a:bodyPr>
          <a:lstStyle/>
          <a:p>
            <a:pPr algn="ctr" defTabSz="228600">
              <a:spcAft>
                <a:spcPts val="1200"/>
              </a:spcAft>
            </a:pPr>
            <a:r>
              <a:rPr lang="en-US" sz="1000" noProof="0">
                <a:latin typeface="Graphik Light" panose="020B0403030202060203" pitchFamily="34" charset="0"/>
              </a:rPr>
              <a:t>Internal Use Only</a:t>
            </a:r>
          </a:p>
        </p:txBody>
      </p:sp>
      <p:sp>
        <p:nvSpPr>
          <p:cNvPr id="4" name="TextBox 3">
            <a:extLst>
              <a:ext uri="{FF2B5EF4-FFF2-40B4-BE49-F238E27FC236}">
                <a16:creationId xmlns:a16="http://schemas.microsoft.com/office/drawing/2014/main" id="{D8DC7889-64C8-CC5B-C9DF-52E2B503D59E}"/>
              </a:ext>
            </a:extLst>
          </p:cNvPr>
          <p:cNvSpPr txBox="1"/>
          <p:nvPr/>
        </p:nvSpPr>
        <p:spPr>
          <a:xfrm>
            <a:off x="11310257" y="-206829"/>
            <a:ext cx="1741714" cy="860995"/>
          </a:xfrm>
          <a:prstGeom prst="rect">
            <a:avLst/>
          </a:prstGeom>
          <a:solidFill>
            <a:schemeClr val="accent2"/>
          </a:solidFill>
        </p:spPr>
        <p:txBody>
          <a:bodyPr wrap="square" lIns="0" tIns="0" rIns="0" bIns="0" rtlCol="0">
            <a:noAutofit/>
          </a:bodyPr>
          <a:lstStyle/>
          <a:p>
            <a:pPr algn="l" defTabSz="228600">
              <a:spcAft>
                <a:spcPts val="1200"/>
              </a:spcAft>
            </a:pPr>
            <a:r>
              <a:rPr lang="es-AR" noProof="0"/>
              <a:t>New </a:t>
            </a:r>
            <a:r>
              <a:rPr lang="es-AR" noProof="0" err="1"/>
              <a:t>Version</a:t>
            </a:r>
            <a:endParaRPr lang="es-AR" noProof="0"/>
          </a:p>
          <a:p>
            <a:pPr algn="l" defTabSz="228600">
              <a:spcAft>
                <a:spcPts val="1200"/>
              </a:spcAft>
            </a:pPr>
            <a:r>
              <a:rPr lang="es-AR"/>
              <a:t>2026.05.13</a:t>
            </a:r>
            <a:endParaRPr lang="en-US" noProof="0"/>
          </a:p>
        </p:txBody>
      </p:sp>
    </p:spTree>
    <p:extLst>
      <p:ext uri="{BB962C8B-B14F-4D97-AF65-F5344CB8AC3E}">
        <p14:creationId xmlns:p14="http://schemas.microsoft.com/office/powerpoint/2010/main" val="110955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2D601-08A9-A39E-8BC3-59FFC1394425}"/>
            </a:ext>
          </a:extLst>
        </p:cNvPr>
        <p:cNvGrpSpPr/>
        <p:nvPr/>
      </p:nvGrpSpPr>
      <p:grpSpPr>
        <a:xfrm>
          <a:off x="0" y="0"/>
          <a:ext cx="0" cy="0"/>
          <a:chOff x="0" y="0"/>
          <a:chExt cx="0" cy="0"/>
        </a:xfrm>
      </p:grpSpPr>
      <p:sp>
        <p:nvSpPr>
          <p:cNvPr id="83" name="Shape 47">
            <a:extLst>
              <a:ext uri="{FF2B5EF4-FFF2-40B4-BE49-F238E27FC236}">
                <a16:creationId xmlns:a16="http://schemas.microsoft.com/office/drawing/2014/main" id="{91CD5C4A-A5DE-0A99-A7B8-F0369EAC80BC}"/>
              </a:ext>
            </a:extLst>
          </p:cNvPr>
          <p:cNvSpPr/>
          <p:nvPr/>
        </p:nvSpPr>
        <p:spPr>
          <a:xfrm>
            <a:off x="6245350" y="4050684"/>
            <a:ext cx="3600000" cy="1980000"/>
          </a:xfrm>
          <a:prstGeom prst="roundRect">
            <a:avLst>
              <a:gd name="adj" fmla="val 3306"/>
            </a:avLst>
          </a:prstGeom>
          <a:solidFill>
            <a:srgbClr val="070707"/>
          </a:solidFill>
          <a:ln w="19050">
            <a:solidFill>
              <a:schemeClr val="bg2"/>
            </a:solidFill>
            <a:prstDash val="solid"/>
          </a:ln>
        </p:spPr>
        <p:txBody>
          <a:bodyPr wrap="square" anchor="t">
            <a:noAutofit/>
          </a:bodyPr>
          <a:lstStyle/>
          <a:p>
            <a:endParaRPr lang="en-150"/>
          </a:p>
        </p:txBody>
      </p:sp>
      <p:sp>
        <p:nvSpPr>
          <p:cNvPr id="5" name="Text 3">
            <a:extLst>
              <a:ext uri="{FF2B5EF4-FFF2-40B4-BE49-F238E27FC236}">
                <a16:creationId xmlns:a16="http://schemas.microsoft.com/office/drawing/2014/main" id="{1160764C-EDD7-0F4F-7BB4-E982B93123A9}"/>
              </a:ext>
            </a:extLst>
          </p:cNvPr>
          <p:cNvSpPr/>
          <p:nvPr/>
        </p:nvSpPr>
        <p:spPr>
          <a:xfrm>
            <a:off x="324000" y="468000"/>
            <a:ext cx="4937760" cy="310896"/>
          </a:xfrm>
          <a:prstGeom prst="rect">
            <a:avLst/>
          </a:prstGeom>
          <a:noFill/>
          <a:ln/>
        </p:spPr>
        <p:txBody>
          <a:bodyPr wrap="square" lIns="0" tIns="0" rIns="0" bIns="0" rtlCol="0" anchor="t">
            <a:noAutofit/>
          </a:bodyPr>
          <a:lstStyle/>
          <a:p>
            <a:pPr marL="0" indent="0">
              <a:buNone/>
            </a:pPr>
            <a:r>
              <a:rPr lang="en-US" sz="2400" b="1">
                <a:solidFill>
                  <a:schemeClr val="bg1"/>
                </a:solidFill>
              </a:rPr>
              <a:t>Five Offerings. One Reinvention.</a:t>
            </a:r>
          </a:p>
        </p:txBody>
      </p:sp>
      <p:sp>
        <p:nvSpPr>
          <p:cNvPr id="6" name="Text 4">
            <a:extLst>
              <a:ext uri="{FF2B5EF4-FFF2-40B4-BE49-F238E27FC236}">
                <a16:creationId xmlns:a16="http://schemas.microsoft.com/office/drawing/2014/main" id="{ABB6BE76-D698-6CCB-A51E-D911A285F037}"/>
              </a:ext>
            </a:extLst>
          </p:cNvPr>
          <p:cNvSpPr/>
          <p:nvPr/>
        </p:nvSpPr>
        <p:spPr>
          <a:xfrm>
            <a:off x="324000" y="1012042"/>
            <a:ext cx="7680960" cy="164592"/>
          </a:xfrm>
          <a:prstGeom prst="rect">
            <a:avLst/>
          </a:prstGeom>
          <a:noFill/>
          <a:ln/>
        </p:spPr>
        <p:txBody>
          <a:bodyPr wrap="square" lIns="0" tIns="0" rIns="0" bIns="0" rtlCol="0" anchor="t">
            <a:noAutofit/>
          </a:bodyPr>
          <a:lstStyle/>
          <a:p>
            <a:pPr marL="0" indent="0">
              <a:buNone/>
            </a:pPr>
            <a:r>
              <a:rPr lang="en-US" sz="1100">
                <a:solidFill>
                  <a:schemeClr val="bg1"/>
                </a:solidFill>
                <a:latin typeface="Arial" pitchFamily="34" charset="0"/>
                <a:ea typeface="Arial" pitchFamily="34" charset="-122"/>
                <a:cs typeface="Arial" pitchFamily="34" charset="-120"/>
              </a:rPr>
              <a:t>Each offering targets a different layer of the software lifecycle — together they form a complete transformation platform.</a:t>
            </a:r>
            <a:endParaRPr lang="en-US" sz="1100">
              <a:solidFill>
                <a:schemeClr val="bg1"/>
              </a:solidFill>
            </a:endParaRPr>
          </a:p>
        </p:txBody>
      </p:sp>
      <p:sp>
        <p:nvSpPr>
          <p:cNvPr id="19" name="Shape 17">
            <a:extLst>
              <a:ext uri="{FF2B5EF4-FFF2-40B4-BE49-F238E27FC236}">
                <a16:creationId xmlns:a16="http://schemas.microsoft.com/office/drawing/2014/main" id="{BC0E49B7-59CC-528C-2B6E-C1B56771290C}"/>
              </a:ext>
            </a:extLst>
          </p:cNvPr>
          <p:cNvSpPr/>
          <p:nvPr/>
        </p:nvSpPr>
        <p:spPr>
          <a:xfrm>
            <a:off x="414529" y="1571362"/>
            <a:ext cx="3600000" cy="1980000"/>
          </a:xfrm>
          <a:prstGeom prst="roundRect">
            <a:avLst>
              <a:gd name="adj" fmla="val 3053"/>
            </a:avLst>
          </a:prstGeom>
          <a:solidFill>
            <a:srgbClr val="070707"/>
          </a:solidFill>
          <a:ln w="19050">
            <a:solidFill>
              <a:schemeClr val="bg2"/>
            </a:solidFill>
            <a:prstDash val="solid"/>
          </a:ln>
        </p:spPr>
        <p:txBody>
          <a:bodyPr wrap="square" anchor="t">
            <a:noAutofit/>
          </a:bodyPr>
          <a:lstStyle/>
          <a:p>
            <a:endParaRPr lang="en-150"/>
          </a:p>
        </p:txBody>
      </p:sp>
      <p:sp>
        <p:nvSpPr>
          <p:cNvPr id="31" name="Shape 29">
            <a:extLst>
              <a:ext uri="{FF2B5EF4-FFF2-40B4-BE49-F238E27FC236}">
                <a16:creationId xmlns:a16="http://schemas.microsoft.com/office/drawing/2014/main" id="{98A70437-8995-F03B-5CAD-1597C128D9DA}"/>
              </a:ext>
            </a:extLst>
          </p:cNvPr>
          <p:cNvSpPr/>
          <p:nvPr/>
        </p:nvSpPr>
        <p:spPr>
          <a:xfrm>
            <a:off x="8092440" y="1539617"/>
            <a:ext cx="3600000" cy="1980000"/>
          </a:xfrm>
          <a:prstGeom prst="roundRect">
            <a:avLst>
              <a:gd name="adj" fmla="val 3053"/>
            </a:avLst>
          </a:prstGeom>
          <a:solidFill>
            <a:srgbClr val="070707"/>
          </a:solidFill>
          <a:ln w="19050">
            <a:solidFill>
              <a:schemeClr val="bg2"/>
            </a:solidFill>
            <a:prstDash val="solid"/>
          </a:ln>
        </p:spPr>
        <p:txBody>
          <a:bodyPr wrap="square" anchor="t">
            <a:noAutofit/>
          </a:bodyPr>
          <a:lstStyle/>
          <a:p>
            <a:endParaRPr lang="en-150"/>
          </a:p>
        </p:txBody>
      </p:sp>
      <p:sp>
        <p:nvSpPr>
          <p:cNvPr id="33" name="Text 31">
            <a:extLst>
              <a:ext uri="{FF2B5EF4-FFF2-40B4-BE49-F238E27FC236}">
                <a16:creationId xmlns:a16="http://schemas.microsoft.com/office/drawing/2014/main" id="{DBA98128-E481-F721-1B6F-63D43AB6195D}"/>
              </a:ext>
            </a:extLst>
          </p:cNvPr>
          <p:cNvSpPr/>
          <p:nvPr/>
        </p:nvSpPr>
        <p:spPr>
          <a:xfrm>
            <a:off x="8302752" y="1813706"/>
            <a:ext cx="914400" cy="91440"/>
          </a:xfrm>
          <a:prstGeom prst="rect">
            <a:avLst/>
          </a:prstGeom>
          <a:noFill/>
          <a:ln/>
        </p:spPr>
        <p:txBody>
          <a:bodyPr wrap="square" lIns="0" tIns="0" rIns="0" bIns="0" rtlCol="0" anchor="t">
            <a:noAutofit/>
          </a:bodyPr>
          <a:lstStyle/>
          <a:p>
            <a:r>
              <a:rPr lang="en-US" sz="1050" b="1">
                <a:solidFill>
                  <a:srgbClr val="B000FF"/>
                </a:solidFill>
              </a:rPr>
              <a:t>OFFERING 03</a:t>
            </a:r>
          </a:p>
        </p:txBody>
      </p:sp>
      <p:sp>
        <p:nvSpPr>
          <p:cNvPr id="34" name="Text 32">
            <a:extLst>
              <a:ext uri="{FF2B5EF4-FFF2-40B4-BE49-F238E27FC236}">
                <a16:creationId xmlns:a16="http://schemas.microsoft.com/office/drawing/2014/main" id="{BADD5781-FEE4-B3A9-959A-0ED7609976F6}"/>
              </a:ext>
            </a:extLst>
          </p:cNvPr>
          <p:cNvSpPr/>
          <p:nvPr/>
        </p:nvSpPr>
        <p:spPr>
          <a:xfrm>
            <a:off x="8302752" y="2077235"/>
            <a:ext cx="3438144" cy="182880"/>
          </a:xfrm>
          <a:prstGeom prst="rect">
            <a:avLst/>
          </a:prstGeom>
          <a:noFill/>
          <a:ln/>
        </p:spPr>
        <p:txBody>
          <a:bodyPr wrap="square" lIns="0" tIns="0" rIns="0" bIns="0" rtlCol="0" anchor="t">
            <a:noAutofit/>
          </a:bodyPr>
          <a:lstStyle/>
          <a:p>
            <a:pPr marL="0" indent="0">
              <a:buNone/>
            </a:pPr>
            <a:r>
              <a:rPr lang="en-US" sz="2000" b="1">
                <a:solidFill>
                  <a:srgbClr val="F2F2F2"/>
                </a:solidFill>
              </a:rPr>
              <a:t>AI Native Custom Engineering</a:t>
            </a:r>
            <a:endParaRPr lang="en-US" sz="2000"/>
          </a:p>
        </p:txBody>
      </p:sp>
      <p:sp>
        <p:nvSpPr>
          <p:cNvPr id="35" name="Text 33">
            <a:extLst>
              <a:ext uri="{FF2B5EF4-FFF2-40B4-BE49-F238E27FC236}">
                <a16:creationId xmlns:a16="http://schemas.microsoft.com/office/drawing/2014/main" id="{B448DB85-19C3-497C-904F-1DD09EE6C3F8}"/>
              </a:ext>
            </a:extLst>
          </p:cNvPr>
          <p:cNvSpPr/>
          <p:nvPr/>
        </p:nvSpPr>
        <p:spPr>
          <a:xfrm>
            <a:off x="8251952" y="2850908"/>
            <a:ext cx="3438144" cy="402336"/>
          </a:xfrm>
          <a:prstGeom prst="rect">
            <a:avLst/>
          </a:prstGeom>
          <a:noFill/>
          <a:ln/>
        </p:spPr>
        <p:txBody>
          <a:bodyPr wrap="square" lIns="0" tIns="0" rIns="0" bIns="0" rtlCol="0" anchor="t">
            <a:noAutofit/>
          </a:bodyPr>
          <a:lstStyle/>
          <a:p>
            <a:pPr marL="0" indent="0">
              <a:buNone/>
            </a:pPr>
            <a:r>
              <a:rPr lang="en-US" sz="1200" i="1">
                <a:solidFill>
                  <a:schemeClr val="bg1">
                    <a:lumMod val="85000"/>
                  </a:schemeClr>
                </a:solidFill>
              </a:rPr>
              <a:t>This isn't how we used to build custom software and products.  The old model is over.</a:t>
            </a:r>
            <a:endParaRPr lang="en-US" sz="1200">
              <a:solidFill>
                <a:schemeClr val="bg1">
                  <a:lumMod val="85000"/>
                </a:schemeClr>
              </a:solidFill>
            </a:endParaRPr>
          </a:p>
        </p:txBody>
      </p:sp>
      <p:sp>
        <p:nvSpPr>
          <p:cNvPr id="49" name="Shape 47">
            <a:extLst>
              <a:ext uri="{FF2B5EF4-FFF2-40B4-BE49-F238E27FC236}">
                <a16:creationId xmlns:a16="http://schemas.microsoft.com/office/drawing/2014/main" id="{6655175D-74AF-94F2-B3A5-403CC90D2505}"/>
              </a:ext>
            </a:extLst>
          </p:cNvPr>
          <p:cNvSpPr/>
          <p:nvPr/>
        </p:nvSpPr>
        <p:spPr>
          <a:xfrm>
            <a:off x="2432304" y="4050684"/>
            <a:ext cx="3600000" cy="1980000"/>
          </a:xfrm>
          <a:prstGeom prst="roundRect">
            <a:avLst>
              <a:gd name="adj" fmla="val 3306"/>
            </a:avLst>
          </a:prstGeom>
          <a:solidFill>
            <a:srgbClr val="070707"/>
          </a:solidFill>
          <a:ln w="19050">
            <a:solidFill>
              <a:schemeClr val="bg2"/>
            </a:solidFill>
            <a:prstDash val="solid"/>
          </a:ln>
        </p:spPr>
        <p:txBody>
          <a:bodyPr wrap="square" anchor="t">
            <a:noAutofit/>
          </a:bodyPr>
          <a:lstStyle/>
          <a:p>
            <a:endParaRPr lang="en-150"/>
          </a:p>
        </p:txBody>
      </p:sp>
      <p:sp>
        <p:nvSpPr>
          <p:cNvPr id="51" name="Text 49">
            <a:extLst>
              <a:ext uri="{FF2B5EF4-FFF2-40B4-BE49-F238E27FC236}">
                <a16:creationId xmlns:a16="http://schemas.microsoft.com/office/drawing/2014/main" id="{5A9A11D8-1CE0-B39D-3D23-FB0604C20634}"/>
              </a:ext>
            </a:extLst>
          </p:cNvPr>
          <p:cNvSpPr/>
          <p:nvPr/>
        </p:nvSpPr>
        <p:spPr>
          <a:xfrm>
            <a:off x="2633472" y="4286529"/>
            <a:ext cx="1178364" cy="91440"/>
          </a:xfrm>
          <a:prstGeom prst="rect">
            <a:avLst/>
          </a:prstGeom>
          <a:noFill/>
          <a:ln/>
        </p:spPr>
        <p:txBody>
          <a:bodyPr wrap="square" lIns="0" tIns="0" rIns="0" bIns="0" rtlCol="0" anchor="t">
            <a:noAutofit/>
          </a:bodyPr>
          <a:lstStyle/>
          <a:p>
            <a:r>
              <a:rPr lang="en-US" sz="1050" b="1">
                <a:solidFill>
                  <a:srgbClr val="B000FF"/>
                </a:solidFill>
              </a:rPr>
              <a:t>OFFERING 04</a:t>
            </a:r>
          </a:p>
        </p:txBody>
      </p:sp>
      <p:sp>
        <p:nvSpPr>
          <p:cNvPr id="52" name="Text 50">
            <a:extLst>
              <a:ext uri="{FF2B5EF4-FFF2-40B4-BE49-F238E27FC236}">
                <a16:creationId xmlns:a16="http://schemas.microsoft.com/office/drawing/2014/main" id="{34BF1FAC-6A89-3923-A5FC-599373126D7C}"/>
              </a:ext>
            </a:extLst>
          </p:cNvPr>
          <p:cNvSpPr/>
          <p:nvPr/>
        </p:nvSpPr>
        <p:spPr>
          <a:xfrm>
            <a:off x="2633472" y="4525783"/>
            <a:ext cx="2838433" cy="212760"/>
          </a:xfrm>
          <a:prstGeom prst="rect">
            <a:avLst/>
          </a:prstGeom>
          <a:noFill/>
          <a:ln/>
        </p:spPr>
        <p:txBody>
          <a:bodyPr wrap="square" lIns="0" tIns="0" rIns="0" bIns="0" rtlCol="0" anchor="t">
            <a:noAutofit/>
          </a:bodyPr>
          <a:lstStyle/>
          <a:p>
            <a:r>
              <a:rPr lang="en-US" sz="2000" b="1">
                <a:solidFill>
                  <a:srgbClr val="F2F2F2"/>
                </a:solidFill>
              </a:rPr>
              <a:t>S&amp;PE Managed Services </a:t>
            </a:r>
          </a:p>
        </p:txBody>
      </p:sp>
      <p:sp>
        <p:nvSpPr>
          <p:cNvPr id="53" name="Text 51">
            <a:extLst>
              <a:ext uri="{FF2B5EF4-FFF2-40B4-BE49-F238E27FC236}">
                <a16:creationId xmlns:a16="http://schemas.microsoft.com/office/drawing/2014/main" id="{131F79E7-48FD-43E0-5C42-E44430DE3621}"/>
              </a:ext>
            </a:extLst>
          </p:cNvPr>
          <p:cNvSpPr/>
          <p:nvPr/>
        </p:nvSpPr>
        <p:spPr>
          <a:xfrm>
            <a:off x="2582672" y="5349382"/>
            <a:ext cx="3154680" cy="402336"/>
          </a:xfrm>
          <a:prstGeom prst="rect">
            <a:avLst/>
          </a:prstGeom>
          <a:noFill/>
          <a:ln/>
        </p:spPr>
        <p:txBody>
          <a:bodyPr wrap="square" lIns="0" tIns="0" rIns="0" bIns="0" rtlCol="0" anchor="t">
            <a:noAutofit/>
          </a:bodyPr>
          <a:lstStyle/>
          <a:p>
            <a:pPr marL="0" indent="0">
              <a:buNone/>
            </a:pPr>
            <a:r>
              <a:rPr lang="en-US" sz="1200" i="1">
                <a:solidFill>
                  <a:schemeClr val="bg1">
                    <a:lumMod val="85000"/>
                  </a:schemeClr>
                </a:solidFill>
              </a:rPr>
              <a:t>"We build and support systems that build and fix themselves — powered by AI."</a:t>
            </a:r>
            <a:endParaRPr lang="en-US" sz="1200">
              <a:solidFill>
                <a:schemeClr val="bg1">
                  <a:lumMod val="85000"/>
                </a:schemeClr>
              </a:solidFill>
            </a:endParaRPr>
          </a:p>
        </p:txBody>
      </p:sp>
      <p:sp>
        <p:nvSpPr>
          <p:cNvPr id="65" name="Text 63">
            <a:extLst>
              <a:ext uri="{FF2B5EF4-FFF2-40B4-BE49-F238E27FC236}">
                <a16:creationId xmlns:a16="http://schemas.microsoft.com/office/drawing/2014/main" id="{6C518A60-B66F-8892-5F71-F529607DA11C}"/>
              </a:ext>
            </a:extLst>
          </p:cNvPr>
          <p:cNvSpPr/>
          <p:nvPr/>
        </p:nvSpPr>
        <p:spPr>
          <a:xfrm>
            <a:off x="6464808" y="4286529"/>
            <a:ext cx="914400" cy="91440"/>
          </a:xfrm>
          <a:prstGeom prst="rect">
            <a:avLst/>
          </a:prstGeom>
          <a:noFill/>
          <a:ln/>
        </p:spPr>
        <p:txBody>
          <a:bodyPr wrap="square" lIns="0" tIns="0" rIns="0" bIns="0" rtlCol="0" anchor="t">
            <a:noAutofit/>
          </a:bodyPr>
          <a:lstStyle/>
          <a:p>
            <a:r>
              <a:rPr lang="en-US" sz="1050" b="1">
                <a:solidFill>
                  <a:srgbClr val="B000FF"/>
                </a:solidFill>
              </a:rPr>
              <a:t>OFFERING 05</a:t>
            </a:r>
          </a:p>
        </p:txBody>
      </p:sp>
      <p:sp>
        <p:nvSpPr>
          <p:cNvPr id="66" name="Text 64">
            <a:extLst>
              <a:ext uri="{FF2B5EF4-FFF2-40B4-BE49-F238E27FC236}">
                <a16:creationId xmlns:a16="http://schemas.microsoft.com/office/drawing/2014/main" id="{A8F686C1-1DD8-D12B-E402-9C80A7E44715}"/>
              </a:ext>
            </a:extLst>
          </p:cNvPr>
          <p:cNvSpPr/>
          <p:nvPr/>
        </p:nvSpPr>
        <p:spPr>
          <a:xfrm>
            <a:off x="6464808" y="4525783"/>
            <a:ext cx="3075800" cy="257706"/>
          </a:xfrm>
          <a:prstGeom prst="rect">
            <a:avLst/>
          </a:prstGeom>
          <a:noFill/>
          <a:ln/>
        </p:spPr>
        <p:txBody>
          <a:bodyPr wrap="square" lIns="0" tIns="0" rIns="0" bIns="0" rtlCol="0" anchor="t">
            <a:noAutofit/>
          </a:bodyPr>
          <a:lstStyle/>
          <a:p>
            <a:pPr marL="0" indent="0">
              <a:buNone/>
            </a:pPr>
            <a:r>
              <a:rPr lang="en-US" sz="2000" b="1">
                <a:solidFill>
                  <a:srgbClr val="F2F2F2"/>
                </a:solidFill>
              </a:rPr>
              <a:t>SW Architecture Foundation</a:t>
            </a:r>
            <a:endParaRPr lang="en-US" sz="2000"/>
          </a:p>
        </p:txBody>
      </p:sp>
      <p:sp>
        <p:nvSpPr>
          <p:cNvPr id="67" name="Text 65">
            <a:extLst>
              <a:ext uri="{FF2B5EF4-FFF2-40B4-BE49-F238E27FC236}">
                <a16:creationId xmlns:a16="http://schemas.microsoft.com/office/drawing/2014/main" id="{B1312C4C-8D86-4D23-50E2-FB0404F29040}"/>
              </a:ext>
            </a:extLst>
          </p:cNvPr>
          <p:cNvSpPr/>
          <p:nvPr/>
        </p:nvSpPr>
        <p:spPr>
          <a:xfrm>
            <a:off x="6414008" y="5349382"/>
            <a:ext cx="3438144" cy="402336"/>
          </a:xfrm>
          <a:prstGeom prst="rect">
            <a:avLst/>
          </a:prstGeom>
          <a:noFill/>
          <a:ln/>
        </p:spPr>
        <p:txBody>
          <a:bodyPr wrap="square" lIns="0" tIns="0" rIns="0" bIns="0" rtlCol="0" anchor="t">
            <a:noAutofit/>
          </a:bodyPr>
          <a:lstStyle/>
          <a:p>
            <a:pPr marL="0" indent="0">
              <a:buNone/>
            </a:pPr>
            <a:r>
              <a:rPr lang="en-US" sz="1200" i="1">
                <a:solidFill>
                  <a:schemeClr val="bg1">
                    <a:lumMod val="85000"/>
                  </a:schemeClr>
                </a:solidFill>
              </a:rPr>
              <a:t>"You can't AI-enable a foundation that wasn't built for AI. We design the one that is."</a:t>
            </a:r>
            <a:endParaRPr lang="en-US" sz="1200">
              <a:solidFill>
                <a:schemeClr val="bg1">
                  <a:lumMod val="85000"/>
                </a:schemeClr>
              </a:solidFill>
            </a:endParaRPr>
          </a:p>
        </p:txBody>
      </p:sp>
      <p:sp>
        <p:nvSpPr>
          <p:cNvPr id="79" name="Shape 77">
            <a:extLst>
              <a:ext uri="{FF2B5EF4-FFF2-40B4-BE49-F238E27FC236}">
                <a16:creationId xmlns:a16="http://schemas.microsoft.com/office/drawing/2014/main" id="{8D955B25-17AE-199C-65DD-2A09B5BED67F}"/>
              </a:ext>
            </a:extLst>
          </p:cNvPr>
          <p:cNvSpPr/>
          <p:nvPr/>
        </p:nvSpPr>
        <p:spPr>
          <a:xfrm>
            <a:off x="10972800" y="91440"/>
            <a:ext cx="914400" cy="402336"/>
          </a:xfrm>
          <a:prstGeom prst="rect">
            <a:avLst/>
          </a:prstGeom>
          <a:solidFill>
            <a:srgbClr val="000000"/>
          </a:solidFill>
          <a:ln w="12700">
            <a:solidFill>
              <a:srgbClr val="000000">
                <a:alpha val="0"/>
              </a:srgbClr>
            </a:solidFill>
            <a:prstDash val="solid"/>
          </a:ln>
        </p:spPr>
        <p:txBody>
          <a:bodyPr wrap="square" anchor="t">
            <a:noAutofit/>
          </a:bodyPr>
          <a:lstStyle/>
          <a:p>
            <a:endParaRPr lang="en-150"/>
          </a:p>
        </p:txBody>
      </p:sp>
      <p:sp>
        <p:nvSpPr>
          <p:cNvPr id="3" name="Shape 5">
            <a:extLst>
              <a:ext uri="{FF2B5EF4-FFF2-40B4-BE49-F238E27FC236}">
                <a16:creationId xmlns:a16="http://schemas.microsoft.com/office/drawing/2014/main" id="{99D62A73-BA3A-27FD-D94D-1A377A22F44C}"/>
              </a:ext>
            </a:extLst>
          </p:cNvPr>
          <p:cNvSpPr/>
          <p:nvPr/>
        </p:nvSpPr>
        <p:spPr>
          <a:xfrm>
            <a:off x="4267200" y="1556400"/>
            <a:ext cx="3600000" cy="1980000"/>
          </a:xfrm>
          <a:prstGeom prst="roundRect">
            <a:avLst>
              <a:gd name="adj" fmla="val 3053"/>
            </a:avLst>
          </a:prstGeom>
          <a:solidFill>
            <a:srgbClr val="070707"/>
          </a:solidFill>
          <a:ln w="19050">
            <a:solidFill>
              <a:schemeClr val="bg2"/>
            </a:solidFill>
            <a:prstDash val="solid"/>
          </a:ln>
        </p:spPr>
        <p:txBody>
          <a:bodyPr wrap="square" anchor="t">
            <a:noAutofit/>
          </a:bodyPr>
          <a:lstStyle/>
          <a:p>
            <a:endParaRPr lang="en-150"/>
          </a:p>
        </p:txBody>
      </p:sp>
      <p:sp>
        <p:nvSpPr>
          <p:cNvPr id="18" name="Text 7">
            <a:extLst>
              <a:ext uri="{FF2B5EF4-FFF2-40B4-BE49-F238E27FC236}">
                <a16:creationId xmlns:a16="http://schemas.microsoft.com/office/drawing/2014/main" id="{95D9205B-7BC4-2D6D-5DB6-745597ECCDDF}"/>
              </a:ext>
            </a:extLst>
          </p:cNvPr>
          <p:cNvSpPr/>
          <p:nvPr/>
        </p:nvSpPr>
        <p:spPr>
          <a:xfrm>
            <a:off x="4468368" y="1809174"/>
            <a:ext cx="914400" cy="91440"/>
          </a:xfrm>
          <a:prstGeom prst="rect">
            <a:avLst/>
          </a:prstGeom>
          <a:noFill/>
          <a:ln/>
        </p:spPr>
        <p:txBody>
          <a:bodyPr wrap="square" lIns="0" tIns="0" rIns="0" bIns="0" rtlCol="0" anchor="t">
            <a:noAutofit/>
          </a:bodyPr>
          <a:lstStyle/>
          <a:p>
            <a:pPr marL="0" indent="0">
              <a:buNone/>
            </a:pPr>
            <a:r>
              <a:rPr lang="en-US" sz="1050" b="1">
                <a:solidFill>
                  <a:srgbClr val="B000FF"/>
                </a:solidFill>
              </a:rPr>
              <a:t>OFFERING 02</a:t>
            </a:r>
          </a:p>
        </p:txBody>
      </p:sp>
      <p:sp>
        <p:nvSpPr>
          <p:cNvPr id="24" name="Text 8">
            <a:extLst>
              <a:ext uri="{FF2B5EF4-FFF2-40B4-BE49-F238E27FC236}">
                <a16:creationId xmlns:a16="http://schemas.microsoft.com/office/drawing/2014/main" id="{B8323759-86F3-CF1E-7F42-8000EB7AA00C}"/>
              </a:ext>
            </a:extLst>
          </p:cNvPr>
          <p:cNvSpPr/>
          <p:nvPr/>
        </p:nvSpPr>
        <p:spPr>
          <a:xfrm>
            <a:off x="4468368" y="2072703"/>
            <a:ext cx="3304032" cy="310896"/>
          </a:xfrm>
          <a:prstGeom prst="rect">
            <a:avLst/>
          </a:prstGeom>
          <a:noFill/>
          <a:ln/>
        </p:spPr>
        <p:txBody>
          <a:bodyPr wrap="square" lIns="0" tIns="0" rIns="0" bIns="0" rtlCol="0" anchor="t">
            <a:noAutofit/>
          </a:bodyPr>
          <a:lstStyle/>
          <a:p>
            <a:pPr marL="0" indent="0">
              <a:buNone/>
            </a:pPr>
            <a:r>
              <a:rPr lang="en-US" sz="2000" b="1">
                <a:solidFill>
                  <a:srgbClr val="F2F2F2"/>
                </a:solidFill>
              </a:rPr>
              <a:t>High Velocity Modernization</a:t>
            </a:r>
            <a:endParaRPr lang="en-US" sz="2000"/>
          </a:p>
        </p:txBody>
      </p:sp>
      <p:sp>
        <p:nvSpPr>
          <p:cNvPr id="26" name="Text 9">
            <a:extLst>
              <a:ext uri="{FF2B5EF4-FFF2-40B4-BE49-F238E27FC236}">
                <a16:creationId xmlns:a16="http://schemas.microsoft.com/office/drawing/2014/main" id="{93C9B76A-5421-F412-3231-FCAA730CD0BA}"/>
              </a:ext>
            </a:extLst>
          </p:cNvPr>
          <p:cNvSpPr/>
          <p:nvPr/>
        </p:nvSpPr>
        <p:spPr>
          <a:xfrm>
            <a:off x="4417568" y="2846376"/>
            <a:ext cx="3154680" cy="402336"/>
          </a:xfrm>
          <a:prstGeom prst="rect">
            <a:avLst/>
          </a:prstGeom>
          <a:noFill/>
          <a:ln/>
        </p:spPr>
        <p:txBody>
          <a:bodyPr wrap="square" lIns="0" tIns="0" rIns="0" bIns="0" rtlCol="0" anchor="t">
            <a:noAutofit/>
          </a:bodyPr>
          <a:lstStyle/>
          <a:p>
            <a:pPr marL="0" indent="0">
              <a:buNone/>
            </a:pPr>
            <a:r>
              <a:rPr lang="en-US" sz="1200" i="1">
                <a:solidFill>
                  <a:schemeClr val="bg1">
                    <a:lumMod val="85000"/>
                  </a:schemeClr>
                </a:solidFill>
              </a:rPr>
              <a:t>What used to take 3 years and $50M now takes 9 months. AI agents do the heavy lifting.</a:t>
            </a:r>
            <a:endParaRPr lang="en-US" sz="1200">
              <a:solidFill>
                <a:schemeClr val="bg1">
                  <a:lumMod val="85000"/>
                </a:schemeClr>
              </a:solidFill>
            </a:endParaRPr>
          </a:p>
        </p:txBody>
      </p:sp>
      <p:sp>
        <p:nvSpPr>
          <p:cNvPr id="21" name="Text 19">
            <a:extLst>
              <a:ext uri="{FF2B5EF4-FFF2-40B4-BE49-F238E27FC236}">
                <a16:creationId xmlns:a16="http://schemas.microsoft.com/office/drawing/2014/main" id="{8707FD53-1EA5-5EE8-CD50-A4FEA15B3A3E}"/>
              </a:ext>
            </a:extLst>
          </p:cNvPr>
          <p:cNvSpPr/>
          <p:nvPr/>
        </p:nvSpPr>
        <p:spPr>
          <a:xfrm>
            <a:off x="615697" y="1824136"/>
            <a:ext cx="914400" cy="91440"/>
          </a:xfrm>
          <a:prstGeom prst="rect">
            <a:avLst/>
          </a:prstGeom>
          <a:noFill/>
          <a:ln/>
        </p:spPr>
        <p:txBody>
          <a:bodyPr wrap="square" lIns="0" tIns="0" rIns="0" bIns="0" rtlCol="0" anchor="t">
            <a:noAutofit/>
          </a:bodyPr>
          <a:lstStyle/>
          <a:p>
            <a:pPr marL="0" indent="0">
              <a:buNone/>
            </a:pPr>
            <a:r>
              <a:rPr lang="en-US" sz="1050" b="1">
                <a:solidFill>
                  <a:srgbClr val="B000FF"/>
                </a:solidFill>
              </a:rPr>
              <a:t>OFFERING 01</a:t>
            </a:r>
            <a:endParaRPr lang="en-US" sz="1050"/>
          </a:p>
        </p:txBody>
      </p:sp>
      <p:sp>
        <p:nvSpPr>
          <p:cNvPr id="22" name="Text 20">
            <a:extLst>
              <a:ext uri="{FF2B5EF4-FFF2-40B4-BE49-F238E27FC236}">
                <a16:creationId xmlns:a16="http://schemas.microsoft.com/office/drawing/2014/main" id="{426C2F63-E0F5-8483-BFA4-33DC23412944}"/>
              </a:ext>
            </a:extLst>
          </p:cNvPr>
          <p:cNvSpPr/>
          <p:nvPr/>
        </p:nvSpPr>
        <p:spPr>
          <a:xfrm>
            <a:off x="615697" y="2087665"/>
            <a:ext cx="2971800" cy="182880"/>
          </a:xfrm>
          <a:prstGeom prst="rect">
            <a:avLst/>
          </a:prstGeom>
          <a:noFill/>
          <a:ln/>
        </p:spPr>
        <p:txBody>
          <a:bodyPr wrap="square" lIns="0" tIns="0" rIns="0" bIns="0" rtlCol="0" anchor="t">
            <a:noAutofit/>
          </a:bodyPr>
          <a:lstStyle/>
          <a:p>
            <a:pPr marL="0" indent="0">
              <a:buNone/>
            </a:pPr>
            <a:r>
              <a:rPr lang="en-US" sz="2000" b="1">
                <a:solidFill>
                  <a:srgbClr val="F2F2F2"/>
                </a:solidFill>
              </a:rPr>
              <a:t>Frictionless SDLC</a:t>
            </a:r>
            <a:endParaRPr lang="en-US" sz="2000"/>
          </a:p>
        </p:txBody>
      </p:sp>
      <p:sp>
        <p:nvSpPr>
          <p:cNvPr id="23" name="Text 21">
            <a:extLst>
              <a:ext uri="{FF2B5EF4-FFF2-40B4-BE49-F238E27FC236}">
                <a16:creationId xmlns:a16="http://schemas.microsoft.com/office/drawing/2014/main" id="{1BA66EC1-37F2-9C59-AAEA-65A95D9399EF}"/>
              </a:ext>
            </a:extLst>
          </p:cNvPr>
          <p:cNvSpPr/>
          <p:nvPr/>
        </p:nvSpPr>
        <p:spPr>
          <a:xfrm>
            <a:off x="564897" y="2861338"/>
            <a:ext cx="3154680" cy="402336"/>
          </a:xfrm>
          <a:prstGeom prst="rect">
            <a:avLst/>
          </a:prstGeom>
          <a:noFill/>
          <a:ln/>
        </p:spPr>
        <p:txBody>
          <a:bodyPr wrap="square" lIns="0" tIns="0" rIns="0" bIns="0" rtlCol="0" anchor="t">
            <a:noAutofit/>
          </a:bodyPr>
          <a:lstStyle/>
          <a:p>
            <a:pPr marL="0" indent="0">
              <a:buNone/>
            </a:pPr>
            <a:r>
              <a:rPr lang="en-US" sz="1200" i="1">
                <a:solidFill>
                  <a:schemeClr val="bg1">
                    <a:lumMod val="85000"/>
                  </a:schemeClr>
                </a:solidFill>
              </a:rPr>
              <a:t>Enabling your teams to ship 2x more without hiring a single extra person</a:t>
            </a:r>
            <a:endParaRPr lang="en-US" sz="1200">
              <a:solidFill>
                <a:schemeClr val="bg1">
                  <a:lumMod val="85000"/>
                </a:schemeClr>
              </a:solidFill>
            </a:endParaRPr>
          </a:p>
        </p:txBody>
      </p:sp>
      <p:sp>
        <p:nvSpPr>
          <p:cNvPr id="36" name="Text 14">
            <a:extLst>
              <a:ext uri="{FF2B5EF4-FFF2-40B4-BE49-F238E27FC236}">
                <a16:creationId xmlns:a16="http://schemas.microsoft.com/office/drawing/2014/main" id="{285C3F6D-8006-FF41-7490-91D96B0F23A2}"/>
              </a:ext>
            </a:extLst>
          </p:cNvPr>
          <p:cNvSpPr/>
          <p:nvPr/>
        </p:nvSpPr>
        <p:spPr>
          <a:xfrm>
            <a:off x="1740409" y="1836593"/>
            <a:ext cx="109728" cy="91440"/>
          </a:xfrm>
          <a:prstGeom prst="rect">
            <a:avLst/>
          </a:prstGeom>
          <a:noFill/>
          <a:ln/>
        </p:spPr>
        <p:txBody>
          <a:bodyPr wrap="square" lIns="0" tIns="0" rIns="0" bIns="0" rtlCol="0" anchor="t">
            <a:noAutofit/>
          </a:bodyPr>
          <a:lstStyle/>
          <a:p>
            <a:pPr marL="0" indent="0">
              <a:buNone/>
            </a:pPr>
            <a:endParaRPr lang="en-US" sz="2000"/>
          </a:p>
        </p:txBody>
      </p:sp>
      <p:sp>
        <p:nvSpPr>
          <p:cNvPr id="7" name="Text 0">
            <a:extLst>
              <a:ext uri="{FF2B5EF4-FFF2-40B4-BE49-F238E27FC236}">
                <a16:creationId xmlns:a16="http://schemas.microsoft.com/office/drawing/2014/main" id="{019A3700-E641-3444-F2DC-768695AE7039}"/>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pic>
        <p:nvPicPr>
          <p:cNvPr id="4" name="Image 0" descr="/mnt/data/rebuild/spe_logo.png">
            <a:extLst>
              <a:ext uri="{FF2B5EF4-FFF2-40B4-BE49-F238E27FC236}">
                <a16:creationId xmlns:a16="http://schemas.microsoft.com/office/drawing/2014/main" id="{BEA2BAA3-2F9A-B869-3196-B185D70D9F32}"/>
              </a:ext>
            </a:extLst>
          </p:cNvPr>
          <p:cNvPicPr>
            <a:picLocks noChangeAspect="1"/>
          </p:cNvPicPr>
          <p:nvPr/>
        </p:nvPicPr>
        <p:blipFill>
          <a:blip r:embed="rId3"/>
          <a:stretch>
            <a:fillRect/>
          </a:stretch>
        </p:blipFill>
        <p:spPr>
          <a:xfrm>
            <a:off x="10977624" y="102425"/>
            <a:ext cx="822960" cy="365760"/>
          </a:xfrm>
          <a:prstGeom prst="rect">
            <a:avLst/>
          </a:prstGeom>
        </p:spPr>
      </p:pic>
      <p:sp>
        <p:nvSpPr>
          <p:cNvPr id="2" name="Shape 0">
            <a:extLst>
              <a:ext uri="{FF2B5EF4-FFF2-40B4-BE49-F238E27FC236}">
                <a16:creationId xmlns:a16="http://schemas.microsoft.com/office/drawing/2014/main" id="{64A6CED9-9F6C-3C3A-04AC-216C4B1E9C54}"/>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8" name="TextBox 7">
            <a:extLst>
              <a:ext uri="{FF2B5EF4-FFF2-40B4-BE49-F238E27FC236}">
                <a16:creationId xmlns:a16="http://schemas.microsoft.com/office/drawing/2014/main" id="{18DD500E-4B6F-ED65-AAB8-984ABEEBEC0B}"/>
              </a:ext>
            </a:extLst>
          </p:cNvPr>
          <p:cNvSpPr txBox="1"/>
          <p:nvPr/>
        </p:nvSpPr>
        <p:spPr>
          <a:xfrm>
            <a:off x="6645645" y="6573208"/>
            <a:ext cx="5266944"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chemeClr val="bg1">
                    <a:lumMod val="75000"/>
                  </a:schemeClr>
                </a:solidFill>
                <a:effectLst/>
                <a:uLnTx/>
                <a:uFillTx/>
                <a:latin typeface="Graphik Regular"/>
                <a:ea typeface="+mn-ea"/>
                <a:cs typeface="+mn-cs"/>
              </a:rPr>
              <a:t>Copyright © 2026 Accenture. All rights reserved.  |  Material, Non-Public - Not To Be Distributed Further</a:t>
            </a:r>
          </a:p>
        </p:txBody>
      </p:sp>
    </p:spTree>
    <p:extLst>
      <p:ext uri="{BB962C8B-B14F-4D97-AF65-F5344CB8AC3E}">
        <p14:creationId xmlns:p14="http://schemas.microsoft.com/office/powerpoint/2010/main" val="29287028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D726CDA-AB00-3402-9269-DE6ACB38B56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81A2856-991F-571D-27AF-606DBA3C00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2710" y="-104993"/>
            <a:ext cx="1285875" cy="571500"/>
          </a:xfrm>
          <a:prstGeom prst="rect">
            <a:avLst/>
          </a:prstGeom>
        </p:spPr>
      </p:pic>
      <p:graphicFrame>
        <p:nvGraphicFramePr>
          <p:cNvPr id="12" name="think-cell data - do not delete" hidden="1">
            <a:extLst>
              <a:ext uri="{FF2B5EF4-FFF2-40B4-BE49-F238E27FC236}">
                <a16:creationId xmlns:a16="http://schemas.microsoft.com/office/drawing/2014/main" id="{78BCA12B-24A1-C62C-D1C4-FB272EF06F7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86" imgH="486" progId="TCLayout.ActiveDocument.1">
                  <p:embed/>
                </p:oleObj>
              </mc:Choice>
              <mc:Fallback>
                <p:oleObj name="think-cell Slide" r:id="rId5" imgW="486" imgH="486" progId="TCLayout.ActiveDocument.1">
                  <p:embed/>
                  <p:pic>
                    <p:nvPicPr>
                      <p:cNvPr id="12" name="think-cell data - do not delete" hidden="1">
                        <a:extLst>
                          <a:ext uri="{FF2B5EF4-FFF2-40B4-BE49-F238E27FC236}">
                            <a16:creationId xmlns:a16="http://schemas.microsoft.com/office/drawing/2014/main" id="{78BCA12B-24A1-C62C-D1C4-FB272EF06F7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1" name="Title 2">
            <a:extLst>
              <a:ext uri="{FF2B5EF4-FFF2-40B4-BE49-F238E27FC236}">
                <a16:creationId xmlns:a16="http://schemas.microsoft.com/office/drawing/2014/main" id="{6D1A0BDB-1889-3DFA-C285-87B2D9D70FBD}"/>
              </a:ext>
            </a:extLst>
          </p:cNvPr>
          <p:cNvSpPr txBox="1">
            <a:spLocks/>
          </p:cNvSpPr>
          <p:nvPr/>
        </p:nvSpPr>
        <p:spPr>
          <a:xfrm>
            <a:off x="566352" y="375703"/>
            <a:ext cx="11074785" cy="344710"/>
          </a:xfrm>
          <a:prstGeom prst="rect">
            <a:avLst/>
          </a:prstGeom>
        </p:spPr>
        <p:txBody>
          <a:bodyPr vert="horz" wrap="square" lIns="0" tIns="0" rIns="0" bIns="0" rtlCol="0" anchor="t">
            <a:spAutoFit/>
          </a:bodyPr>
          <a:lstStyle>
            <a:defPPr>
              <a:defRPr lang="en-US"/>
            </a:defPPr>
            <a:lvl1pPr defTabSz="914377">
              <a:lnSpc>
                <a:spcPct val="80000"/>
              </a:lnSpc>
              <a:spcBef>
                <a:spcPct val="0"/>
              </a:spcBef>
              <a:defRPr sz="2600">
                <a:solidFill>
                  <a:srgbClr val="000000"/>
                </a:solidFill>
                <a:latin typeface="Graphik Semibold" panose="020B0503030202060203" pitchFamily="34" charset="77"/>
              </a:defRPr>
            </a:lvl1pPr>
          </a:lstStyle>
          <a:p>
            <a:r>
              <a:rPr lang="en-US" sz="2800"/>
              <a:t>Software &amp; Platform Engineering: Offering architecture L1-L4</a:t>
            </a:r>
          </a:p>
        </p:txBody>
      </p:sp>
      <p:graphicFrame>
        <p:nvGraphicFramePr>
          <p:cNvPr id="5" name="Table 0">
            <a:extLst>
              <a:ext uri="{FF2B5EF4-FFF2-40B4-BE49-F238E27FC236}">
                <a16:creationId xmlns:a16="http://schemas.microsoft.com/office/drawing/2014/main" id="{1827DD19-7FF8-8C38-1608-B23FE3CB4406}"/>
              </a:ext>
            </a:extLst>
          </p:cNvPr>
          <p:cNvGraphicFramePr>
            <a:graphicFrameLocks noGrp="1"/>
          </p:cNvGraphicFramePr>
          <p:nvPr>
            <p:extLst>
              <p:ext uri="{D42A27DB-BD31-4B8C-83A1-F6EECF244321}">
                <p14:modId xmlns:p14="http://schemas.microsoft.com/office/powerpoint/2010/main" val="1687884821"/>
              </p:ext>
            </p:extLst>
          </p:nvPr>
        </p:nvGraphicFramePr>
        <p:xfrm>
          <a:off x="575002" y="958879"/>
          <a:ext cx="11338560" cy="5096256"/>
        </p:xfrm>
        <a:graphic>
          <a:graphicData uri="http://schemas.openxmlformats.org/drawingml/2006/table">
            <a:tbl>
              <a:tblPr/>
              <a:tblGrid>
                <a:gridCol w="1036320">
                  <a:extLst>
                    <a:ext uri="{9D8B030D-6E8A-4147-A177-3AD203B41FA5}">
                      <a16:colId xmlns:a16="http://schemas.microsoft.com/office/drawing/2014/main" val="20000"/>
                    </a:ext>
                  </a:extLst>
                </a:gridCol>
                <a:gridCol w="2072640">
                  <a:extLst>
                    <a:ext uri="{9D8B030D-6E8A-4147-A177-3AD203B41FA5}">
                      <a16:colId xmlns:a16="http://schemas.microsoft.com/office/drawing/2014/main" val="20001"/>
                    </a:ext>
                  </a:extLst>
                </a:gridCol>
                <a:gridCol w="4438739">
                  <a:extLst>
                    <a:ext uri="{9D8B030D-6E8A-4147-A177-3AD203B41FA5}">
                      <a16:colId xmlns:a16="http://schemas.microsoft.com/office/drawing/2014/main" val="20002"/>
                    </a:ext>
                  </a:extLst>
                </a:gridCol>
                <a:gridCol w="3790861">
                  <a:extLst>
                    <a:ext uri="{9D8B030D-6E8A-4147-A177-3AD203B41FA5}">
                      <a16:colId xmlns:a16="http://schemas.microsoft.com/office/drawing/2014/main" val="20003"/>
                    </a:ext>
                  </a:extLst>
                </a:gridCol>
              </a:tblGrid>
              <a:tr h="341376">
                <a:tc>
                  <a:txBody>
                    <a:bodyPr/>
                    <a:lstStyle/>
                    <a:p>
                      <a:pPr algn="l" fontAlgn="ctr">
                        <a:buNone/>
                      </a:pPr>
                      <a:r>
                        <a:rPr lang="en-GB" sz="1200" b="1" i="0" u="none" strike="noStrike">
                          <a:solidFill>
                            <a:srgbClr val="FFFFFF"/>
                          </a:solidFill>
                          <a:effectLst/>
                          <a:latin typeface="Arial" panose="020B0604020202020204" pitchFamily="34" charset="0"/>
                        </a:rPr>
                        <a:t>Level 1: RP</a:t>
                      </a:r>
                    </a:p>
                  </a:txBody>
                  <a:tcPr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60073"/>
                    </a:solidFill>
                  </a:tcPr>
                </a:tc>
                <a:tc>
                  <a:txBody>
                    <a:bodyPr/>
                    <a:lstStyle/>
                    <a:p>
                      <a:pPr algn="l" fontAlgn="ctr">
                        <a:buNone/>
                      </a:pPr>
                      <a:r>
                        <a:rPr lang="en-GB" sz="1200" b="1" i="0" u="none" strike="noStrike">
                          <a:solidFill>
                            <a:srgbClr val="FFFFFF"/>
                          </a:solidFill>
                          <a:effectLst/>
                          <a:latin typeface="Arial" panose="020B0604020202020204" pitchFamily="34" charset="0"/>
                        </a:rPr>
                        <a:t>Level 2: Offering Domain</a:t>
                      </a:r>
                    </a:p>
                  </a:txBody>
                  <a:tcPr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60073"/>
                    </a:solidFill>
                  </a:tcPr>
                </a:tc>
                <a:tc>
                  <a:txBody>
                    <a:bodyPr/>
                    <a:lstStyle/>
                    <a:p>
                      <a:pPr algn="ctr" fontAlgn="ctr">
                        <a:buNone/>
                      </a:pPr>
                      <a:r>
                        <a:rPr lang="en-GB" sz="1200" b="1" i="0" u="none" strike="noStrike">
                          <a:solidFill>
                            <a:srgbClr val="FFFFFF"/>
                          </a:solidFill>
                          <a:effectLst/>
                          <a:latin typeface="Arial" panose="020B0604020202020204" pitchFamily="34" charset="0"/>
                        </a:rPr>
                        <a:t>Level 3: Sub Offering</a:t>
                      </a:r>
                    </a:p>
                  </a:txBody>
                  <a:tcPr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60073"/>
                    </a:solidFill>
                  </a:tcPr>
                </a:tc>
                <a:tc>
                  <a:txBody>
                    <a:bodyPr/>
                    <a:lstStyle/>
                    <a:p>
                      <a:pPr algn="ctr" fontAlgn="ctr">
                        <a:buNone/>
                      </a:pPr>
                      <a:r>
                        <a:rPr lang="en-GB" sz="1200" b="1" i="0" u="none" strike="noStrike">
                          <a:solidFill>
                            <a:srgbClr val="FFFFFF"/>
                          </a:solidFill>
                          <a:effectLst/>
                          <a:latin typeface="Arial" panose="020B0604020202020204" pitchFamily="34" charset="0"/>
                        </a:rPr>
                        <a:t>Level 4: Solution</a:t>
                      </a:r>
                    </a:p>
                  </a:txBody>
                  <a:tcPr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60073"/>
                    </a:solidFill>
                  </a:tcPr>
                </a:tc>
                <a:extLst>
                  <a:ext uri="{0D108BD9-81ED-4DB2-BD59-A6C34878D82A}">
                    <a16:rowId xmlns:a16="http://schemas.microsoft.com/office/drawing/2014/main" val="10000"/>
                  </a:ext>
                </a:extLst>
              </a:tr>
              <a:tr h="792480">
                <a:tc rowSpan="5">
                  <a:txBody>
                    <a:bodyPr/>
                    <a:lstStyle/>
                    <a:p>
                      <a:pPr marL="0" indent="0" algn="ctr">
                        <a:buNone/>
                      </a:pPr>
                      <a:r>
                        <a:rPr lang="en-US" sz="1500" b="1">
                          <a:solidFill>
                            <a:srgbClr val="FFFFFF"/>
                          </a:solidFill>
                          <a:latin typeface="Graphik-Semibold" pitchFamily="34" charset="0"/>
                          <a:ea typeface="Graphik-Semibold" pitchFamily="34" charset="-122"/>
                          <a:cs typeface="Graphik-Semibold" pitchFamily="34" charset="-120"/>
                        </a:rPr>
                        <a:t>Digital Core</a:t>
                      </a:r>
                      <a:endParaRPr lang="en-US" sz="1500">
                        <a:latin typeface="Graphik-SemiboldItalic" charset="0"/>
                        <a:ea typeface="Graphik-SemiboldItalic" charset="0"/>
                        <a:cs typeface="Graphik-SemiboldItalic" charset="0"/>
                      </a:endParaRPr>
                    </a:p>
                  </a:txBody>
                  <a:tcPr marR="101600" marT="67733" marB="6773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500C0"/>
                    </a:solidFill>
                  </a:tcPr>
                </a:tc>
                <a:tc rowSpan="5">
                  <a:txBody>
                    <a:bodyPr/>
                    <a:lstStyle/>
                    <a:p>
                      <a:pPr marL="0" indent="0" algn="ctr">
                        <a:buNone/>
                      </a:pPr>
                      <a:r>
                        <a:rPr lang="en-US" sz="1500" b="1">
                          <a:solidFill>
                            <a:srgbClr val="FFFFFF"/>
                          </a:solidFill>
                          <a:latin typeface="Graphik-Semibold" pitchFamily="34" charset="0"/>
                          <a:ea typeface="Graphik-Semibold" pitchFamily="34" charset="-122"/>
                          <a:cs typeface="Graphik-Semibold" pitchFamily="34" charset="-120"/>
                        </a:rPr>
                        <a:t>Software &amp; Platform Engineering</a:t>
                      </a:r>
                      <a:endParaRPr lang="en-US" sz="1600"/>
                    </a:p>
                  </a:txBody>
                  <a:tcPr marR="101600" marT="67733" marB="6773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100FF"/>
                    </a:solidFill>
                  </a:tcPr>
                </a:tc>
                <a:tc>
                  <a:txBody>
                    <a:bodyPr/>
                    <a:lstStyle/>
                    <a:p>
                      <a:pPr marL="0" marR="0" lvl="0" indent="0" algn="l" defTabSz="914400" rtl="0" eaLnBrk="1" fontAlgn="auto" latinLnBrk="0" hangingPunct="1">
                        <a:lnSpc>
                          <a:spcPct val="85000"/>
                        </a:lnSpc>
                        <a:spcBef>
                          <a:spcPts val="0"/>
                        </a:spcBef>
                        <a:spcAft>
                          <a:spcPts val="0"/>
                        </a:spcAft>
                        <a:buClrTx/>
                        <a:buSzTx/>
                        <a:buFontTx/>
                        <a:buNone/>
                        <a:tabLst/>
                        <a:defRPr/>
                      </a:pPr>
                      <a:r>
                        <a:rPr lang="en-US" sz="1200" b="1" kern="1200">
                          <a:solidFill>
                            <a:srgbClr val="262626"/>
                          </a:solidFill>
                          <a:latin typeface="Graphik-Semibold" pitchFamily="34" charset="0"/>
                        </a:rPr>
                        <a:t>High Velocity Modernization</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0" i="1" strike="noStrike" kern="1200">
                          <a:solidFill>
                            <a:srgbClr val="262626"/>
                          </a:solidFill>
                          <a:latin typeface="Graphik Light" panose="020B0403030202060203" pitchFamily="34" charset="0"/>
                          <a:ea typeface="+mn-ea"/>
                          <a:cs typeface="+mn-cs"/>
                        </a:rPr>
                        <a:t>Modernize legacy systems using AI agents that analyze, refactor, and migrate code autonomously, delivering -native outcomes faster, cheaper, with significantly reduced execution risk</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nSpc>
                          <a:spcPct val="100000"/>
                        </a:lnSpc>
                        <a:buFont typeface="Arial" panose="020B0604020202020204" pitchFamily="34" charset="0"/>
                        <a:buChar char="•"/>
                      </a:pPr>
                      <a:r>
                        <a:rPr lang="en-US" sz="1200">
                          <a:latin typeface="Graphik-Light" panose="020B0403030202060203" pitchFamily="34" charset="0"/>
                        </a:rPr>
                        <a:t>Application Modernization</a:t>
                      </a:r>
                    </a:p>
                    <a:p>
                      <a:pPr marL="171450" indent="-171450">
                        <a:lnSpc>
                          <a:spcPct val="100000"/>
                        </a:lnSpc>
                        <a:buFont typeface="Arial" panose="020B0604020202020204" pitchFamily="34" charset="0"/>
                        <a:buChar char="•"/>
                      </a:pPr>
                      <a:r>
                        <a:rPr lang="en-US" sz="1200">
                          <a:latin typeface="Graphik-Light" panose="020B0403030202060203" pitchFamily="34" charset="0"/>
                        </a:rPr>
                        <a:t>Mainframe Modernization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975360">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85000"/>
                        </a:lnSpc>
                        <a:spcBef>
                          <a:spcPts val="0"/>
                        </a:spcBef>
                        <a:spcAft>
                          <a:spcPts val="0"/>
                        </a:spcAft>
                        <a:buClrTx/>
                        <a:buSzTx/>
                        <a:buFontTx/>
                        <a:buNone/>
                        <a:tabLst/>
                        <a:defRPr/>
                      </a:pPr>
                      <a:r>
                        <a:rPr lang="en-US" sz="1200" b="1" strike="noStrike" kern="1200">
                          <a:solidFill>
                            <a:srgbClr val="262626"/>
                          </a:solidFill>
                          <a:latin typeface="Graphik-Semibold" pitchFamily="34" charset="0"/>
                        </a:rPr>
                        <a:t>Frictionless SDLC</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0" i="1" strike="noStrike" kern="1200">
                          <a:solidFill>
                            <a:srgbClr val="262626"/>
                          </a:solidFill>
                          <a:latin typeface="Graphik Light" panose="020B0403030202060203" pitchFamily="34" charset="0"/>
                          <a:ea typeface="+mn-ea"/>
                          <a:cs typeface="+mn-cs"/>
                        </a:rPr>
                        <a:t>Transform software delivery by embedding AI across workflows, automating tasks and building AI-powered SDLC and DevOps pipelines to increase productivity eliminating engineering friction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nSpc>
                          <a:spcPct val="100000"/>
                        </a:lnSpc>
                        <a:buFont typeface="Arial" panose="020B0604020202020204" pitchFamily="34" charset="0"/>
                        <a:buChar char="•"/>
                      </a:pPr>
                      <a:r>
                        <a:rPr lang="en-US" sz="1200" strike="noStrike">
                          <a:latin typeface="Graphik-Light" panose="020B0403030202060203" pitchFamily="34" charset="0"/>
                        </a:rPr>
                        <a:t>AI SDLC Reinvention</a:t>
                      </a:r>
                    </a:p>
                    <a:p>
                      <a:pPr marL="171450" indent="-171450">
                        <a:lnSpc>
                          <a:spcPct val="100000"/>
                        </a:lnSpc>
                        <a:buFont typeface="Arial" panose="020B0604020202020204" pitchFamily="34" charset="0"/>
                        <a:buChar char="•"/>
                      </a:pPr>
                      <a:r>
                        <a:rPr lang="en-US" sz="1200">
                          <a:latin typeface="Graphik-Light" panose="020B0403030202060203" pitchFamily="34" charset="0"/>
                        </a:rPr>
                        <a:t>AI DevOps Enablement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20139342"/>
                  </a:ext>
                </a:extLst>
              </a:tr>
              <a:tr h="975360">
                <a:tc vMerge="1">
                  <a:txBody>
                    <a:bodyPr/>
                    <a:lstStyle/>
                    <a:p>
                      <a:endParaRPr lang="en-US"/>
                    </a:p>
                  </a:txBody>
                  <a:tcPr>
                    <a:lnT w="28575" cap="flat" cmpd="sng" algn="ctr">
                      <a:solidFill>
                        <a:schemeClr val="bg1"/>
                      </a:solidFill>
                      <a:prstDash val="solid"/>
                      <a:round/>
                      <a:headEnd type="none" w="med" len="med"/>
                      <a:tailEnd type="none" w="med" len="med"/>
                    </a:lnT>
                  </a:tcPr>
                </a:tc>
                <a:tc vMerge="1">
                  <a:txBody>
                    <a:bodyPr/>
                    <a:lstStyle/>
                    <a:p>
                      <a:endParaRPr lang="en-US"/>
                    </a:p>
                  </a:txBody>
                  <a:tcPr>
                    <a:lnT w="28575" cap="flat" cmpd="sng" algn="ctr">
                      <a:solidFill>
                        <a:schemeClr val="bg1"/>
                      </a:solidFill>
                      <a:prstDash val="solid"/>
                      <a:round/>
                      <a:headEnd type="none" w="med" len="med"/>
                      <a:tailEnd type="none" w="med" len="med"/>
                    </a:lnT>
                  </a:tcPr>
                </a:tc>
                <a:tc>
                  <a:txBody>
                    <a:bodyPr/>
                    <a:lstStyle/>
                    <a:p>
                      <a:pPr marL="0" indent="0" algn="l" defTabSz="914400" rtl="0" eaLnBrk="1" latinLnBrk="0" hangingPunct="1">
                        <a:lnSpc>
                          <a:spcPct val="85000"/>
                        </a:lnSpc>
                        <a:buNone/>
                      </a:pPr>
                      <a:r>
                        <a:rPr lang="en-US" sz="1200" b="1" kern="1200">
                          <a:solidFill>
                            <a:srgbClr val="262626"/>
                          </a:solidFill>
                          <a:latin typeface="Graphik-Semibold" pitchFamily="34" charset="0"/>
                        </a:rPr>
                        <a:t>AI-Native Custom Engineering</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0" i="1" strike="noStrike" kern="1200">
                          <a:solidFill>
                            <a:srgbClr val="262626"/>
                          </a:solidFill>
                          <a:latin typeface="Graphik Light" panose="020B0403030202060203" pitchFamily="34" charset="0"/>
                          <a:ea typeface="+mn-ea"/>
                          <a:cs typeface="+mn-cs"/>
                        </a:rPr>
                        <a:t>Rapidly design and deliver custom applications, platforms, agents and integrations end-to-end, including SaaS replacement and Silicon solutions, eliminating licensing costs and vendor lock-in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nSpc>
                          <a:spcPct val="100000"/>
                        </a:lnSpc>
                        <a:buFont typeface="Arial" panose="020B0604020202020204" pitchFamily="34" charset="0"/>
                        <a:buChar char="•"/>
                      </a:pPr>
                      <a:r>
                        <a:rPr lang="en-US" sz="1200" strike="noStrike">
                          <a:latin typeface="Graphik-Light" panose="020B0403030202060203" pitchFamily="34" charset="0"/>
                        </a:rPr>
                        <a:t>Custom Application Development</a:t>
                      </a:r>
                    </a:p>
                    <a:p>
                      <a:pPr marL="171450" indent="-171450">
                        <a:lnSpc>
                          <a:spcPct val="100000"/>
                        </a:lnSpc>
                        <a:buFont typeface="Arial" panose="020B0604020202020204" pitchFamily="34" charset="0"/>
                        <a:buChar char="•"/>
                      </a:pPr>
                      <a:r>
                        <a:rPr lang="en-US" sz="1200">
                          <a:latin typeface="Graphik-Light" panose="020B0403030202060203" pitchFamily="34" charset="0"/>
                        </a:rPr>
                        <a:t>Product &amp; Platform Engineering</a:t>
                      </a:r>
                    </a:p>
                    <a:p>
                      <a:pPr marL="171450" indent="-171450">
                        <a:lnSpc>
                          <a:spcPct val="100000"/>
                        </a:lnSpc>
                        <a:buFont typeface="Arial" panose="020B0604020202020204" pitchFamily="34" charset="0"/>
                        <a:buChar char="•"/>
                      </a:pPr>
                      <a:r>
                        <a:rPr lang="en-US" sz="1200">
                          <a:latin typeface="Graphik-Light" panose="020B0403030202060203" pitchFamily="34" charset="0"/>
                        </a:rPr>
                        <a:t>Silicon Engineering</a:t>
                      </a:r>
                    </a:p>
                    <a:p>
                      <a:pPr marL="171450" indent="-171450">
                        <a:lnSpc>
                          <a:spcPct val="100000"/>
                        </a:lnSpc>
                        <a:buFont typeface="Arial" panose="020B0604020202020204" pitchFamily="34" charset="0"/>
                        <a:buChar char="•"/>
                      </a:pPr>
                      <a:r>
                        <a:rPr lang="en-US" sz="1200">
                          <a:latin typeface="Graphik-Light" panose="020B0403030202060203" pitchFamily="34" charset="0"/>
                        </a:rPr>
                        <a:t>SaaS &amp; Package Replacement</a:t>
                      </a:r>
                    </a:p>
                    <a:p>
                      <a:pPr marL="171450" indent="-171450">
                        <a:lnSpc>
                          <a:spcPct val="100000"/>
                        </a:lnSpc>
                        <a:buFont typeface="Arial" panose="020B0604020202020204" pitchFamily="34" charset="0"/>
                        <a:buChar char="•"/>
                      </a:pPr>
                      <a:r>
                        <a:rPr lang="en-US" sz="1200">
                          <a:latin typeface="Graphik-Light" panose="020B0403030202060203" pitchFamily="34" charset="0"/>
                        </a:rPr>
                        <a:t>Enterprise &amp; Application Integration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975360">
                <a:tc vMerge="1">
                  <a:txBody>
                    <a:bodyPr/>
                    <a:lstStyle/>
                    <a:p>
                      <a:endParaRPr lang="en-US"/>
                    </a:p>
                  </a:txBody>
                  <a:tcPr/>
                </a:tc>
                <a:tc vMerge="1">
                  <a:txBody>
                    <a:bodyPr/>
                    <a:lstStyle/>
                    <a:p>
                      <a:endParaRPr lang="en-US"/>
                    </a:p>
                  </a:txBody>
                  <a:tcPr/>
                </a:tc>
                <a:tc>
                  <a:txBody>
                    <a:bodyPr/>
                    <a:lstStyle/>
                    <a:p>
                      <a:pPr marL="0" indent="0" algn="l" defTabSz="914400" rtl="0" eaLnBrk="1" latinLnBrk="0" hangingPunct="1">
                        <a:lnSpc>
                          <a:spcPct val="85000"/>
                        </a:lnSpc>
                        <a:buNone/>
                      </a:pPr>
                      <a:r>
                        <a:rPr lang="en-US" sz="1200" b="1" kern="1200">
                          <a:solidFill>
                            <a:srgbClr val="262626"/>
                          </a:solidFill>
                          <a:latin typeface="Graphik-Semibold" pitchFamily="34" charset="0"/>
                        </a:rPr>
                        <a:t>Autonomous Engineering Operations</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0" i="1" strike="noStrike" kern="1200">
                          <a:solidFill>
                            <a:srgbClr val="262626"/>
                          </a:solidFill>
                          <a:latin typeface="Graphik Light" panose="020B0403030202060203" pitchFamily="34" charset="0"/>
                          <a:ea typeface="+mn-ea"/>
                          <a:cs typeface="+mn-cs"/>
                        </a:rPr>
                        <a:t>Implement autonomous engineering operations, SRE and Quality Engineering, enabling systems to detect, diagnose, and resolve issues proactively, reduce toil and improve reliability and delivery speed</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nSpc>
                          <a:spcPct val="100000"/>
                        </a:lnSpc>
                        <a:buFont typeface="Arial" panose="020B0604020202020204" pitchFamily="34" charset="0"/>
                        <a:buChar char="•"/>
                      </a:pPr>
                      <a:r>
                        <a:rPr lang="en-US" sz="1200">
                          <a:latin typeface="Graphik-Light" panose="020B0403030202060203" pitchFamily="34" charset="0"/>
                        </a:rPr>
                        <a:t>Site Reliability Engineering</a:t>
                      </a:r>
                    </a:p>
                    <a:p>
                      <a:pPr marL="171450" indent="-171450">
                        <a:lnSpc>
                          <a:spcPct val="100000"/>
                        </a:lnSpc>
                        <a:buFont typeface="Arial" panose="020B0604020202020204" pitchFamily="34" charset="0"/>
                        <a:buChar char="•"/>
                      </a:pPr>
                      <a:r>
                        <a:rPr lang="en-US" sz="1200">
                          <a:latin typeface="Graphik-Light" panose="020B0403030202060203" pitchFamily="34" charset="0"/>
                        </a:rPr>
                        <a:t>Autonomous Engineering Operations Enablement</a:t>
                      </a:r>
                    </a:p>
                    <a:p>
                      <a:pPr marL="171450" indent="-171450">
                        <a:lnSpc>
                          <a:spcPct val="100000"/>
                        </a:lnSpc>
                        <a:buFont typeface="Arial" panose="020B0604020202020204" pitchFamily="34" charset="0"/>
                        <a:buChar char="•"/>
                      </a:pPr>
                      <a:r>
                        <a:rPr lang="en-US" sz="1200">
                          <a:latin typeface="Graphik-Light" panose="020B0403030202060203" pitchFamily="34" charset="0"/>
                        </a:rPr>
                        <a:t>Quality Engineering</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975360">
                <a:tc vMerge="1">
                  <a:txBody>
                    <a:bodyPr/>
                    <a:lstStyle/>
                    <a:p>
                      <a:endParaRPr lang="en-US"/>
                    </a:p>
                  </a:txBody>
                  <a:tcPr/>
                </a:tc>
                <a:tc vMerge="1">
                  <a:txBody>
                    <a:bodyPr/>
                    <a:lstStyle/>
                    <a:p>
                      <a:endParaRPr lang="en-US"/>
                    </a:p>
                  </a:txBody>
                  <a:tcPr/>
                </a:tc>
                <a:tc>
                  <a:txBody>
                    <a:bodyPr/>
                    <a:lstStyle/>
                    <a:p>
                      <a:pPr marL="0" indent="0" algn="l" defTabSz="914400" rtl="0" eaLnBrk="1" latinLnBrk="0" hangingPunct="1">
                        <a:lnSpc>
                          <a:spcPct val="85000"/>
                        </a:lnSpc>
                        <a:buNone/>
                      </a:pPr>
                      <a:r>
                        <a:rPr lang="en-US" sz="1200" b="1" kern="1200">
                          <a:solidFill>
                            <a:srgbClr val="262626"/>
                          </a:solidFill>
                          <a:latin typeface="Graphik-Semibold" pitchFamily="34" charset="0"/>
                        </a:rPr>
                        <a:t>Software Architecture Foundation</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0" i="1" strike="noStrike" kern="1200">
                          <a:solidFill>
                            <a:srgbClr val="262626"/>
                          </a:solidFill>
                          <a:latin typeface="Graphik Light" panose="020B0403030202060203" pitchFamily="34" charset="0"/>
                          <a:ea typeface="+mn-ea"/>
                          <a:cs typeface="+mn-cs"/>
                        </a:rPr>
                        <a:t>Design and implement enterprise, technology and agentic architectures, including resilient and sovereign foundations, enabling scalable, future-ready, aligned, effective and built to last systems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nSpc>
                          <a:spcPct val="100000"/>
                        </a:lnSpc>
                        <a:buFont typeface="Arial" panose="020B0604020202020204" pitchFamily="34" charset="0"/>
                        <a:buChar char="•"/>
                      </a:pPr>
                      <a:r>
                        <a:rPr lang="en-US" sz="1200">
                          <a:latin typeface="Graphik-Light" panose="020B0403030202060203" pitchFamily="34" charset="0"/>
                        </a:rPr>
                        <a:t>Enterprise Architecture</a:t>
                      </a:r>
                      <a:endParaRPr lang="en-US" sz="1200">
                        <a:solidFill>
                          <a:srgbClr val="FF0000"/>
                        </a:solidFill>
                        <a:latin typeface="Graphik-Light" panose="020B0403030202060203" pitchFamily="34" charset="0"/>
                      </a:endParaRPr>
                    </a:p>
                    <a:p>
                      <a:pPr marL="171450" indent="-171450">
                        <a:lnSpc>
                          <a:spcPct val="100000"/>
                        </a:lnSpc>
                        <a:buFont typeface="Arial" panose="020B0604020202020204" pitchFamily="34" charset="0"/>
                        <a:buChar char="•"/>
                      </a:pPr>
                      <a:r>
                        <a:rPr lang="en-US" sz="1200">
                          <a:latin typeface="Graphik-Light" panose="020B0403030202060203" pitchFamily="34" charset="0"/>
                        </a:rPr>
                        <a:t>Technology Architecture</a:t>
                      </a:r>
                      <a:endParaRPr lang="en-US" sz="1200">
                        <a:solidFill>
                          <a:srgbClr val="FF0000"/>
                        </a:solidFill>
                        <a:latin typeface="Graphik-Light" panose="020B0403030202060203" pitchFamily="34" charset="0"/>
                      </a:endParaRPr>
                    </a:p>
                    <a:p>
                      <a:pPr marL="171450" indent="-171450" algn="l" defTabSz="914400" rtl="0" eaLnBrk="1" latinLnBrk="0" hangingPunct="1">
                        <a:lnSpc>
                          <a:spcPct val="100000"/>
                        </a:lnSpc>
                        <a:buFont typeface="Arial" panose="020B0604020202020204" pitchFamily="34" charset="0"/>
                        <a:buChar char="•"/>
                      </a:pPr>
                      <a:r>
                        <a:rPr lang="en-US" sz="1200">
                          <a:latin typeface="Graphik-Light" panose="020B0403030202060203" pitchFamily="34" charset="0"/>
                        </a:rPr>
                        <a:t>Agentic </a:t>
                      </a:r>
                      <a:r>
                        <a:rPr lang="en-US" sz="1200" kern="1200">
                          <a:solidFill>
                            <a:schemeClr val="tx1"/>
                          </a:solidFill>
                          <a:latin typeface="Graphik-Light" panose="020B0403030202060203" pitchFamily="34" charset="0"/>
                          <a:ea typeface="+mn-ea"/>
                          <a:cs typeface="+mn-cs"/>
                        </a:rPr>
                        <a:t>Architecture</a:t>
                      </a:r>
                    </a:p>
                    <a:p>
                      <a:pPr marL="171450" indent="-171450" algn="l" defTabSz="914400" rtl="0" eaLnBrk="1" latinLnBrk="0" hangingPunct="1">
                        <a:lnSpc>
                          <a:spcPct val="100000"/>
                        </a:lnSpc>
                        <a:buFont typeface="Arial" panose="020B0604020202020204" pitchFamily="34" charset="0"/>
                        <a:buChar char="•"/>
                      </a:pPr>
                      <a:r>
                        <a:rPr lang="en-US" sz="1200" kern="1200">
                          <a:solidFill>
                            <a:schemeClr val="tx1"/>
                          </a:solidFill>
                          <a:latin typeface="Graphik-Light" panose="020B0403030202060203" pitchFamily="34" charset="0"/>
                          <a:ea typeface="+mn-ea"/>
                          <a:cs typeface="+mn-cs"/>
                        </a:rPr>
                        <a:t>Digitally Resilient &amp; Sovereign Architecture</a:t>
                      </a:r>
                    </a:p>
                    <a:p>
                      <a:pPr marL="171450" indent="-171450">
                        <a:lnSpc>
                          <a:spcPct val="100000"/>
                        </a:lnSpc>
                        <a:buFont typeface="Arial" panose="020B0604020202020204" pitchFamily="34" charset="0"/>
                        <a:buChar char="•"/>
                      </a:pPr>
                      <a:endParaRPr lang="en-US" sz="1200">
                        <a:solidFill>
                          <a:srgbClr val="FF0000"/>
                        </a:solidFill>
                        <a:latin typeface="Graphik-Light" panose="020B0403030202060203"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bl>
          </a:graphicData>
        </a:graphic>
      </p:graphicFrame>
      <p:sp>
        <p:nvSpPr>
          <p:cNvPr id="2" name="TextBox 1">
            <a:extLst>
              <a:ext uri="{FF2B5EF4-FFF2-40B4-BE49-F238E27FC236}">
                <a16:creationId xmlns:a16="http://schemas.microsoft.com/office/drawing/2014/main" id="{131C7A11-ECC2-79FE-9C6E-0F26059B2C95}"/>
              </a:ext>
            </a:extLst>
          </p:cNvPr>
          <p:cNvSpPr txBox="1"/>
          <p:nvPr/>
        </p:nvSpPr>
        <p:spPr>
          <a:xfrm>
            <a:off x="7636607" y="57646"/>
            <a:ext cx="347095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Graphik-Light" panose="020B0403030202060203" pitchFamily="34" charset="0"/>
                <a:ea typeface="+mn-ea"/>
                <a:cs typeface="+mn-cs"/>
              </a:rPr>
              <a:t>Global Offering Lead: </a:t>
            </a:r>
            <a:r>
              <a:rPr kumimoji="0" lang="en-US" sz="1000" b="1" i="0" u="none" strike="noStrike" kern="1200" cap="none" spc="0" normalizeH="0" baseline="0" noProof="0">
                <a:ln>
                  <a:noFill/>
                </a:ln>
                <a:solidFill>
                  <a:srgbClr val="000000"/>
                </a:solidFill>
                <a:effectLst/>
                <a:uLnTx/>
                <a:uFillTx/>
                <a:latin typeface="Graphik-LightItalic" panose="020B0403030202060203" pitchFamily="34" charset="0"/>
                <a:ea typeface="+mn-ea"/>
                <a:cs typeface="+mn-cs"/>
              </a:rPr>
              <a:t>Ram Ramalingam</a:t>
            </a:r>
          </a:p>
        </p:txBody>
      </p:sp>
      <p:sp>
        <p:nvSpPr>
          <p:cNvPr id="3" name="TextBox 2">
            <a:extLst>
              <a:ext uri="{FF2B5EF4-FFF2-40B4-BE49-F238E27FC236}">
                <a16:creationId xmlns:a16="http://schemas.microsoft.com/office/drawing/2014/main" id="{5C8BD966-B222-38B4-CD78-9B91EEA1A55B}"/>
              </a:ext>
            </a:extLst>
          </p:cNvPr>
          <p:cNvSpPr txBox="1"/>
          <p:nvPr/>
        </p:nvSpPr>
        <p:spPr>
          <a:xfrm>
            <a:off x="564449" y="6588097"/>
            <a:ext cx="3826796" cy="222490"/>
          </a:xfrm>
          <a:prstGeom prst="rect">
            <a:avLst/>
          </a:prstGeom>
          <a:noFill/>
        </p:spPr>
        <p:txBody>
          <a:bodyPr wrap="square" lIns="0" tIns="0" rIns="0" bIns="0" rtlCol="0">
            <a:noAutofit/>
          </a:bodyPr>
          <a:lstStyle/>
          <a:p>
            <a:pPr algn="l" defTabSz="228600">
              <a:spcAft>
                <a:spcPts val="1200"/>
              </a:spcAft>
            </a:pPr>
            <a:r>
              <a:rPr lang="en-US" sz="1000" noProof="0">
                <a:latin typeface="Graphik Light" panose="020B0403030202060203" pitchFamily="34" charset="0"/>
              </a:rPr>
              <a:t>Note: This is not an exhaustive list and will continue to evolve. </a:t>
            </a:r>
          </a:p>
        </p:txBody>
      </p:sp>
      <p:sp>
        <p:nvSpPr>
          <p:cNvPr id="6" name="slide number automatic">
            <a:extLst>
              <a:ext uri="{FF2B5EF4-FFF2-40B4-BE49-F238E27FC236}">
                <a16:creationId xmlns:a16="http://schemas.microsoft.com/office/drawing/2014/main" id="{7927FA89-5EB0-58FF-50D0-7C5BABF17E7F}"/>
              </a:ext>
            </a:extLst>
          </p:cNvPr>
          <p:cNvSpPr txBox="1"/>
          <p:nvPr/>
        </p:nvSpPr>
        <p:spPr>
          <a:xfrm>
            <a:off x="11733434" y="6573208"/>
            <a:ext cx="358309" cy="215444"/>
          </a:xfrm>
          <a:prstGeom prst="rect">
            <a:avLst/>
          </a:prstGeom>
          <a:noFill/>
        </p:spPr>
        <p:txBody>
          <a:bodyPr wrap="square">
            <a:spAutoFit/>
          </a:bodyPr>
          <a:lstStyle>
            <a:defPPr>
              <a:defRPr lang="en-US"/>
            </a:defPPr>
            <a:lvl1pPr>
              <a:defRPr sz="800"/>
            </a:lvl1pPr>
          </a:lstStyle>
          <a:p>
            <a:pPr marL="0" marR="0" lvl="0" indent="0" algn="l" defTabSz="914377" rtl="0" eaLnBrk="1" fontAlgn="auto" latinLnBrk="0" hangingPunct="1">
              <a:lnSpc>
                <a:spcPct val="100000"/>
              </a:lnSpc>
              <a:spcBef>
                <a:spcPts val="0"/>
              </a:spcBef>
              <a:spcAft>
                <a:spcPts val="0"/>
              </a:spcAft>
              <a:buClrTx/>
              <a:buSzTx/>
              <a:buFontTx/>
              <a:buNone/>
              <a:tabLst/>
              <a:defRPr/>
            </a:pPr>
            <a:fld id="{8A1971D9-5B62-3C46-9EC9-FDAAB88557B2}" type="slidenum">
              <a:rPr kumimoji="0" lang="en-GB" sz="800" b="0" i="0" u="none" strike="noStrike" kern="1200" cap="none" spc="0" normalizeH="0" baseline="0" noProof="0" smtClean="0">
                <a:ln>
                  <a:noFill/>
                </a:ln>
                <a:solidFill>
                  <a:srgbClr val="000000"/>
                </a:solidFill>
                <a:effectLst/>
                <a:uLnTx/>
                <a:uFillTx/>
                <a:latin typeface="Graphik Regular"/>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40</a:t>
            </a:fld>
            <a:endParaRPr kumimoji="0" lang="en-US" sz="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7" name="TextBox 6">
            <a:extLst>
              <a:ext uri="{FF2B5EF4-FFF2-40B4-BE49-F238E27FC236}">
                <a16:creationId xmlns:a16="http://schemas.microsoft.com/office/drawing/2014/main" id="{3095E860-5356-B11B-673E-5BD35BFE71D9}"/>
              </a:ext>
            </a:extLst>
          </p:cNvPr>
          <p:cNvSpPr txBox="1"/>
          <p:nvPr/>
        </p:nvSpPr>
        <p:spPr>
          <a:xfrm>
            <a:off x="551473" y="180757"/>
            <a:ext cx="3648388" cy="209107"/>
          </a:xfrm>
          <a:prstGeom prst="rect">
            <a:avLst/>
          </a:prstGeom>
          <a:noFill/>
        </p:spPr>
        <p:txBody>
          <a:bodyPr wrap="square" lIns="0" tIns="0" rIns="0" bIns="0" rtlCol="0">
            <a:noAutofit/>
          </a:bodyPr>
          <a:lstStyle/>
          <a:p>
            <a:pPr algn="l" defTabSz="228600">
              <a:spcAft>
                <a:spcPts val="1200"/>
              </a:spcAft>
            </a:pPr>
            <a:r>
              <a:rPr lang="en-US" sz="1000" noProof="0">
                <a:latin typeface="Graphik Light" panose="020B0403030202060203" pitchFamily="34" charset="0"/>
              </a:rPr>
              <a:t>Digital Core Offering Domain</a:t>
            </a:r>
          </a:p>
        </p:txBody>
      </p:sp>
      <p:sp>
        <p:nvSpPr>
          <p:cNvPr id="8" name="TextBox 7">
            <a:extLst>
              <a:ext uri="{FF2B5EF4-FFF2-40B4-BE49-F238E27FC236}">
                <a16:creationId xmlns:a16="http://schemas.microsoft.com/office/drawing/2014/main" id="{FD8E6A26-F173-EDBF-56DA-F6155336D008}"/>
              </a:ext>
            </a:extLst>
          </p:cNvPr>
          <p:cNvSpPr txBox="1"/>
          <p:nvPr/>
        </p:nvSpPr>
        <p:spPr>
          <a:xfrm>
            <a:off x="5259167" y="6588097"/>
            <a:ext cx="2377440" cy="222490"/>
          </a:xfrm>
          <a:prstGeom prst="rect">
            <a:avLst/>
          </a:prstGeom>
          <a:noFill/>
        </p:spPr>
        <p:txBody>
          <a:bodyPr wrap="square" lIns="0" tIns="0" rIns="0" bIns="0" rtlCol="0">
            <a:noAutofit/>
          </a:bodyPr>
          <a:lstStyle/>
          <a:p>
            <a:pPr algn="ctr" defTabSz="228600">
              <a:spcAft>
                <a:spcPts val="1200"/>
              </a:spcAft>
            </a:pPr>
            <a:r>
              <a:rPr lang="en-US" sz="1000" noProof="0">
                <a:latin typeface="Graphik Light" panose="020B0403030202060203" pitchFamily="34" charset="0"/>
              </a:rPr>
              <a:t>Internal Use Only</a:t>
            </a:r>
          </a:p>
        </p:txBody>
      </p:sp>
      <p:sp>
        <p:nvSpPr>
          <p:cNvPr id="4" name="TextBox 3">
            <a:extLst>
              <a:ext uri="{FF2B5EF4-FFF2-40B4-BE49-F238E27FC236}">
                <a16:creationId xmlns:a16="http://schemas.microsoft.com/office/drawing/2014/main" id="{5C3CE33E-F291-6F1E-50E2-6DE87338BC3C}"/>
              </a:ext>
            </a:extLst>
          </p:cNvPr>
          <p:cNvSpPr txBox="1"/>
          <p:nvPr/>
        </p:nvSpPr>
        <p:spPr>
          <a:xfrm>
            <a:off x="11310257" y="-206829"/>
            <a:ext cx="1741714" cy="860995"/>
          </a:xfrm>
          <a:prstGeom prst="rect">
            <a:avLst/>
          </a:prstGeom>
          <a:solidFill>
            <a:schemeClr val="accent2"/>
          </a:solidFill>
        </p:spPr>
        <p:txBody>
          <a:bodyPr wrap="square" lIns="0" tIns="0" rIns="0" bIns="0" rtlCol="0">
            <a:noAutofit/>
          </a:bodyPr>
          <a:lstStyle/>
          <a:p>
            <a:pPr algn="l" defTabSz="228600">
              <a:spcAft>
                <a:spcPts val="1200"/>
              </a:spcAft>
            </a:pPr>
            <a:r>
              <a:rPr lang="es-AR" noProof="0"/>
              <a:t>Old </a:t>
            </a:r>
            <a:r>
              <a:rPr lang="es-AR" noProof="0" err="1"/>
              <a:t>Version</a:t>
            </a:r>
            <a:endParaRPr lang="en-US" noProof="0"/>
          </a:p>
        </p:txBody>
      </p:sp>
    </p:spTree>
    <p:extLst>
      <p:ext uri="{BB962C8B-B14F-4D97-AF65-F5344CB8AC3E}">
        <p14:creationId xmlns:p14="http://schemas.microsoft.com/office/powerpoint/2010/main" val="3699951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EC67A7D-15F9-DDD7-686C-71951EBEFDCD}"/>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98E077DE-06D4-6FCE-8E63-59A95AD082F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6" imgH="486" progId="TCLayout.ActiveDocument.1">
                  <p:embed/>
                </p:oleObj>
              </mc:Choice>
              <mc:Fallback>
                <p:oleObj name="think-cell Slide" r:id="rId4" imgW="486" imgH="486" progId="TCLayout.ActiveDocument.1">
                  <p:embed/>
                  <p:pic>
                    <p:nvPicPr>
                      <p:cNvPr id="12" name="think-cell data - do not delete" hidden="1">
                        <a:extLst>
                          <a:ext uri="{FF2B5EF4-FFF2-40B4-BE49-F238E27FC236}">
                            <a16:creationId xmlns:a16="http://schemas.microsoft.com/office/drawing/2014/main" id="{98E077DE-06D4-6FCE-8E63-59A95AD082F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25687D70-524F-F255-B812-1A464779F915}"/>
              </a:ext>
            </a:extLst>
          </p:cNvPr>
          <p:cNvSpPr txBox="1"/>
          <p:nvPr/>
        </p:nvSpPr>
        <p:spPr>
          <a:xfrm>
            <a:off x="7506605" y="126875"/>
            <a:ext cx="347095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Graphik-Light" panose="020B0403030202060203" pitchFamily="34" charset="0"/>
                <a:ea typeface="+mn-ea"/>
                <a:cs typeface="+mn-cs"/>
              </a:rPr>
              <a:t>Global Offering Lead: </a:t>
            </a:r>
            <a:r>
              <a:rPr kumimoji="0" lang="en-US" sz="1000" b="1" i="0" u="none" strike="noStrike" kern="1200" cap="none" spc="0" normalizeH="0" baseline="0" noProof="0">
                <a:ln>
                  <a:noFill/>
                </a:ln>
                <a:solidFill>
                  <a:srgbClr val="000000"/>
                </a:solidFill>
                <a:effectLst/>
                <a:uLnTx/>
                <a:uFillTx/>
                <a:latin typeface="Graphik-LightItalic" panose="020B0403030202060203" pitchFamily="34" charset="0"/>
                <a:ea typeface="+mn-ea"/>
                <a:cs typeface="+mn-cs"/>
              </a:rPr>
              <a:t>Ram Ramalingam</a:t>
            </a:r>
          </a:p>
        </p:txBody>
      </p:sp>
      <p:sp>
        <p:nvSpPr>
          <p:cNvPr id="3" name="TextBox 2">
            <a:extLst>
              <a:ext uri="{FF2B5EF4-FFF2-40B4-BE49-F238E27FC236}">
                <a16:creationId xmlns:a16="http://schemas.microsoft.com/office/drawing/2014/main" id="{37A99D9D-A376-D6EB-26AC-C7ED0DE00573}"/>
              </a:ext>
            </a:extLst>
          </p:cNvPr>
          <p:cNvSpPr txBox="1"/>
          <p:nvPr/>
        </p:nvSpPr>
        <p:spPr>
          <a:xfrm>
            <a:off x="564449" y="6588097"/>
            <a:ext cx="3826796" cy="222490"/>
          </a:xfrm>
          <a:prstGeom prst="rect">
            <a:avLst/>
          </a:prstGeom>
          <a:noFill/>
        </p:spPr>
        <p:txBody>
          <a:bodyPr wrap="square" lIns="0" tIns="0" rIns="0" bIns="0" rtlCol="0">
            <a:noAutofit/>
          </a:bodyPr>
          <a:lstStyle/>
          <a:p>
            <a:pPr algn="l" defTabSz="228600">
              <a:spcAft>
                <a:spcPts val="1200"/>
              </a:spcAft>
            </a:pPr>
            <a:r>
              <a:rPr lang="en-US" sz="1000" noProof="0">
                <a:latin typeface="Graphik Light" panose="020B0403030202060203" pitchFamily="34" charset="0"/>
              </a:rPr>
              <a:t>Note: This is not an exhaustive list and will continue to evolve. </a:t>
            </a:r>
          </a:p>
        </p:txBody>
      </p:sp>
      <p:sp>
        <p:nvSpPr>
          <p:cNvPr id="6" name="slide number automatic">
            <a:extLst>
              <a:ext uri="{FF2B5EF4-FFF2-40B4-BE49-F238E27FC236}">
                <a16:creationId xmlns:a16="http://schemas.microsoft.com/office/drawing/2014/main" id="{5CDFF34E-E526-2109-99FB-7E4A17BD37D7}"/>
              </a:ext>
            </a:extLst>
          </p:cNvPr>
          <p:cNvSpPr txBox="1"/>
          <p:nvPr/>
        </p:nvSpPr>
        <p:spPr>
          <a:xfrm>
            <a:off x="11733434" y="6573208"/>
            <a:ext cx="358309" cy="215444"/>
          </a:xfrm>
          <a:prstGeom prst="rect">
            <a:avLst/>
          </a:prstGeom>
          <a:noFill/>
        </p:spPr>
        <p:txBody>
          <a:bodyPr wrap="square">
            <a:spAutoFit/>
          </a:bodyPr>
          <a:lstStyle>
            <a:defPPr>
              <a:defRPr lang="en-US"/>
            </a:defPPr>
            <a:lvl1pPr>
              <a:defRPr sz="800"/>
            </a:lvl1pPr>
          </a:lstStyle>
          <a:p>
            <a:pPr marL="0" marR="0" lvl="0" indent="0" algn="l" defTabSz="914377" rtl="0" eaLnBrk="1" fontAlgn="auto" latinLnBrk="0" hangingPunct="1">
              <a:lnSpc>
                <a:spcPct val="100000"/>
              </a:lnSpc>
              <a:spcBef>
                <a:spcPts val="0"/>
              </a:spcBef>
              <a:spcAft>
                <a:spcPts val="0"/>
              </a:spcAft>
              <a:buClrTx/>
              <a:buSzTx/>
              <a:buFontTx/>
              <a:buNone/>
              <a:tabLst/>
              <a:defRPr/>
            </a:pPr>
            <a:fld id="{8A1971D9-5B62-3C46-9EC9-FDAAB88557B2}" type="slidenum">
              <a:rPr kumimoji="0" lang="en-GB" sz="800" b="0" i="0" u="none" strike="noStrike" kern="1200" cap="none" spc="0" normalizeH="0" baseline="0" noProof="0" smtClean="0">
                <a:ln>
                  <a:noFill/>
                </a:ln>
                <a:solidFill>
                  <a:srgbClr val="000000"/>
                </a:solidFill>
                <a:effectLst/>
                <a:uLnTx/>
                <a:uFillTx/>
                <a:latin typeface="Graphik Regular"/>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41</a:t>
            </a:fld>
            <a:endParaRPr kumimoji="0" lang="en-US" sz="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8" name="TextBox 7">
            <a:extLst>
              <a:ext uri="{FF2B5EF4-FFF2-40B4-BE49-F238E27FC236}">
                <a16:creationId xmlns:a16="http://schemas.microsoft.com/office/drawing/2014/main" id="{22D52BF9-C76D-9D44-023A-328B3EAE1D8D}"/>
              </a:ext>
            </a:extLst>
          </p:cNvPr>
          <p:cNvSpPr txBox="1"/>
          <p:nvPr/>
        </p:nvSpPr>
        <p:spPr>
          <a:xfrm>
            <a:off x="5259167" y="6588097"/>
            <a:ext cx="2377440" cy="222490"/>
          </a:xfrm>
          <a:prstGeom prst="rect">
            <a:avLst/>
          </a:prstGeom>
          <a:noFill/>
        </p:spPr>
        <p:txBody>
          <a:bodyPr wrap="square" lIns="0" tIns="0" rIns="0" bIns="0" rtlCol="0">
            <a:noAutofit/>
          </a:bodyPr>
          <a:lstStyle/>
          <a:p>
            <a:pPr algn="ctr" defTabSz="228600">
              <a:spcAft>
                <a:spcPts val="1200"/>
              </a:spcAft>
            </a:pPr>
            <a:r>
              <a:rPr lang="en-US" sz="1000" noProof="0">
                <a:latin typeface="Graphik Light" panose="020B0403030202060203" pitchFamily="34" charset="0"/>
              </a:rPr>
              <a:t>Internal Use Only</a:t>
            </a:r>
          </a:p>
        </p:txBody>
      </p:sp>
      <p:pic>
        <p:nvPicPr>
          <p:cNvPr id="9" name="Picture 8">
            <a:extLst>
              <a:ext uri="{FF2B5EF4-FFF2-40B4-BE49-F238E27FC236}">
                <a16:creationId xmlns:a16="http://schemas.microsoft.com/office/drawing/2014/main" id="{35F9202F-8367-ED35-FCF9-D37DB7BC46FA}"/>
              </a:ext>
            </a:extLst>
          </p:cNvPr>
          <p:cNvPicPr>
            <a:picLocks noChangeAspect="1"/>
          </p:cNvPicPr>
          <p:nvPr/>
        </p:nvPicPr>
        <p:blipFill>
          <a:blip r:embed="rId6"/>
          <a:stretch>
            <a:fillRect/>
          </a:stretch>
        </p:blipFill>
        <p:spPr>
          <a:xfrm>
            <a:off x="473696" y="659582"/>
            <a:ext cx="10730457" cy="5355543"/>
          </a:xfrm>
          <a:prstGeom prst="rect">
            <a:avLst/>
          </a:prstGeom>
        </p:spPr>
      </p:pic>
      <p:sp>
        <p:nvSpPr>
          <p:cNvPr id="10" name="TextBox 9">
            <a:extLst>
              <a:ext uri="{FF2B5EF4-FFF2-40B4-BE49-F238E27FC236}">
                <a16:creationId xmlns:a16="http://schemas.microsoft.com/office/drawing/2014/main" id="{B8E22FE9-D54B-ED5F-7B70-1676A53695F0}"/>
              </a:ext>
            </a:extLst>
          </p:cNvPr>
          <p:cNvSpPr txBox="1"/>
          <p:nvPr/>
        </p:nvSpPr>
        <p:spPr>
          <a:xfrm>
            <a:off x="11049000" y="-348344"/>
            <a:ext cx="3470957" cy="6936441"/>
          </a:xfrm>
          <a:prstGeom prst="rect">
            <a:avLst/>
          </a:prstGeom>
          <a:noFill/>
        </p:spPr>
        <p:txBody>
          <a:bodyPr wrap="square" lIns="0" tIns="0" rIns="0" bIns="0" rtlCol="0">
            <a:noAutofit/>
          </a:bodyPr>
          <a:lstStyle/>
          <a:p>
            <a:pPr algn="l" defTabSz="228600">
              <a:spcAft>
                <a:spcPts val="1200"/>
              </a:spcAft>
            </a:pPr>
            <a:r>
              <a:rPr lang="es-AR" sz="1400" noProof="0"/>
              <a:t>AMS Silicon </a:t>
            </a:r>
            <a:r>
              <a:rPr lang="es-AR" sz="1400" noProof="0" err="1"/>
              <a:t>is</a:t>
            </a:r>
            <a:r>
              <a:rPr lang="es-AR" sz="1400" noProof="0"/>
              <a:t> </a:t>
            </a:r>
            <a:r>
              <a:rPr lang="es-AR" sz="1400" noProof="0" err="1"/>
              <a:t>missing</a:t>
            </a:r>
            <a:r>
              <a:rPr lang="es-AR" sz="1400" noProof="0"/>
              <a:t> </a:t>
            </a:r>
            <a:r>
              <a:rPr lang="es-AR" sz="1400" noProof="0" err="1"/>
              <a:t>include</a:t>
            </a:r>
            <a:r>
              <a:rPr lang="es-AR" sz="1400" noProof="0"/>
              <a:t> </a:t>
            </a:r>
            <a:r>
              <a:rPr lang="es-AR" sz="1400" noProof="0" err="1"/>
              <a:t>it</a:t>
            </a:r>
            <a:r>
              <a:rPr lang="es-AR" sz="1400" noProof="0"/>
              <a:t> in red </a:t>
            </a:r>
            <a:r>
              <a:rPr lang="es-AR" sz="1400" noProof="0" err="1"/>
              <a:t>Same</a:t>
            </a:r>
            <a:r>
              <a:rPr lang="es-AR" sz="1400" noProof="0"/>
              <a:t> </a:t>
            </a:r>
            <a:r>
              <a:rPr lang="es-AR" sz="1400" noProof="0" err="1"/>
              <a:t>with</a:t>
            </a:r>
            <a:r>
              <a:rPr lang="es-AR" sz="1400" noProof="0"/>
              <a:t> Mainframe.</a:t>
            </a:r>
          </a:p>
          <a:p>
            <a:pPr algn="l" defTabSz="228600">
              <a:spcAft>
                <a:spcPts val="1200"/>
              </a:spcAft>
            </a:pPr>
            <a:endParaRPr lang="es-AR" sz="1400"/>
          </a:p>
          <a:p>
            <a:pPr algn="l" defTabSz="228600">
              <a:spcAft>
                <a:spcPts val="1200"/>
              </a:spcAft>
            </a:pPr>
            <a:r>
              <a:rPr lang="es-AR" sz="1400" noProof="0" err="1"/>
              <a:t>Custom</a:t>
            </a:r>
            <a:r>
              <a:rPr lang="es-AR" sz="1400" noProof="0"/>
              <a:t> </a:t>
            </a:r>
            <a:r>
              <a:rPr lang="es-AR" sz="1400" noProof="0" err="1"/>
              <a:t>Application</a:t>
            </a:r>
            <a:r>
              <a:rPr lang="es-AR" sz="1400" noProof="0"/>
              <a:t> </a:t>
            </a:r>
            <a:r>
              <a:rPr lang="es-AR" sz="1400" noProof="0" err="1"/>
              <a:t>Developmet</a:t>
            </a:r>
            <a:r>
              <a:rPr lang="es-AR" sz="1400" noProof="0"/>
              <a:t> </a:t>
            </a:r>
            <a:r>
              <a:rPr lang="es-AR" sz="1400" noProof="0" err="1"/>
              <a:t>Managed</a:t>
            </a:r>
            <a:r>
              <a:rPr lang="es-AR" sz="1400" noProof="0"/>
              <a:t> </a:t>
            </a:r>
            <a:r>
              <a:rPr lang="es-AR" sz="1400" noProof="0" err="1"/>
              <a:t>SErvices</a:t>
            </a:r>
            <a:r>
              <a:rPr lang="es-AR" sz="1400" noProof="0"/>
              <a:t> </a:t>
            </a:r>
            <a:r>
              <a:rPr lang="es-AR" sz="1400" noProof="0" err="1"/>
              <a:t>include</a:t>
            </a:r>
            <a:r>
              <a:rPr lang="es-AR" sz="1400" noProof="0"/>
              <a:t> </a:t>
            </a:r>
            <a:r>
              <a:rPr lang="es-AR" sz="1400" noProof="0" err="1"/>
              <a:t>it</a:t>
            </a:r>
            <a:r>
              <a:rPr lang="es-AR" sz="1400" noProof="0"/>
              <a:t> </a:t>
            </a:r>
            <a:r>
              <a:rPr lang="es-AR" sz="1400" noProof="0" err="1"/>
              <a:t>the</a:t>
            </a:r>
            <a:r>
              <a:rPr lang="es-AR" sz="1400" noProof="0"/>
              <a:t> top </a:t>
            </a:r>
            <a:r>
              <a:rPr lang="es-AR" sz="1400" noProof="0" err="1"/>
              <a:t>bucket</a:t>
            </a:r>
            <a:r>
              <a:rPr lang="es-AR" sz="1400" noProof="0"/>
              <a:t>.</a:t>
            </a:r>
            <a:endParaRPr lang="es-AR" sz="1400"/>
          </a:p>
          <a:p>
            <a:pPr algn="l" defTabSz="228600">
              <a:spcAft>
                <a:spcPts val="1200"/>
              </a:spcAft>
            </a:pPr>
            <a:endParaRPr lang="es-AR" sz="1400" noProof="0"/>
          </a:p>
          <a:p>
            <a:pPr algn="l" defTabSz="228600">
              <a:spcAft>
                <a:spcPts val="1200"/>
              </a:spcAft>
            </a:pPr>
            <a:r>
              <a:rPr lang="es-AR" sz="1400"/>
              <a:t>AMS AM </a:t>
            </a:r>
            <a:r>
              <a:rPr lang="es-AR" sz="1400" err="1"/>
              <a:t>with</a:t>
            </a:r>
            <a:r>
              <a:rPr lang="es-AR" sz="1400"/>
              <a:t> MRS. </a:t>
            </a:r>
          </a:p>
          <a:p>
            <a:pPr algn="l" defTabSz="228600">
              <a:spcAft>
                <a:spcPts val="1200"/>
              </a:spcAft>
            </a:pPr>
            <a:endParaRPr lang="es-AR" sz="1400" noProof="0"/>
          </a:p>
          <a:p>
            <a:pPr algn="l" defTabSz="228600">
              <a:spcAft>
                <a:spcPts val="1200"/>
              </a:spcAft>
            </a:pPr>
            <a:r>
              <a:rPr lang="es-AR" sz="1400" err="1"/>
              <a:t>Fourth</a:t>
            </a:r>
            <a:r>
              <a:rPr lang="es-AR" sz="1400"/>
              <a:t> line </a:t>
            </a:r>
            <a:r>
              <a:rPr lang="es-AR" sz="1400" err="1"/>
              <a:t>change</a:t>
            </a:r>
            <a:r>
              <a:rPr lang="es-AR" sz="1400"/>
              <a:t> </a:t>
            </a:r>
          </a:p>
          <a:p>
            <a:pPr algn="l" defTabSz="228600">
              <a:spcAft>
                <a:spcPts val="1200"/>
              </a:spcAft>
            </a:pPr>
            <a:endParaRPr lang="es-AR" sz="1400" noProof="0"/>
          </a:p>
          <a:p>
            <a:pPr algn="l" defTabSz="228600">
              <a:spcAft>
                <a:spcPts val="1200"/>
              </a:spcAft>
            </a:pPr>
            <a:r>
              <a:rPr lang="es-AR" sz="1400"/>
              <a:t>#4 </a:t>
            </a:r>
            <a:r>
              <a:rPr lang="es-AR" sz="1400" err="1"/>
              <a:t>change</a:t>
            </a:r>
            <a:r>
              <a:rPr lang="es-AR" sz="1400"/>
              <a:t> in a new versión S&amp;P </a:t>
            </a:r>
            <a:r>
              <a:rPr lang="es-AR" sz="1400" err="1"/>
              <a:t>Engineering</a:t>
            </a:r>
            <a:r>
              <a:rPr lang="es-AR" sz="1400"/>
              <a:t> </a:t>
            </a:r>
            <a:r>
              <a:rPr lang="es-AR" sz="1400" err="1"/>
              <a:t>Managed</a:t>
            </a:r>
            <a:r>
              <a:rPr lang="es-AR" sz="1400"/>
              <a:t> </a:t>
            </a:r>
            <a:r>
              <a:rPr lang="es-AR" sz="1400" err="1"/>
              <a:t>services</a:t>
            </a:r>
            <a:endParaRPr lang="es-AR" sz="1400"/>
          </a:p>
          <a:p>
            <a:pPr algn="l" defTabSz="228600">
              <a:spcAft>
                <a:spcPts val="1200"/>
              </a:spcAft>
            </a:pPr>
            <a:r>
              <a:rPr lang="es-AR" sz="1400" noProof="0" err="1"/>
              <a:t>Include</a:t>
            </a:r>
            <a:r>
              <a:rPr lang="es-AR" sz="1400" noProof="0"/>
              <a:t> </a:t>
            </a:r>
            <a:r>
              <a:rPr lang="es-AR" sz="1400" noProof="0" err="1"/>
              <a:t>the</a:t>
            </a:r>
            <a:r>
              <a:rPr lang="es-AR" sz="1400" noProof="0"/>
              <a:t> 5 AMS </a:t>
            </a:r>
            <a:r>
              <a:rPr lang="es-AR" sz="1400" noProof="0" err="1"/>
              <a:t>services</a:t>
            </a:r>
            <a:r>
              <a:rPr lang="es-AR" sz="1400" noProof="0"/>
              <a:t>.</a:t>
            </a:r>
          </a:p>
          <a:p>
            <a:pPr algn="l" defTabSz="228600">
              <a:spcAft>
                <a:spcPts val="1200"/>
              </a:spcAft>
            </a:pPr>
            <a:endParaRPr lang="es-AR" sz="1400"/>
          </a:p>
          <a:p>
            <a:pPr algn="l" defTabSz="228600">
              <a:spcAft>
                <a:spcPts val="1200"/>
              </a:spcAft>
            </a:pPr>
            <a:r>
              <a:rPr lang="es-AR" sz="1400" noProof="0" err="1"/>
              <a:t>Replace</a:t>
            </a:r>
            <a:r>
              <a:rPr lang="es-AR" sz="1400" noProof="0"/>
              <a:t> AI</a:t>
            </a:r>
            <a:r>
              <a:rPr lang="es-AR" sz="1400" err="1"/>
              <a:t>Ops</a:t>
            </a:r>
            <a:r>
              <a:rPr lang="es-AR" sz="1400"/>
              <a:t> </a:t>
            </a:r>
            <a:r>
              <a:rPr lang="es-AR" sz="1400" err="1"/>
              <a:t>Enablement</a:t>
            </a:r>
            <a:r>
              <a:rPr lang="es-AR" sz="1400"/>
              <a:t> </a:t>
            </a:r>
            <a:r>
              <a:rPr lang="es-AR" sz="1400" err="1"/>
              <a:t>to</a:t>
            </a:r>
            <a:r>
              <a:rPr lang="es-AR" sz="1400"/>
              <a:t> </a:t>
            </a:r>
            <a:r>
              <a:rPr lang="es-AR" sz="1400" err="1"/>
              <a:t>replace</a:t>
            </a:r>
            <a:r>
              <a:rPr lang="es-AR" sz="1400"/>
              <a:t> </a:t>
            </a:r>
            <a:r>
              <a:rPr lang="es-AR" sz="1400" err="1"/>
              <a:t>Automous</a:t>
            </a:r>
            <a:r>
              <a:rPr lang="es-AR" sz="1400"/>
              <a:t> </a:t>
            </a:r>
            <a:r>
              <a:rPr lang="es-AR" sz="1400" err="1"/>
              <a:t>Engineering</a:t>
            </a:r>
            <a:r>
              <a:rPr lang="es-AR" sz="1400"/>
              <a:t> </a:t>
            </a:r>
            <a:r>
              <a:rPr lang="es-AR" sz="1400" err="1"/>
              <a:t>operation</a:t>
            </a:r>
            <a:r>
              <a:rPr lang="es-AR" sz="1400"/>
              <a:t> and </a:t>
            </a:r>
            <a:r>
              <a:rPr lang="es-AR" sz="1400" err="1"/>
              <a:t>move</a:t>
            </a:r>
            <a:r>
              <a:rPr lang="es-AR" sz="1400"/>
              <a:t> </a:t>
            </a:r>
            <a:r>
              <a:rPr lang="es-AR" sz="1400" err="1"/>
              <a:t>it</a:t>
            </a:r>
            <a:r>
              <a:rPr lang="es-AR" sz="1400"/>
              <a:t> </a:t>
            </a:r>
            <a:r>
              <a:rPr lang="es-AR" sz="1400" err="1"/>
              <a:t>to</a:t>
            </a:r>
            <a:r>
              <a:rPr lang="es-AR" sz="1400"/>
              <a:t> Software </a:t>
            </a:r>
            <a:r>
              <a:rPr lang="es-AR" sz="1400" err="1"/>
              <a:t>Architecture</a:t>
            </a:r>
            <a:r>
              <a:rPr lang="es-AR" sz="1400"/>
              <a:t> </a:t>
            </a:r>
            <a:r>
              <a:rPr lang="es-AR" sz="1400" err="1"/>
              <a:t>foundation</a:t>
            </a:r>
            <a:r>
              <a:rPr lang="es-AR" sz="1400"/>
              <a:t>.</a:t>
            </a:r>
          </a:p>
          <a:p>
            <a:pPr algn="l" defTabSz="228600">
              <a:spcAft>
                <a:spcPts val="1200"/>
              </a:spcAft>
            </a:pPr>
            <a:r>
              <a:rPr lang="es-AR" sz="1400" err="1"/>
              <a:t>Make</a:t>
            </a:r>
            <a:r>
              <a:rPr lang="es-AR" sz="1400"/>
              <a:t> QE </a:t>
            </a:r>
            <a:r>
              <a:rPr lang="es-AR" sz="1400" err="1"/>
              <a:t>Move</a:t>
            </a:r>
            <a:r>
              <a:rPr lang="es-AR" sz="1400"/>
              <a:t> </a:t>
            </a:r>
            <a:r>
              <a:rPr lang="es-AR" sz="1400" err="1"/>
              <a:t>it</a:t>
            </a:r>
            <a:r>
              <a:rPr lang="es-AR" sz="1400"/>
              <a:t> </a:t>
            </a:r>
            <a:r>
              <a:rPr lang="es-AR" sz="1400" err="1"/>
              <a:t>to</a:t>
            </a:r>
            <a:r>
              <a:rPr lang="es-AR" sz="1400"/>
              <a:t> </a:t>
            </a:r>
            <a:r>
              <a:rPr lang="es-AR" sz="1400" err="1"/>
              <a:t>Custom</a:t>
            </a:r>
            <a:r>
              <a:rPr lang="es-AR" sz="1400"/>
              <a:t> Eng.</a:t>
            </a:r>
          </a:p>
          <a:p>
            <a:pPr algn="l" defTabSz="228600">
              <a:spcAft>
                <a:spcPts val="1200"/>
              </a:spcAft>
            </a:pPr>
            <a:endParaRPr lang="es-AR" sz="1400" noProof="0"/>
          </a:p>
          <a:p>
            <a:pPr algn="l" defTabSz="228600">
              <a:spcAft>
                <a:spcPts val="1200"/>
              </a:spcAft>
            </a:pPr>
            <a:r>
              <a:rPr lang="es-AR" sz="1400" err="1"/>
              <a:t>Digitally</a:t>
            </a:r>
            <a:r>
              <a:rPr lang="es-AR" sz="1400"/>
              <a:t> </a:t>
            </a:r>
            <a:r>
              <a:rPr lang="es-AR" sz="1400" err="1"/>
              <a:t>Resilient</a:t>
            </a:r>
            <a:r>
              <a:rPr lang="es-AR" sz="1400"/>
              <a:t> &amp; </a:t>
            </a:r>
            <a:r>
              <a:rPr lang="es-AR" sz="1400" err="1"/>
              <a:t>Architecture</a:t>
            </a:r>
            <a:r>
              <a:rPr lang="es-AR" sz="1400"/>
              <a:t> </a:t>
            </a:r>
            <a:r>
              <a:rPr lang="es-AR" sz="1400" err="1"/>
              <a:t>check</a:t>
            </a:r>
            <a:r>
              <a:rPr lang="es-AR" sz="1400"/>
              <a:t> </a:t>
            </a:r>
            <a:r>
              <a:rPr lang="es-AR" sz="1400" err="1"/>
              <a:t>with</a:t>
            </a:r>
            <a:r>
              <a:rPr lang="es-AR" sz="1400"/>
              <a:t> Ezio. </a:t>
            </a:r>
            <a:endParaRPr lang="en-US" sz="1400" noProof="0"/>
          </a:p>
        </p:txBody>
      </p:sp>
      <p:pic>
        <p:nvPicPr>
          <p:cNvPr id="4" name="Picture 3">
            <a:extLst>
              <a:ext uri="{FF2B5EF4-FFF2-40B4-BE49-F238E27FC236}">
                <a16:creationId xmlns:a16="http://schemas.microsoft.com/office/drawing/2014/main" id="{C377CB0B-0540-78CC-62FC-C648AA93C0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06125" y="0"/>
            <a:ext cx="1285875" cy="571500"/>
          </a:xfrm>
          <a:prstGeom prst="rect">
            <a:avLst/>
          </a:prstGeom>
        </p:spPr>
      </p:pic>
    </p:spTree>
    <p:extLst>
      <p:ext uri="{BB962C8B-B14F-4D97-AF65-F5344CB8AC3E}">
        <p14:creationId xmlns:p14="http://schemas.microsoft.com/office/powerpoint/2010/main" val="157622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A8554-AE9C-4325-32AA-23014F2B3CD1}"/>
              </a:ext>
            </a:extLst>
          </p:cNvPr>
          <p:cNvSpPr>
            <a:spLocks noGrp="1"/>
          </p:cNvSpPr>
          <p:nvPr>
            <p:ph type="title"/>
          </p:nvPr>
        </p:nvSpPr>
        <p:spPr>
          <a:xfrm>
            <a:off x="1164969" y="3453638"/>
            <a:ext cx="6793919" cy="886397"/>
          </a:xfrm>
        </p:spPr>
        <p:txBody>
          <a:bodyPr/>
          <a:lstStyle/>
          <a:p>
            <a:r>
              <a:rPr lang="en-US" sz="3200" b="1">
                <a:solidFill>
                  <a:schemeClr val="accent6">
                    <a:lumMod val="60000"/>
                    <a:lumOff val="40000"/>
                  </a:schemeClr>
                </a:solidFill>
                <a:latin typeface="+mn-lt"/>
                <a:ea typeface="+mn-ea"/>
                <a:cs typeface="+mn-cs"/>
              </a:rPr>
              <a:t>S&amp;PE OFFERINGS:</a:t>
            </a:r>
            <a:br>
              <a:rPr lang="en-US" sz="3200" b="1">
                <a:latin typeface="+mn-lt"/>
                <a:ea typeface="+mn-ea"/>
                <a:cs typeface="+mn-cs"/>
              </a:rPr>
            </a:br>
            <a:r>
              <a:rPr lang="en-US" sz="3200" b="1">
                <a:latin typeface="+mn-lt"/>
                <a:ea typeface="+mn-ea"/>
                <a:cs typeface="+mn-cs"/>
              </a:rPr>
              <a:t>FRICTIONLESS SDLC</a:t>
            </a:r>
          </a:p>
        </p:txBody>
      </p:sp>
      <p:sp>
        <p:nvSpPr>
          <p:cNvPr id="3" name="Shape 0">
            <a:extLst>
              <a:ext uri="{FF2B5EF4-FFF2-40B4-BE49-F238E27FC236}">
                <a16:creationId xmlns:a16="http://schemas.microsoft.com/office/drawing/2014/main" id="{51C17362-6149-68BB-9CE1-B84413998499}"/>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3024372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324000" y="468000"/>
            <a:ext cx="11460480" cy="365760"/>
          </a:xfrm>
          <a:prstGeom prst="rect">
            <a:avLst/>
          </a:prstGeom>
          <a:noFill/>
          <a:ln/>
        </p:spPr>
        <p:txBody>
          <a:bodyPr wrap="square" lIns="0" tIns="0" rIns="0" bIns="0" rtlCol="0" anchor="t">
            <a:noAutofit/>
          </a:bodyPr>
          <a:lstStyle/>
          <a:p>
            <a:r>
              <a:rPr lang="en-US" sz="2400" b="1"/>
              <a:t>Frictionless SDLC</a:t>
            </a:r>
          </a:p>
        </p:txBody>
      </p:sp>
      <p:sp>
        <p:nvSpPr>
          <p:cNvPr id="5" name="Shape 3"/>
          <p:cNvSpPr/>
          <p:nvPr/>
        </p:nvSpPr>
        <p:spPr>
          <a:xfrm>
            <a:off x="365760" y="1219708"/>
            <a:ext cx="2194560" cy="1341120"/>
          </a:xfrm>
          <a:prstGeom prst="rect">
            <a:avLst/>
          </a:prstGeom>
          <a:solidFill>
            <a:srgbClr val="0D0D16"/>
          </a:solidFill>
          <a:ln w="12700">
            <a:solidFill>
              <a:srgbClr val="7F77DD"/>
            </a:solidFill>
            <a:prstDash val="solid"/>
          </a:ln>
        </p:spPr>
        <p:txBody>
          <a:bodyPr/>
          <a:lstStyle/>
          <a:p>
            <a:endParaRPr lang="en-US" sz="2400"/>
          </a:p>
        </p:txBody>
      </p:sp>
      <p:sp>
        <p:nvSpPr>
          <p:cNvPr id="6" name="Shape 4"/>
          <p:cNvSpPr/>
          <p:nvPr/>
        </p:nvSpPr>
        <p:spPr>
          <a:xfrm>
            <a:off x="365760" y="1219708"/>
            <a:ext cx="2194560" cy="60960"/>
          </a:xfrm>
          <a:prstGeom prst="rect">
            <a:avLst/>
          </a:prstGeom>
          <a:solidFill>
            <a:srgbClr val="7F77DD"/>
          </a:solidFill>
          <a:ln w="12700">
            <a:solidFill>
              <a:srgbClr val="7F77DD"/>
            </a:solidFill>
            <a:prstDash val="solid"/>
          </a:ln>
        </p:spPr>
        <p:txBody>
          <a:bodyPr/>
          <a:lstStyle/>
          <a:p>
            <a:endParaRPr lang="en-US" sz="2400"/>
          </a:p>
        </p:txBody>
      </p:sp>
      <p:sp>
        <p:nvSpPr>
          <p:cNvPr id="7" name="Text 5"/>
          <p:cNvSpPr/>
          <p:nvPr/>
        </p:nvSpPr>
        <p:spPr>
          <a:xfrm>
            <a:off x="512064" y="1329436"/>
            <a:ext cx="1901952" cy="182880"/>
          </a:xfrm>
          <a:prstGeom prst="rect">
            <a:avLst/>
          </a:prstGeom>
          <a:noFill/>
          <a:ln/>
        </p:spPr>
        <p:txBody>
          <a:bodyPr wrap="square" rtlCol="0" anchor="ctr"/>
          <a:lstStyle/>
          <a:p>
            <a:r>
              <a:rPr lang="en-US" sz="867" b="1" kern="0" spc="240">
                <a:solidFill>
                  <a:srgbClr val="7F77DD"/>
                </a:solidFill>
                <a:latin typeface="Arial" pitchFamily="34" charset="0"/>
                <a:ea typeface="Arial" pitchFamily="34" charset="-122"/>
                <a:cs typeface="Arial" pitchFamily="34" charset="-120"/>
              </a:rPr>
              <a:t>OFFERING 01</a:t>
            </a:r>
            <a:endParaRPr lang="en-US" sz="867"/>
          </a:p>
        </p:txBody>
      </p:sp>
      <p:sp>
        <p:nvSpPr>
          <p:cNvPr id="8" name="Text 6"/>
          <p:cNvSpPr/>
          <p:nvPr/>
        </p:nvSpPr>
        <p:spPr>
          <a:xfrm>
            <a:off x="512064" y="1561084"/>
            <a:ext cx="1901952" cy="829056"/>
          </a:xfrm>
          <a:prstGeom prst="rect">
            <a:avLst/>
          </a:prstGeom>
          <a:noFill/>
          <a:ln/>
        </p:spPr>
        <p:txBody>
          <a:bodyPr wrap="square" rtlCol="0" anchor="ctr"/>
          <a:lstStyle/>
          <a:p>
            <a:r>
              <a:rPr lang="en-US" sz="1467" b="1">
                <a:solidFill>
                  <a:srgbClr val="F0EEFC"/>
                </a:solidFill>
                <a:latin typeface="Arial" pitchFamily="34" charset="0"/>
                <a:ea typeface="Arial" pitchFamily="34" charset="-122"/>
                <a:cs typeface="Arial" pitchFamily="34" charset="-120"/>
              </a:rPr>
              <a:t>Frictionless SDLC</a:t>
            </a:r>
            <a:endParaRPr lang="en-US" sz="1467"/>
          </a:p>
        </p:txBody>
      </p:sp>
      <p:sp>
        <p:nvSpPr>
          <p:cNvPr id="9" name="Shape 7"/>
          <p:cNvSpPr/>
          <p:nvPr/>
        </p:nvSpPr>
        <p:spPr>
          <a:xfrm>
            <a:off x="2682240" y="1219708"/>
            <a:ext cx="2194560" cy="1341120"/>
          </a:xfrm>
          <a:prstGeom prst="rect">
            <a:avLst/>
          </a:prstGeom>
          <a:solidFill>
            <a:srgbClr val="0D0D16"/>
          </a:solidFill>
          <a:ln w="12700">
            <a:solidFill>
              <a:schemeClr val="bg2">
                <a:lumMod val="40000"/>
                <a:lumOff val="60000"/>
              </a:schemeClr>
            </a:solidFill>
            <a:prstDash val="solid"/>
          </a:ln>
        </p:spPr>
        <p:txBody>
          <a:bodyPr/>
          <a:lstStyle/>
          <a:p>
            <a:endParaRPr lang="en-US" sz="2400"/>
          </a:p>
        </p:txBody>
      </p:sp>
      <p:sp>
        <p:nvSpPr>
          <p:cNvPr id="10" name="Shape 8"/>
          <p:cNvSpPr/>
          <p:nvPr/>
        </p:nvSpPr>
        <p:spPr>
          <a:xfrm>
            <a:off x="2682240" y="1219708"/>
            <a:ext cx="2194560" cy="60960"/>
          </a:xfrm>
          <a:prstGeom prst="rect">
            <a:avLst/>
          </a:prstGeom>
          <a:solidFill>
            <a:schemeClr val="bg2">
              <a:lumMod val="60000"/>
              <a:lumOff val="40000"/>
            </a:schemeClr>
          </a:solidFill>
          <a:ln w="12700">
            <a:solidFill>
              <a:schemeClr val="bg2">
                <a:lumMod val="40000"/>
                <a:lumOff val="60000"/>
              </a:schemeClr>
            </a:solidFill>
            <a:prstDash val="solid"/>
          </a:ln>
        </p:spPr>
        <p:txBody>
          <a:bodyPr/>
          <a:lstStyle/>
          <a:p>
            <a:endParaRPr lang="en-US" sz="2400"/>
          </a:p>
        </p:txBody>
      </p:sp>
      <p:sp>
        <p:nvSpPr>
          <p:cNvPr id="11" name="Text 9"/>
          <p:cNvSpPr/>
          <p:nvPr/>
        </p:nvSpPr>
        <p:spPr>
          <a:xfrm>
            <a:off x="2828544" y="1329436"/>
            <a:ext cx="1901952" cy="182880"/>
          </a:xfrm>
          <a:prstGeom prst="rect">
            <a:avLst/>
          </a:prstGeom>
          <a:noFill/>
          <a:ln/>
        </p:spPr>
        <p:txBody>
          <a:bodyPr wrap="square" rtlCol="0" anchor="ctr"/>
          <a:lstStyle/>
          <a:p>
            <a:r>
              <a:rPr lang="en-US" sz="867" b="1" kern="0" spc="240">
                <a:solidFill>
                  <a:srgbClr val="7F77DD"/>
                </a:solidFill>
                <a:latin typeface="Arial" pitchFamily="34" charset="0"/>
                <a:cs typeface="Arial" pitchFamily="34" charset="-120"/>
              </a:rPr>
              <a:t>OFFERING 02</a:t>
            </a:r>
          </a:p>
        </p:txBody>
      </p:sp>
      <p:sp>
        <p:nvSpPr>
          <p:cNvPr id="12" name="Text 10"/>
          <p:cNvSpPr/>
          <p:nvPr/>
        </p:nvSpPr>
        <p:spPr>
          <a:xfrm>
            <a:off x="2828544" y="1561084"/>
            <a:ext cx="1901952" cy="829056"/>
          </a:xfrm>
          <a:prstGeom prst="rect">
            <a:avLst/>
          </a:prstGeom>
          <a:noFill/>
          <a:ln/>
        </p:spPr>
        <p:txBody>
          <a:bodyPr wrap="square" rtlCol="0" anchor="ctr"/>
          <a:lstStyle/>
          <a:p>
            <a:r>
              <a:rPr lang="en-US" sz="1467" b="1">
                <a:solidFill>
                  <a:srgbClr val="F0EEFC"/>
                </a:solidFill>
                <a:latin typeface="Arial" pitchFamily="34" charset="0"/>
                <a:ea typeface="Arial" pitchFamily="34" charset="-122"/>
                <a:cs typeface="Arial" pitchFamily="34" charset="-120"/>
              </a:rPr>
              <a:t>High Velocity Modernization</a:t>
            </a:r>
            <a:endParaRPr lang="en-US" sz="1467"/>
          </a:p>
        </p:txBody>
      </p:sp>
      <p:sp>
        <p:nvSpPr>
          <p:cNvPr id="13" name="Shape 11"/>
          <p:cNvSpPr/>
          <p:nvPr/>
        </p:nvSpPr>
        <p:spPr>
          <a:xfrm>
            <a:off x="4998720" y="1219708"/>
            <a:ext cx="2194560" cy="1341120"/>
          </a:xfrm>
          <a:prstGeom prst="rect">
            <a:avLst/>
          </a:prstGeom>
          <a:solidFill>
            <a:srgbClr val="0D0D16"/>
          </a:solidFill>
          <a:ln w="12700">
            <a:solidFill>
              <a:schemeClr val="tx2">
                <a:lumMod val="60000"/>
                <a:lumOff val="40000"/>
              </a:schemeClr>
            </a:solidFill>
            <a:prstDash val="solid"/>
          </a:ln>
        </p:spPr>
        <p:txBody>
          <a:bodyPr/>
          <a:lstStyle/>
          <a:p>
            <a:endParaRPr lang="en-US" sz="2400"/>
          </a:p>
        </p:txBody>
      </p:sp>
      <p:sp>
        <p:nvSpPr>
          <p:cNvPr id="14" name="Shape 12"/>
          <p:cNvSpPr/>
          <p:nvPr/>
        </p:nvSpPr>
        <p:spPr>
          <a:xfrm>
            <a:off x="4998720" y="1219708"/>
            <a:ext cx="2194560" cy="60960"/>
          </a:xfrm>
          <a:prstGeom prst="rect">
            <a:avLst/>
          </a:prstGeom>
          <a:solidFill>
            <a:schemeClr val="tx2">
              <a:lumMod val="60000"/>
              <a:lumOff val="40000"/>
            </a:schemeClr>
          </a:solidFill>
          <a:ln w="12700">
            <a:solidFill>
              <a:schemeClr val="tx2">
                <a:lumMod val="60000"/>
                <a:lumOff val="40000"/>
              </a:schemeClr>
            </a:solidFill>
            <a:prstDash val="solid"/>
          </a:ln>
        </p:spPr>
        <p:txBody>
          <a:bodyPr/>
          <a:lstStyle/>
          <a:p>
            <a:endParaRPr lang="en-US" sz="2400"/>
          </a:p>
        </p:txBody>
      </p:sp>
      <p:sp>
        <p:nvSpPr>
          <p:cNvPr id="15" name="Text 13"/>
          <p:cNvSpPr/>
          <p:nvPr/>
        </p:nvSpPr>
        <p:spPr>
          <a:xfrm>
            <a:off x="5145024" y="1329436"/>
            <a:ext cx="1901952" cy="182880"/>
          </a:xfrm>
          <a:prstGeom prst="rect">
            <a:avLst/>
          </a:prstGeom>
          <a:noFill/>
          <a:ln/>
        </p:spPr>
        <p:txBody>
          <a:bodyPr wrap="square" rtlCol="0" anchor="ctr"/>
          <a:lstStyle/>
          <a:p>
            <a:r>
              <a:rPr lang="en-US" sz="867" b="1" kern="0" spc="240">
                <a:solidFill>
                  <a:srgbClr val="7F77DD"/>
                </a:solidFill>
                <a:latin typeface="Arial" pitchFamily="34" charset="0"/>
                <a:cs typeface="Arial" pitchFamily="34" charset="-120"/>
              </a:rPr>
              <a:t>OFFERING 03</a:t>
            </a:r>
          </a:p>
        </p:txBody>
      </p:sp>
      <p:sp>
        <p:nvSpPr>
          <p:cNvPr id="16" name="Text 14"/>
          <p:cNvSpPr/>
          <p:nvPr/>
        </p:nvSpPr>
        <p:spPr>
          <a:xfrm>
            <a:off x="5145024" y="1561084"/>
            <a:ext cx="1901952" cy="829056"/>
          </a:xfrm>
          <a:prstGeom prst="rect">
            <a:avLst/>
          </a:prstGeom>
          <a:noFill/>
          <a:ln/>
        </p:spPr>
        <p:txBody>
          <a:bodyPr wrap="square" rtlCol="0" anchor="ctr"/>
          <a:lstStyle/>
          <a:p>
            <a:r>
              <a:rPr lang="en-US" sz="1467" b="1">
                <a:solidFill>
                  <a:srgbClr val="F0EEFC"/>
                </a:solidFill>
                <a:latin typeface="Arial" pitchFamily="34" charset="0"/>
                <a:ea typeface="Arial" pitchFamily="34" charset="-122"/>
                <a:cs typeface="Arial" pitchFamily="34" charset="-120"/>
              </a:rPr>
              <a:t>AI Native Custom Engineering</a:t>
            </a:r>
            <a:endParaRPr lang="en-US" sz="1467"/>
          </a:p>
        </p:txBody>
      </p:sp>
      <p:sp>
        <p:nvSpPr>
          <p:cNvPr id="17" name="Shape 15"/>
          <p:cNvSpPr/>
          <p:nvPr/>
        </p:nvSpPr>
        <p:spPr>
          <a:xfrm>
            <a:off x="7315200" y="1219708"/>
            <a:ext cx="2194560" cy="1341120"/>
          </a:xfrm>
          <a:prstGeom prst="rect">
            <a:avLst/>
          </a:prstGeom>
          <a:solidFill>
            <a:srgbClr val="0D0D16"/>
          </a:solidFill>
          <a:ln w="12700">
            <a:solidFill>
              <a:schemeClr val="tx2">
                <a:lumMod val="40000"/>
                <a:lumOff val="60000"/>
              </a:schemeClr>
            </a:solidFill>
            <a:prstDash val="solid"/>
          </a:ln>
        </p:spPr>
        <p:txBody>
          <a:bodyPr/>
          <a:lstStyle/>
          <a:p>
            <a:endParaRPr lang="en-US" sz="2400"/>
          </a:p>
        </p:txBody>
      </p:sp>
      <p:sp>
        <p:nvSpPr>
          <p:cNvPr id="18" name="Shape 16"/>
          <p:cNvSpPr/>
          <p:nvPr/>
        </p:nvSpPr>
        <p:spPr>
          <a:xfrm>
            <a:off x="7315200" y="1219708"/>
            <a:ext cx="2194560" cy="60960"/>
          </a:xfrm>
          <a:prstGeom prst="rect">
            <a:avLst/>
          </a:prstGeom>
          <a:solidFill>
            <a:schemeClr val="tx2">
              <a:lumMod val="40000"/>
              <a:lumOff val="60000"/>
            </a:schemeClr>
          </a:solidFill>
          <a:ln w="12700">
            <a:solidFill>
              <a:schemeClr val="tx2">
                <a:lumMod val="40000"/>
                <a:lumOff val="60000"/>
              </a:schemeClr>
            </a:solidFill>
            <a:prstDash val="solid"/>
          </a:ln>
        </p:spPr>
        <p:txBody>
          <a:bodyPr/>
          <a:lstStyle/>
          <a:p>
            <a:endParaRPr lang="en-US" sz="2400"/>
          </a:p>
        </p:txBody>
      </p:sp>
      <p:sp>
        <p:nvSpPr>
          <p:cNvPr id="19" name="Text 17"/>
          <p:cNvSpPr/>
          <p:nvPr/>
        </p:nvSpPr>
        <p:spPr>
          <a:xfrm>
            <a:off x="7461504" y="1329436"/>
            <a:ext cx="1901952" cy="182880"/>
          </a:xfrm>
          <a:prstGeom prst="rect">
            <a:avLst/>
          </a:prstGeom>
          <a:noFill/>
          <a:ln/>
        </p:spPr>
        <p:txBody>
          <a:bodyPr wrap="square" rtlCol="0" anchor="ctr"/>
          <a:lstStyle/>
          <a:p>
            <a:r>
              <a:rPr lang="en-US" sz="867" b="1" kern="0" spc="240">
                <a:solidFill>
                  <a:srgbClr val="7F77DD"/>
                </a:solidFill>
                <a:latin typeface="Arial" pitchFamily="34" charset="0"/>
                <a:cs typeface="Arial" pitchFamily="34" charset="-120"/>
              </a:rPr>
              <a:t>OFFERING 04</a:t>
            </a:r>
          </a:p>
        </p:txBody>
      </p:sp>
      <p:sp>
        <p:nvSpPr>
          <p:cNvPr id="20" name="Text 18"/>
          <p:cNvSpPr/>
          <p:nvPr/>
        </p:nvSpPr>
        <p:spPr>
          <a:xfrm>
            <a:off x="7461504" y="1561084"/>
            <a:ext cx="1901952" cy="829056"/>
          </a:xfrm>
          <a:prstGeom prst="rect">
            <a:avLst/>
          </a:prstGeom>
          <a:noFill/>
          <a:ln/>
        </p:spPr>
        <p:txBody>
          <a:bodyPr wrap="square" rtlCol="0" anchor="ctr"/>
          <a:lstStyle/>
          <a:p>
            <a:r>
              <a:rPr lang="en-US" sz="1467" b="1">
                <a:solidFill>
                  <a:srgbClr val="F0EEFC"/>
                </a:solidFill>
                <a:latin typeface="Arial" pitchFamily="34" charset="0"/>
                <a:ea typeface="Arial" pitchFamily="34" charset="-122"/>
                <a:cs typeface="Arial" pitchFamily="34" charset="-120"/>
              </a:rPr>
              <a:t>S&amp;PE Managed Services</a:t>
            </a:r>
            <a:endParaRPr lang="en-US" sz="1467"/>
          </a:p>
        </p:txBody>
      </p:sp>
      <p:sp>
        <p:nvSpPr>
          <p:cNvPr id="21" name="Shape 19"/>
          <p:cNvSpPr/>
          <p:nvPr/>
        </p:nvSpPr>
        <p:spPr>
          <a:xfrm>
            <a:off x="9631680" y="1219708"/>
            <a:ext cx="2194560" cy="1341120"/>
          </a:xfrm>
          <a:prstGeom prst="rect">
            <a:avLst/>
          </a:prstGeom>
          <a:solidFill>
            <a:srgbClr val="0D0D16"/>
          </a:solidFill>
          <a:ln w="12700">
            <a:solidFill>
              <a:schemeClr val="tx2">
                <a:lumMod val="20000"/>
                <a:lumOff val="80000"/>
              </a:schemeClr>
            </a:solidFill>
            <a:prstDash val="solid"/>
          </a:ln>
        </p:spPr>
        <p:txBody>
          <a:bodyPr/>
          <a:lstStyle/>
          <a:p>
            <a:endParaRPr lang="en-US" sz="2400"/>
          </a:p>
        </p:txBody>
      </p:sp>
      <p:sp>
        <p:nvSpPr>
          <p:cNvPr id="22" name="Shape 20"/>
          <p:cNvSpPr/>
          <p:nvPr/>
        </p:nvSpPr>
        <p:spPr>
          <a:xfrm>
            <a:off x="9631680" y="1219708"/>
            <a:ext cx="2194560" cy="60960"/>
          </a:xfrm>
          <a:prstGeom prst="rect">
            <a:avLst/>
          </a:prstGeom>
          <a:solidFill>
            <a:schemeClr val="tx2">
              <a:lumMod val="20000"/>
              <a:lumOff val="80000"/>
            </a:schemeClr>
          </a:solidFill>
          <a:ln w="12700">
            <a:solidFill>
              <a:schemeClr val="tx2">
                <a:lumMod val="20000"/>
                <a:lumOff val="80000"/>
              </a:schemeClr>
            </a:solidFill>
            <a:prstDash val="solid"/>
          </a:ln>
        </p:spPr>
        <p:txBody>
          <a:bodyPr/>
          <a:lstStyle/>
          <a:p>
            <a:endParaRPr lang="en-US" sz="2400"/>
          </a:p>
        </p:txBody>
      </p:sp>
      <p:sp>
        <p:nvSpPr>
          <p:cNvPr id="23" name="Text 21"/>
          <p:cNvSpPr/>
          <p:nvPr/>
        </p:nvSpPr>
        <p:spPr>
          <a:xfrm>
            <a:off x="9777984" y="1329436"/>
            <a:ext cx="1901952" cy="182880"/>
          </a:xfrm>
          <a:prstGeom prst="rect">
            <a:avLst/>
          </a:prstGeom>
          <a:noFill/>
          <a:ln/>
        </p:spPr>
        <p:txBody>
          <a:bodyPr wrap="square" rtlCol="0" anchor="ctr"/>
          <a:lstStyle/>
          <a:p>
            <a:r>
              <a:rPr lang="en-US" sz="867" b="1" kern="0" spc="240">
                <a:solidFill>
                  <a:srgbClr val="7F77DD"/>
                </a:solidFill>
                <a:latin typeface="Arial" pitchFamily="34" charset="0"/>
                <a:cs typeface="Arial" pitchFamily="34" charset="-120"/>
              </a:rPr>
              <a:t>OFFERING 05</a:t>
            </a:r>
          </a:p>
        </p:txBody>
      </p:sp>
      <p:sp>
        <p:nvSpPr>
          <p:cNvPr id="24" name="Text 22"/>
          <p:cNvSpPr/>
          <p:nvPr/>
        </p:nvSpPr>
        <p:spPr>
          <a:xfrm>
            <a:off x="9777984" y="1561084"/>
            <a:ext cx="1901952" cy="829056"/>
          </a:xfrm>
          <a:prstGeom prst="rect">
            <a:avLst/>
          </a:prstGeom>
          <a:noFill/>
          <a:ln/>
        </p:spPr>
        <p:txBody>
          <a:bodyPr wrap="square" rtlCol="0" anchor="ctr"/>
          <a:lstStyle/>
          <a:p>
            <a:r>
              <a:rPr lang="en-US" sz="1467" b="1">
                <a:solidFill>
                  <a:srgbClr val="F0EEFC"/>
                </a:solidFill>
                <a:latin typeface="Arial" pitchFamily="34" charset="0"/>
                <a:ea typeface="Arial" pitchFamily="34" charset="-122"/>
                <a:cs typeface="Arial" pitchFamily="34" charset="-120"/>
              </a:rPr>
              <a:t>SW Architecture Foundation</a:t>
            </a:r>
            <a:endParaRPr lang="en-US" sz="1467"/>
          </a:p>
        </p:txBody>
      </p:sp>
      <p:sp>
        <p:nvSpPr>
          <p:cNvPr id="27" name="Shape 25"/>
          <p:cNvSpPr/>
          <p:nvPr/>
        </p:nvSpPr>
        <p:spPr>
          <a:xfrm>
            <a:off x="3779520" y="2585212"/>
            <a:ext cx="0" cy="243840"/>
          </a:xfrm>
          <a:prstGeom prst="line">
            <a:avLst/>
          </a:prstGeom>
          <a:noFill/>
          <a:ln w="10160">
            <a:solidFill>
              <a:srgbClr val="534AB7"/>
            </a:solidFill>
            <a:prstDash val="dash"/>
          </a:ln>
        </p:spPr>
        <p:txBody>
          <a:bodyPr/>
          <a:lstStyle/>
          <a:p>
            <a:endParaRPr lang="en-US" sz="2400"/>
          </a:p>
        </p:txBody>
      </p:sp>
      <p:sp>
        <p:nvSpPr>
          <p:cNvPr id="28" name="Text 26"/>
          <p:cNvSpPr/>
          <p:nvPr/>
        </p:nvSpPr>
        <p:spPr>
          <a:xfrm>
            <a:off x="3681984" y="2780284"/>
            <a:ext cx="195072" cy="170688"/>
          </a:xfrm>
          <a:prstGeom prst="rect">
            <a:avLst/>
          </a:prstGeom>
          <a:noFill/>
          <a:ln/>
        </p:spPr>
        <p:txBody>
          <a:bodyPr wrap="square" rtlCol="0" anchor="ctr"/>
          <a:lstStyle/>
          <a:p>
            <a:pPr algn="ctr"/>
            <a:r>
              <a:rPr lang="en-US" sz="933">
                <a:solidFill>
                  <a:srgbClr val="534AB7"/>
                </a:solidFill>
                <a:latin typeface="Arial" pitchFamily="34" charset="0"/>
                <a:ea typeface="Arial" pitchFamily="34" charset="-122"/>
                <a:cs typeface="Arial" pitchFamily="34" charset="-120"/>
              </a:rPr>
              <a:t>▼</a:t>
            </a:r>
            <a:endParaRPr lang="en-US" sz="933"/>
          </a:p>
        </p:txBody>
      </p:sp>
      <p:sp>
        <p:nvSpPr>
          <p:cNvPr id="29" name="Shape 27"/>
          <p:cNvSpPr/>
          <p:nvPr/>
        </p:nvSpPr>
        <p:spPr>
          <a:xfrm>
            <a:off x="6096000" y="2585212"/>
            <a:ext cx="0" cy="243840"/>
          </a:xfrm>
          <a:prstGeom prst="line">
            <a:avLst/>
          </a:prstGeom>
          <a:noFill/>
          <a:ln w="10160">
            <a:solidFill>
              <a:srgbClr val="534AB7"/>
            </a:solidFill>
            <a:prstDash val="dash"/>
          </a:ln>
        </p:spPr>
        <p:txBody>
          <a:bodyPr/>
          <a:lstStyle/>
          <a:p>
            <a:endParaRPr lang="en-US" sz="2400"/>
          </a:p>
        </p:txBody>
      </p:sp>
      <p:sp>
        <p:nvSpPr>
          <p:cNvPr id="30" name="Text 28"/>
          <p:cNvSpPr/>
          <p:nvPr/>
        </p:nvSpPr>
        <p:spPr>
          <a:xfrm>
            <a:off x="5998464" y="2780284"/>
            <a:ext cx="195072" cy="170688"/>
          </a:xfrm>
          <a:prstGeom prst="rect">
            <a:avLst/>
          </a:prstGeom>
          <a:noFill/>
          <a:ln/>
        </p:spPr>
        <p:txBody>
          <a:bodyPr wrap="square" rtlCol="0" anchor="ctr"/>
          <a:lstStyle/>
          <a:p>
            <a:pPr algn="ctr"/>
            <a:r>
              <a:rPr lang="en-US" sz="933">
                <a:solidFill>
                  <a:srgbClr val="534AB7"/>
                </a:solidFill>
                <a:latin typeface="Arial" pitchFamily="34" charset="0"/>
                <a:ea typeface="Arial" pitchFamily="34" charset="-122"/>
                <a:cs typeface="Arial" pitchFamily="34" charset="-120"/>
              </a:rPr>
              <a:t>▼</a:t>
            </a:r>
            <a:endParaRPr lang="en-US" sz="933"/>
          </a:p>
        </p:txBody>
      </p:sp>
      <p:sp>
        <p:nvSpPr>
          <p:cNvPr id="31" name="Shape 29"/>
          <p:cNvSpPr/>
          <p:nvPr/>
        </p:nvSpPr>
        <p:spPr>
          <a:xfrm>
            <a:off x="8412480" y="2585212"/>
            <a:ext cx="0" cy="243840"/>
          </a:xfrm>
          <a:prstGeom prst="line">
            <a:avLst/>
          </a:prstGeom>
          <a:noFill/>
          <a:ln w="10160">
            <a:solidFill>
              <a:srgbClr val="534AB7"/>
            </a:solidFill>
            <a:prstDash val="dash"/>
          </a:ln>
        </p:spPr>
        <p:txBody>
          <a:bodyPr/>
          <a:lstStyle/>
          <a:p>
            <a:endParaRPr lang="en-US" sz="2400"/>
          </a:p>
        </p:txBody>
      </p:sp>
      <p:sp>
        <p:nvSpPr>
          <p:cNvPr id="32" name="Text 30"/>
          <p:cNvSpPr/>
          <p:nvPr/>
        </p:nvSpPr>
        <p:spPr>
          <a:xfrm>
            <a:off x="8314944" y="2780284"/>
            <a:ext cx="195072" cy="170688"/>
          </a:xfrm>
          <a:prstGeom prst="rect">
            <a:avLst/>
          </a:prstGeom>
          <a:noFill/>
          <a:ln/>
        </p:spPr>
        <p:txBody>
          <a:bodyPr wrap="square" rtlCol="0" anchor="ctr"/>
          <a:lstStyle/>
          <a:p>
            <a:pPr algn="ctr"/>
            <a:r>
              <a:rPr lang="en-US" sz="933">
                <a:solidFill>
                  <a:srgbClr val="534AB7"/>
                </a:solidFill>
                <a:latin typeface="Arial" pitchFamily="34" charset="0"/>
                <a:ea typeface="Arial" pitchFamily="34" charset="-122"/>
                <a:cs typeface="Arial" pitchFamily="34" charset="-120"/>
              </a:rPr>
              <a:t>▼</a:t>
            </a:r>
            <a:endParaRPr lang="en-US" sz="933"/>
          </a:p>
        </p:txBody>
      </p:sp>
      <p:sp>
        <p:nvSpPr>
          <p:cNvPr id="33" name="Shape 31"/>
          <p:cNvSpPr/>
          <p:nvPr/>
        </p:nvSpPr>
        <p:spPr>
          <a:xfrm>
            <a:off x="10728960" y="2585212"/>
            <a:ext cx="0" cy="243840"/>
          </a:xfrm>
          <a:prstGeom prst="line">
            <a:avLst/>
          </a:prstGeom>
          <a:noFill/>
          <a:ln w="10160">
            <a:solidFill>
              <a:srgbClr val="534AB7"/>
            </a:solidFill>
            <a:prstDash val="dash"/>
          </a:ln>
        </p:spPr>
        <p:txBody>
          <a:bodyPr/>
          <a:lstStyle/>
          <a:p>
            <a:endParaRPr lang="en-US" sz="2400"/>
          </a:p>
        </p:txBody>
      </p:sp>
      <p:sp>
        <p:nvSpPr>
          <p:cNvPr id="34" name="Text 32"/>
          <p:cNvSpPr/>
          <p:nvPr/>
        </p:nvSpPr>
        <p:spPr>
          <a:xfrm>
            <a:off x="10631424" y="2780284"/>
            <a:ext cx="195072" cy="170688"/>
          </a:xfrm>
          <a:prstGeom prst="rect">
            <a:avLst/>
          </a:prstGeom>
          <a:noFill/>
          <a:ln/>
        </p:spPr>
        <p:txBody>
          <a:bodyPr wrap="square" rtlCol="0" anchor="ctr"/>
          <a:lstStyle/>
          <a:p>
            <a:pPr algn="ctr"/>
            <a:r>
              <a:rPr lang="en-US" sz="933">
                <a:solidFill>
                  <a:srgbClr val="534AB7"/>
                </a:solidFill>
                <a:latin typeface="Arial" pitchFamily="34" charset="0"/>
                <a:ea typeface="Arial" pitchFamily="34" charset="-122"/>
                <a:cs typeface="Arial" pitchFamily="34" charset="-120"/>
              </a:rPr>
              <a:t>▼</a:t>
            </a:r>
            <a:endParaRPr lang="en-US" sz="933"/>
          </a:p>
        </p:txBody>
      </p:sp>
      <p:sp>
        <p:nvSpPr>
          <p:cNvPr id="35" name="Shape 33"/>
          <p:cNvSpPr/>
          <p:nvPr/>
        </p:nvSpPr>
        <p:spPr>
          <a:xfrm>
            <a:off x="316992" y="3538693"/>
            <a:ext cx="11558016" cy="2657856"/>
          </a:xfrm>
          <a:prstGeom prst="rect">
            <a:avLst/>
          </a:prstGeom>
          <a:solidFill>
            <a:srgbClr val="1F1650"/>
          </a:solidFill>
          <a:ln w="12700">
            <a:solidFill>
              <a:srgbClr val="1F1650"/>
            </a:solidFill>
            <a:prstDash val="solid"/>
          </a:ln>
        </p:spPr>
        <p:txBody>
          <a:bodyPr/>
          <a:lstStyle/>
          <a:p>
            <a:endParaRPr lang="en-US" sz="2400"/>
          </a:p>
        </p:txBody>
      </p:sp>
      <p:sp>
        <p:nvSpPr>
          <p:cNvPr id="36" name="Shape 34"/>
          <p:cNvSpPr/>
          <p:nvPr/>
        </p:nvSpPr>
        <p:spPr>
          <a:xfrm>
            <a:off x="365760" y="3587461"/>
            <a:ext cx="11460480" cy="2560320"/>
          </a:xfrm>
          <a:prstGeom prst="rect">
            <a:avLst/>
          </a:prstGeom>
          <a:solidFill>
            <a:srgbClr val="0C0A1E"/>
          </a:solidFill>
          <a:ln w="25400">
            <a:solidFill>
              <a:srgbClr val="7F77DD"/>
            </a:solidFill>
            <a:prstDash val="solid"/>
          </a:ln>
        </p:spPr>
        <p:txBody>
          <a:bodyPr/>
          <a:lstStyle/>
          <a:p>
            <a:endParaRPr lang="en-US" sz="2400"/>
          </a:p>
        </p:txBody>
      </p:sp>
      <p:sp>
        <p:nvSpPr>
          <p:cNvPr id="37" name="Shape 35"/>
          <p:cNvSpPr/>
          <p:nvPr/>
        </p:nvSpPr>
        <p:spPr>
          <a:xfrm>
            <a:off x="365760" y="3587461"/>
            <a:ext cx="11460480" cy="85344"/>
          </a:xfrm>
          <a:prstGeom prst="rect">
            <a:avLst/>
          </a:prstGeom>
          <a:solidFill>
            <a:srgbClr val="7F77DD"/>
          </a:solidFill>
          <a:ln w="12700">
            <a:solidFill>
              <a:srgbClr val="7F77DD"/>
            </a:solidFill>
            <a:prstDash val="solid"/>
          </a:ln>
        </p:spPr>
        <p:txBody>
          <a:bodyPr/>
          <a:lstStyle/>
          <a:p>
            <a:endParaRPr lang="en-US" sz="2400"/>
          </a:p>
        </p:txBody>
      </p:sp>
      <p:sp>
        <p:nvSpPr>
          <p:cNvPr id="40" name="Text 38"/>
          <p:cNvSpPr/>
          <p:nvPr/>
        </p:nvSpPr>
        <p:spPr>
          <a:xfrm>
            <a:off x="707136" y="4059978"/>
            <a:ext cx="10777728" cy="633984"/>
          </a:xfrm>
          <a:prstGeom prst="rect">
            <a:avLst/>
          </a:prstGeom>
          <a:noFill/>
          <a:ln/>
        </p:spPr>
        <p:txBody>
          <a:bodyPr wrap="square" rtlCol="0" anchor="ctr"/>
          <a:lstStyle/>
          <a:p>
            <a:pPr algn="ctr"/>
            <a:r>
              <a:rPr lang="en-US" sz="3200" b="1">
                <a:solidFill>
                  <a:srgbClr val="F0EEFC"/>
                </a:solidFill>
                <a:latin typeface="Arial" pitchFamily="34" charset="0"/>
                <a:ea typeface="Arial" pitchFamily="34" charset="-122"/>
                <a:cs typeface="Arial" pitchFamily="34" charset="-120"/>
              </a:rPr>
              <a:t>This is how we reinvent how</a:t>
            </a:r>
            <a:endParaRPr lang="en-US" sz="3200"/>
          </a:p>
        </p:txBody>
      </p:sp>
      <p:sp>
        <p:nvSpPr>
          <p:cNvPr id="41" name="Text 39"/>
          <p:cNvSpPr/>
          <p:nvPr/>
        </p:nvSpPr>
        <p:spPr>
          <a:xfrm>
            <a:off x="707136" y="4620810"/>
            <a:ext cx="10777728" cy="633984"/>
          </a:xfrm>
          <a:prstGeom prst="rect">
            <a:avLst/>
          </a:prstGeom>
          <a:noFill/>
          <a:ln/>
        </p:spPr>
        <p:txBody>
          <a:bodyPr wrap="square" rtlCol="0" anchor="ctr"/>
          <a:lstStyle/>
          <a:p>
            <a:pPr algn="ctr"/>
            <a:r>
              <a:rPr lang="en-US" sz="3200" b="1">
                <a:solidFill>
                  <a:srgbClr val="AFA9EC"/>
                </a:solidFill>
                <a:latin typeface="Arial" pitchFamily="34" charset="0"/>
                <a:ea typeface="Arial" pitchFamily="34" charset="-122"/>
                <a:cs typeface="Arial" pitchFamily="34" charset="-120"/>
              </a:rPr>
              <a:t>clients build software.</a:t>
            </a:r>
            <a:endParaRPr lang="en-US" sz="3200"/>
          </a:p>
        </p:txBody>
      </p:sp>
      <p:sp>
        <p:nvSpPr>
          <p:cNvPr id="42" name="Shape 40"/>
          <p:cNvSpPr/>
          <p:nvPr/>
        </p:nvSpPr>
        <p:spPr>
          <a:xfrm>
            <a:off x="3413760" y="5440645"/>
            <a:ext cx="5364480" cy="0"/>
          </a:xfrm>
          <a:prstGeom prst="line">
            <a:avLst/>
          </a:prstGeom>
          <a:noFill/>
          <a:ln w="6350">
            <a:solidFill>
              <a:srgbClr val="534AB7"/>
            </a:solidFill>
            <a:prstDash val="solid"/>
          </a:ln>
        </p:spPr>
        <p:txBody>
          <a:bodyPr/>
          <a:lstStyle/>
          <a:p>
            <a:endParaRPr lang="en-US" sz="2400"/>
          </a:p>
        </p:txBody>
      </p:sp>
      <p:sp>
        <p:nvSpPr>
          <p:cNvPr id="43" name="Shape 41"/>
          <p:cNvSpPr/>
          <p:nvPr/>
        </p:nvSpPr>
        <p:spPr>
          <a:xfrm>
            <a:off x="707136" y="5586949"/>
            <a:ext cx="316992" cy="316992"/>
          </a:xfrm>
          <a:prstGeom prst="ellipse">
            <a:avLst/>
          </a:prstGeom>
          <a:solidFill>
            <a:srgbClr val="1A1535"/>
          </a:solidFill>
          <a:ln w="10160">
            <a:solidFill>
              <a:srgbClr val="E24B4A"/>
            </a:solidFill>
            <a:prstDash val="solid"/>
          </a:ln>
        </p:spPr>
        <p:txBody>
          <a:bodyPr/>
          <a:lstStyle/>
          <a:p>
            <a:endParaRPr lang="en-US" sz="2400"/>
          </a:p>
        </p:txBody>
      </p:sp>
      <p:sp>
        <p:nvSpPr>
          <p:cNvPr id="44" name="Text 42"/>
          <p:cNvSpPr/>
          <p:nvPr/>
        </p:nvSpPr>
        <p:spPr>
          <a:xfrm>
            <a:off x="707136" y="5586949"/>
            <a:ext cx="316992" cy="316992"/>
          </a:xfrm>
          <a:prstGeom prst="rect">
            <a:avLst/>
          </a:prstGeom>
          <a:noFill/>
          <a:ln/>
        </p:spPr>
        <p:txBody>
          <a:bodyPr wrap="square" rtlCol="0" anchor="ctr"/>
          <a:lstStyle/>
          <a:p>
            <a:pPr algn="ctr"/>
            <a:r>
              <a:rPr lang="en-US" sz="1467">
                <a:solidFill>
                  <a:srgbClr val="E24B4A"/>
                </a:solidFill>
                <a:latin typeface="Arial" pitchFamily="34" charset="0"/>
                <a:ea typeface="Arial" pitchFamily="34" charset="-122"/>
                <a:cs typeface="Arial" pitchFamily="34" charset="-120"/>
              </a:rPr>
              <a:t>✕</a:t>
            </a:r>
            <a:endParaRPr lang="en-US" sz="1467"/>
          </a:p>
        </p:txBody>
      </p:sp>
      <p:sp>
        <p:nvSpPr>
          <p:cNvPr id="45" name="Text 43"/>
          <p:cNvSpPr/>
          <p:nvPr/>
        </p:nvSpPr>
        <p:spPr>
          <a:xfrm>
            <a:off x="1121664" y="5599141"/>
            <a:ext cx="2942336" cy="268224"/>
          </a:xfrm>
          <a:prstGeom prst="rect">
            <a:avLst/>
          </a:prstGeom>
          <a:noFill/>
          <a:ln/>
        </p:spPr>
        <p:txBody>
          <a:bodyPr wrap="square" rtlCol="0" anchor="ctr"/>
          <a:lstStyle/>
          <a:p>
            <a:r>
              <a:rPr lang="en-US" sz="1267" b="1">
                <a:solidFill>
                  <a:srgbClr val="F0EEFC"/>
                </a:solidFill>
                <a:latin typeface="Arial" pitchFamily="34" charset="0"/>
                <a:ea typeface="Arial" pitchFamily="34" charset="-122"/>
                <a:cs typeface="Arial" pitchFamily="34" charset="-120"/>
              </a:rPr>
              <a:t>Not just another offering</a:t>
            </a:r>
            <a:endParaRPr lang="en-US" sz="1267"/>
          </a:p>
        </p:txBody>
      </p:sp>
      <p:sp>
        <p:nvSpPr>
          <p:cNvPr id="46" name="Text 44"/>
          <p:cNvSpPr/>
          <p:nvPr/>
        </p:nvSpPr>
        <p:spPr>
          <a:xfrm>
            <a:off x="1121664" y="5879557"/>
            <a:ext cx="2942336" cy="219456"/>
          </a:xfrm>
          <a:prstGeom prst="rect">
            <a:avLst/>
          </a:prstGeom>
          <a:noFill/>
          <a:ln/>
        </p:spPr>
        <p:txBody>
          <a:bodyPr wrap="square" rtlCol="0" anchor="ctr"/>
          <a:lstStyle/>
          <a:p>
            <a:r>
              <a:rPr lang="en-US" sz="1133">
                <a:solidFill>
                  <a:srgbClr val="888780"/>
                </a:solidFill>
                <a:latin typeface="Arial" pitchFamily="34" charset="0"/>
                <a:ea typeface="Arial" pitchFamily="34" charset="-122"/>
                <a:cs typeface="Arial" pitchFamily="34" charset="-120"/>
              </a:rPr>
              <a:t>The operating model transformation layer</a:t>
            </a:r>
            <a:endParaRPr lang="en-US" sz="1133"/>
          </a:p>
        </p:txBody>
      </p:sp>
      <p:sp>
        <p:nvSpPr>
          <p:cNvPr id="47" name="Shape 45"/>
          <p:cNvSpPr/>
          <p:nvPr/>
        </p:nvSpPr>
        <p:spPr>
          <a:xfrm>
            <a:off x="4259072" y="5586949"/>
            <a:ext cx="0" cy="536448"/>
          </a:xfrm>
          <a:prstGeom prst="line">
            <a:avLst/>
          </a:prstGeom>
          <a:noFill/>
          <a:ln w="6350">
            <a:solidFill>
              <a:srgbClr val="1E1E2E"/>
            </a:solidFill>
            <a:prstDash val="solid"/>
          </a:ln>
        </p:spPr>
        <p:txBody>
          <a:bodyPr/>
          <a:lstStyle/>
          <a:p>
            <a:endParaRPr lang="en-US" sz="2400"/>
          </a:p>
        </p:txBody>
      </p:sp>
      <p:sp>
        <p:nvSpPr>
          <p:cNvPr id="48" name="Shape 46"/>
          <p:cNvSpPr/>
          <p:nvPr/>
        </p:nvSpPr>
        <p:spPr>
          <a:xfrm>
            <a:off x="4380992" y="5586949"/>
            <a:ext cx="316992" cy="316992"/>
          </a:xfrm>
          <a:prstGeom prst="ellipse">
            <a:avLst/>
          </a:prstGeom>
          <a:solidFill>
            <a:srgbClr val="1A1535"/>
          </a:solidFill>
          <a:ln w="10160">
            <a:solidFill>
              <a:srgbClr val="7F77DD"/>
            </a:solidFill>
            <a:prstDash val="solid"/>
          </a:ln>
        </p:spPr>
        <p:txBody>
          <a:bodyPr/>
          <a:lstStyle/>
          <a:p>
            <a:endParaRPr lang="en-US" sz="2400"/>
          </a:p>
        </p:txBody>
      </p:sp>
      <p:sp>
        <p:nvSpPr>
          <p:cNvPr id="49" name="Text 47"/>
          <p:cNvSpPr/>
          <p:nvPr/>
        </p:nvSpPr>
        <p:spPr>
          <a:xfrm>
            <a:off x="4380992" y="5586949"/>
            <a:ext cx="316992" cy="316992"/>
          </a:xfrm>
          <a:prstGeom prst="rect">
            <a:avLst/>
          </a:prstGeom>
          <a:noFill/>
          <a:ln/>
        </p:spPr>
        <p:txBody>
          <a:bodyPr wrap="square" rtlCol="0" anchor="ctr"/>
          <a:lstStyle/>
          <a:p>
            <a:pPr algn="ctr"/>
            <a:r>
              <a:rPr lang="en-US" sz="1467">
                <a:solidFill>
                  <a:srgbClr val="7F77DD"/>
                </a:solidFill>
                <a:latin typeface="Arial" pitchFamily="34" charset="0"/>
                <a:ea typeface="Arial" pitchFamily="34" charset="-122"/>
                <a:cs typeface="Arial" pitchFamily="34" charset="-120"/>
              </a:rPr>
              <a:t>⊙</a:t>
            </a:r>
            <a:endParaRPr lang="en-US" sz="1467"/>
          </a:p>
        </p:txBody>
      </p:sp>
      <p:sp>
        <p:nvSpPr>
          <p:cNvPr id="50" name="Text 48"/>
          <p:cNvSpPr/>
          <p:nvPr/>
        </p:nvSpPr>
        <p:spPr>
          <a:xfrm>
            <a:off x="4795520" y="5599141"/>
            <a:ext cx="2942336" cy="268224"/>
          </a:xfrm>
          <a:prstGeom prst="rect">
            <a:avLst/>
          </a:prstGeom>
          <a:noFill/>
          <a:ln/>
        </p:spPr>
        <p:txBody>
          <a:bodyPr wrap="square" rtlCol="0" anchor="ctr"/>
          <a:lstStyle/>
          <a:p>
            <a:r>
              <a:rPr lang="en-US" sz="1267" b="1">
                <a:solidFill>
                  <a:srgbClr val="F0EEFC"/>
                </a:solidFill>
                <a:latin typeface="Arial" pitchFamily="34" charset="0"/>
                <a:ea typeface="Arial" pitchFamily="34" charset="-122"/>
                <a:cs typeface="Arial" pitchFamily="34" charset="-120"/>
              </a:rPr>
              <a:t>The basis of every delivery</a:t>
            </a:r>
            <a:endParaRPr lang="en-US" sz="1267"/>
          </a:p>
        </p:txBody>
      </p:sp>
      <p:sp>
        <p:nvSpPr>
          <p:cNvPr id="51" name="Text 49"/>
          <p:cNvSpPr/>
          <p:nvPr/>
        </p:nvSpPr>
        <p:spPr>
          <a:xfrm>
            <a:off x="4795520" y="5879557"/>
            <a:ext cx="2942336" cy="219456"/>
          </a:xfrm>
          <a:prstGeom prst="rect">
            <a:avLst/>
          </a:prstGeom>
          <a:noFill/>
          <a:ln/>
        </p:spPr>
        <p:txBody>
          <a:bodyPr wrap="square" rtlCol="0" anchor="ctr"/>
          <a:lstStyle/>
          <a:p>
            <a:r>
              <a:rPr lang="en-US" sz="1133">
                <a:solidFill>
                  <a:srgbClr val="888780"/>
                </a:solidFill>
                <a:latin typeface="Arial" pitchFamily="34" charset="0"/>
                <a:ea typeface="Arial" pitchFamily="34" charset="-122"/>
                <a:cs typeface="Arial" pitchFamily="34" charset="-120"/>
              </a:rPr>
              <a:t>Underpins all five offerings above</a:t>
            </a:r>
            <a:endParaRPr lang="en-US" sz="1133"/>
          </a:p>
        </p:txBody>
      </p:sp>
      <p:sp>
        <p:nvSpPr>
          <p:cNvPr id="52" name="Shape 50"/>
          <p:cNvSpPr/>
          <p:nvPr/>
        </p:nvSpPr>
        <p:spPr>
          <a:xfrm>
            <a:off x="7932928" y="5586949"/>
            <a:ext cx="0" cy="536448"/>
          </a:xfrm>
          <a:prstGeom prst="line">
            <a:avLst/>
          </a:prstGeom>
          <a:noFill/>
          <a:ln w="6350">
            <a:solidFill>
              <a:srgbClr val="1E1E2E"/>
            </a:solidFill>
            <a:prstDash val="solid"/>
          </a:ln>
        </p:spPr>
        <p:txBody>
          <a:bodyPr/>
          <a:lstStyle/>
          <a:p>
            <a:endParaRPr lang="en-US" sz="2400"/>
          </a:p>
        </p:txBody>
      </p:sp>
      <p:sp>
        <p:nvSpPr>
          <p:cNvPr id="53" name="Shape 51"/>
          <p:cNvSpPr/>
          <p:nvPr/>
        </p:nvSpPr>
        <p:spPr>
          <a:xfrm>
            <a:off x="8054848" y="5586949"/>
            <a:ext cx="316992" cy="316992"/>
          </a:xfrm>
          <a:prstGeom prst="ellipse">
            <a:avLst/>
          </a:prstGeom>
          <a:solidFill>
            <a:srgbClr val="1A1535"/>
          </a:solidFill>
          <a:ln w="10160">
            <a:solidFill>
              <a:srgbClr val="1D9E75"/>
            </a:solidFill>
            <a:prstDash val="solid"/>
          </a:ln>
        </p:spPr>
        <p:txBody>
          <a:bodyPr/>
          <a:lstStyle/>
          <a:p>
            <a:endParaRPr lang="en-US" sz="2400"/>
          </a:p>
        </p:txBody>
      </p:sp>
      <p:sp>
        <p:nvSpPr>
          <p:cNvPr id="54" name="Text 52"/>
          <p:cNvSpPr/>
          <p:nvPr/>
        </p:nvSpPr>
        <p:spPr>
          <a:xfrm>
            <a:off x="8054848" y="5586949"/>
            <a:ext cx="316992" cy="316992"/>
          </a:xfrm>
          <a:prstGeom prst="rect">
            <a:avLst/>
          </a:prstGeom>
          <a:noFill/>
          <a:ln/>
        </p:spPr>
        <p:txBody>
          <a:bodyPr wrap="square" rtlCol="0" anchor="ctr"/>
          <a:lstStyle/>
          <a:p>
            <a:pPr algn="ctr"/>
            <a:r>
              <a:rPr lang="en-US" sz="1467">
                <a:solidFill>
                  <a:srgbClr val="1D9E75"/>
                </a:solidFill>
                <a:latin typeface="Arial" pitchFamily="34" charset="0"/>
                <a:ea typeface="Arial" pitchFamily="34" charset="-122"/>
                <a:cs typeface="Arial" pitchFamily="34" charset="-120"/>
              </a:rPr>
              <a:t>⊕</a:t>
            </a:r>
            <a:endParaRPr lang="en-US" sz="1467"/>
          </a:p>
        </p:txBody>
      </p:sp>
      <p:sp>
        <p:nvSpPr>
          <p:cNvPr id="55" name="Text 53"/>
          <p:cNvSpPr/>
          <p:nvPr/>
        </p:nvSpPr>
        <p:spPr>
          <a:xfrm>
            <a:off x="8469376" y="5599141"/>
            <a:ext cx="2942336" cy="268224"/>
          </a:xfrm>
          <a:prstGeom prst="rect">
            <a:avLst/>
          </a:prstGeom>
          <a:noFill/>
          <a:ln/>
        </p:spPr>
        <p:txBody>
          <a:bodyPr wrap="square" rtlCol="0" anchor="ctr"/>
          <a:lstStyle/>
          <a:p>
            <a:r>
              <a:rPr lang="en-US" sz="1267" b="1">
                <a:solidFill>
                  <a:srgbClr val="F0EEFC"/>
                </a:solidFill>
                <a:latin typeface="Arial" pitchFamily="34" charset="0"/>
                <a:ea typeface="Arial" pitchFamily="34" charset="-122"/>
                <a:cs typeface="Arial" pitchFamily="34" charset="-120"/>
              </a:rPr>
              <a:t>Standalone or embedded</a:t>
            </a:r>
            <a:endParaRPr lang="en-US" sz="1267"/>
          </a:p>
        </p:txBody>
      </p:sp>
      <p:sp>
        <p:nvSpPr>
          <p:cNvPr id="56" name="Text 54"/>
          <p:cNvSpPr/>
          <p:nvPr/>
        </p:nvSpPr>
        <p:spPr>
          <a:xfrm>
            <a:off x="8469376" y="5879557"/>
            <a:ext cx="2942336" cy="219456"/>
          </a:xfrm>
          <a:prstGeom prst="rect">
            <a:avLst/>
          </a:prstGeom>
          <a:noFill/>
          <a:ln/>
        </p:spPr>
        <p:txBody>
          <a:bodyPr wrap="square" rtlCol="0" anchor="ctr"/>
          <a:lstStyle/>
          <a:p>
            <a:r>
              <a:rPr lang="en-US" sz="1133">
                <a:solidFill>
                  <a:srgbClr val="888780"/>
                </a:solidFill>
                <a:latin typeface="Arial" pitchFamily="34" charset="0"/>
                <a:ea typeface="Arial" pitchFamily="34" charset="-122"/>
                <a:cs typeface="Arial" pitchFamily="34" charset="-120"/>
              </a:rPr>
              <a:t>The entry point to every transformation</a:t>
            </a:r>
            <a:endParaRPr lang="en-US" sz="1133"/>
          </a:p>
        </p:txBody>
      </p:sp>
      <p:sp>
        <p:nvSpPr>
          <p:cNvPr id="57" name="Shape 55"/>
          <p:cNvSpPr/>
          <p:nvPr/>
        </p:nvSpPr>
        <p:spPr>
          <a:xfrm>
            <a:off x="365760" y="6245317"/>
            <a:ext cx="11460480" cy="0"/>
          </a:xfrm>
          <a:prstGeom prst="line">
            <a:avLst/>
          </a:prstGeom>
          <a:noFill/>
          <a:ln w="6350">
            <a:solidFill>
              <a:srgbClr val="1E1E2E"/>
            </a:solidFill>
            <a:prstDash val="solid"/>
          </a:ln>
        </p:spPr>
        <p:txBody>
          <a:bodyPr/>
          <a:lstStyle/>
          <a:p>
            <a:endParaRPr lang="en-US" sz="2400"/>
          </a:p>
        </p:txBody>
      </p:sp>
      <p:sp>
        <p:nvSpPr>
          <p:cNvPr id="61" name="Shape 25">
            <a:extLst>
              <a:ext uri="{FF2B5EF4-FFF2-40B4-BE49-F238E27FC236}">
                <a16:creationId xmlns:a16="http://schemas.microsoft.com/office/drawing/2014/main" id="{A60E9B84-0659-1CC1-2BEA-477EF22EDA9F}"/>
              </a:ext>
            </a:extLst>
          </p:cNvPr>
          <p:cNvSpPr/>
          <p:nvPr/>
        </p:nvSpPr>
        <p:spPr>
          <a:xfrm>
            <a:off x="1373019" y="2624144"/>
            <a:ext cx="0" cy="243840"/>
          </a:xfrm>
          <a:prstGeom prst="line">
            <a:avLst/>
          </a:prstGeom>
          <a:noFill/>
          <a:ln w="10160">
            <a:solidFill>
              <a:srgbClr val="534AB7"/>
            </a:solidFill>
            <a:prstDash val="dash"/>
          </a:ln>
        </p:spPr>
        <p:txBody>
          <a:bodyPr/>
          <a:lstStyle/>
          <a:p>
            <a:endParaRPr lang="en-US" sz="2400"/>
          </a:p>
        </p:txBody>
      </p:sp>
      <p:sp>
        <p:nvSpPr>
          <p:cNvPr id="62" name="Text 26">
            <a:extLst>
              <a:ext uri="{FF2B5EF4-FFF2-40B4-BE49-F238E27FC236}">
                <a16:creationId xmlns:a16="http://schemas.microsoft.com/office/drawing/2014/main" id="{EF9D30A7-86A4-75C2-8625-8CD8BA58C365}"/>
              </a:ext>
            </a:extLst>
          </p:cNvPr>
          <p:cNvSpPr/>
          <p:nvPr/>
        </p:nvSpPr>
        <p:spPr>
          <a:xfrm>
            <a:off x="1275483" y="2819216"/>
            <a:ext cx="195072" cy="170688"/>
          </a:xfrm>
          <a:prstGeom prst="rect">
            <a:avLst/>
          </a:prstGeom>
          <a:noFill/>
          <a:ln/>
        </p:spPr>
        <p:txBody>
          <a:bodyPr wrap="square" rtlCol="0" anchor="ctr"/>
          <a:lstStyle/>
          <a:p>
            <a:pPr algn="ctr"/>
            <a:r>
              <a:rPr lang="en-US" sz="933">
                <a:solidFill>
                  <a:srgbClr val="534AB7"/>
                </a:solidFill>
                <a:latin typeface="Arial" pitchFamily="34" charset="0"/>
                <a:ea typeface="Arial" pitchFamily="34" charset="-122"/>
                <a:cs typeface="Arial" pitchFamily="34" charset="-120"/>
              </a:rPr>
              <a:t>▼</a:t>
            </a:r>
            <a:endParaRPr lang="en-US" sz="933"/>
          </a:p>
        </p:txBody>
      </p:sp>
      <p:sp>
        <p:nvSpPr>
          <p:cNvPr id="64" name="TextBox 63">
            <a:extLst>
              <a:ext uri="{FF2B5EF4-FFF2-40B4-BE49-F238E27FC236}">
                <a16:creationId xmlns:a16="http://schemas.microsoft.com/office/drawing/2014/main" id="{57DB559F-A318-9748-D607-1D50A1DE24DC}"/>
              </a:ext>
            </a:extLst>
          </p:cNvPr>
          <p:cNvSpPr txBox="1"/>
          <p:nvPr/>
        </p:nvSpPr>
        <p:spPr>
          <a:xfrm>
            <a:off x="2279595" y="2961596"/>
            <a:ext cx="8221916" cy="461665"/>
          </a:xfrm>
          <a:prstGeom prst="rect">
            <a:avLst/>
          </a:prstGeom>
          <a:noFill/>
        </p:spPr>
        <p:txBody>
          <a:bodyPr wrap="square">
            <a:spAutoFit/>
          </a:bodyPr>
          <a:lstStyle/>
          <a:p>
            <a:r>
              <a:rPr lang="en-US" sz="2400" b="1">
                <a:solidFill>
                  <a:srgbClr val="F0EEFC"/>
                </a:solidFill>
                <a:latin typeface="Arial" pitchFamily="34" charset="0"/>
                <a:ea typeface="Arial" pitchFamily="34" charset="-122"/>
                <a:cs typeface="Arial" pitchFamily="34" charset="-120"/>
              </a:rPr>
              <a:t>Frictionless SDLC Is the Key to all of the Offerings</a:t>
            </a:r>
            <a:endParaRPr lang="en-US" sz="2400"/>
          </a:p>
        </p:txBody>
      </p:sp>
      <p:pic>
        <p:nvPicPr>
          <p:cNvPr id="26" name="Image 0" descr="/mnt/data/rebuild/spe_logo.png">
            <a:extLst>
              <a:ext uri="{FF2B5EF4-FFF2-40B4-BE49-F238E27FC236}">
                <a16:creationId xmlns:a16="http://schemas.microsoft.com/office/drawing/2014/main" id="{2D300383-FBB6-C31B-71F1-9B1D5B04148C}"/>
              </a:ext>
            </a:extLst>
          </p:cNvPr>
          <p:cNvPicPr>
            <a:picLocks noChangeAspect="1"/>
          </p:cNvPicPr>
          <p:nvPr/>
        </p:nvPicPr>
        <p:blipFill>
          <a:blip r:embed="rId3"/>
          <a:stretch>
            <a:fillRect/>
          </a:stretch>
        </p:blipFill>
        <p:spPr>
          <a:xfrm>
            <a:off x="10977624" y="102425"/>
            <a:ext cx="822960" cy="365760"/>
          </a:xfrm>
          <a:prstGeom prst="rect">
            <a:avLst/>
          </a:prstGeom>
        </p:spPr>
      </p:pic>
      <p:sp>
        <p:nvSpPr>
          <p:cNvPr id="3" name="Text 0">
            <a:extLst>
              <a:ext uri="{FF2B5EF4-FFF2-40B4-BE49-F238E27FC236}">
                <a16:creationId xmlns:a16="http://schemas.microsoft.com/office/drawing/2014/main" id="{14EB9CFD-13F9-1697-013A-65FF6FB396F3}"/>
              </a:ext>
            </a:extLst>
          </p:cNvPr>
          <p:cNvSpPr/>
          <p:nvPr/>
        </p:nvSpPr>
        <p:spPr>
          <a:xfrm>
            <a:off x="297456" y="66102"/>
            <a:ext cx="9345241" cy="490220"/>
          </a:xfrm>
          <a:prstGeom prst="rect">
            <a:avLst/>
          </a:prstGeom>
          <a:no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25" name="Shape 0">
            <a:extLst>
              <a:ext uri="{FF2B5EF4-FFF2-40B4-BE49-F238E27FC236}">
                <a16:creationId xmlns:a16="http://schemas.microsoft.com/office/drawing/2014/main" id="{A1F02BC7-DCF3-1BE7-260E-46BB02FC8259}"/>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39" name="TextBox 38">
            <a:extLst>
              <a:ext uri="{FF2B5EF4-FFF2-40B4-BE49-F238E27FC236}">
                <a16:creationId xmlns:a16="http://schemas.microsoft.com/office/drawing/2014/main" id="{E06E9373-0A6C-782A-1033-1AC5128EA789}"/>
              </a:ext>
            </a:extLst>
          </p:cNvPr>
          <p:cNvSpPr txBox="1"/>
          <p:nvPr/>
        </p:nvSpPr>
        <p:spPr>
          <a:xfrm>
            <a:off x="6645645" y="6573208"/>
            <a:ext cx="5266944"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chemeClr val="bg1">
                    <a:lumMod val="75000"/>
                  </a:schemeClr>
                </a:solidFill>
                <a:effectLst/>
                <a:uLnTx/>
                <a:uFillTx/>
                <a:latin typeface="Graphik Regular"/>
                <a:ea typeface="+mn-ea"/>
                <a:cs typeface="+mn-cs"/>
              </a:rPr>
              <a:t>Copyright © 2026 Accenture. All rights reserved.  |  Material, Non-Public - Not To Be Distributed Further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slide_006.png"/>
          <p:cNvPicPr>
            <a:picLocks noChangeAspect="1"/>
          </p:cNvPicPr>
          <p:nvPr/>
        </p:nvPicPr>
        <p:blipFill>
          <a:blip r:embed="rId2"/>
          <a:srcRect b="5555"/>
          <a:stretch>
            <a:fillRect/>
          </a:stretch>
        </p:blipFill>
        <p:spPr>
          <a:xfrm>
            <a:off x="63500" y="0"/>
            <a:ext cx="12128195" cy="6477000"/>
          </a:xfrm>
          <a:prstGeom prst="rect">
            <a:avLst/>
          </a:prstGeom>
          <a:ln>
            <a:solidFill>
              <a:schemeClr val="tx1"/>
            </a:solidFill>
          </a:ln>
        </p:spPr>
      </p:pic>
      <p:sp>
        <p:nvSpPr>
          <p:cNvPr id="3" name="Text 3">
            <a:extLst>
              <a:ext uri="{FF2B5EF4-FFF2-40B4-BE49-F238E27FC236}">
                <a16:creationId xmlns:a16="http://schemas.microsoft.com/office/drawing/2014/main" id="{B470085E-09E4-9C6C-D8CB-7F465B7AD7A7}"/>
              </a:ext>
            </a:extLst>
          </p:cNvPr>
          <p:cNvSpPr/>
          <p:nvPr/>
        </p:nvSpPr>
        <p:spPr>
          <a:xfrm>
            <a:off x="324000" y="468185"/>
            <a:ext cx="11110193" cy="413164"/>
          </a:xfrm>
          <a:prstGeom prst="rect">
            <a:avLst/>
          </a:prstGeom>
          <a:solidFill>
            <a:schemeClr val="tx1">
              <a:lumMod val="95000"/>
              <a:lumOff val="5000"/>
            </a:schemeClr>
          </a:solidFill>
          <a:ln/>
        </p:spPr>
        <p:txBody>
          <a:bodyPr wrap="square" lIns="0" tIns="0" rIns="0" bIns="0" rtlCol="0" anchor="t">
            <a:noAutofit/>
          </a:bodyPr>
          <a:lstStyle/>
          <a:p>
            <a:r>
              <a:rPr lang="en-US" sz="2400" b="1">
                <a:solidFill>
                  <a:schemeClr val="bg1"/>
                </a:solidFill>
              </a:rPr>
              <a:t>Frictionless SDLC – How we double a Team Productivity in 90 days</a:t>
            </a:r>
          </a:p>
        </p:txBody>
      </p:sp>
      <p:pic>
        <p:nvPicPr>
          <p:cNvPr id="5" name="Image 0" descr="/mnt/data/rebuild/spe_logo.png">
            <a:extLst>
              <a:ext uri="{FF2B5EF4-FFF2-40B4-BE49-F238E27FC236}">
                <a16:creationId xmlns:a16="http://schemas.microsoft.com/office/drawing/2014/main" id="{CF1605F6-8BC5-DB70-3180-35A5CFC9B861}"/>
              </a:ext>
            </a:extLst>
          </p:cNvPr>
          <p:cNvPicPr>
            <a:picLocks noChangeAspect="1"/>
          </p:cNvPicPr>
          <p:nvPr/>
        </p:nvPicPr>
        <p:blipFill>
          <a:blip r:embed="rId3"/>
          <a:stretch>
            <a:fillRect/>
          </a:stretch>
        </p:blipFill>
        <p:spPr>
          <a:xfrm>
            <a:off x="10977624" y="102425"/>
            <a:ext cx="822960" cy="365760"/>
          </a:xfrm>
          <a:prstGeom prst="rect">
            <a:avLst/>
          </a:prstGeom>
        </p:spPr>
      </p:pic>
      <p:sp>
        <p:nvSpPr>
          <p:cNvPr id="7" name="Text 0">
            <a:extLst>
              <a:ext uri="{FF2B5EF4-FFF2-40B4-BE49-F238E27FC236}">
                <a16:creationId xmlns:a16="http://schemas.microsoft.com/office/drawing/2014/main" id="{E19DD805-BA37-5A3A-22DC-3061DA8300BD}"/>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sp>
        <p:nvSpPr>
          <p:cNvPr id="8" name="Shape 0">
            <a:extLst>
              <a:ext uri="{FF2B5EF4-FFF2-40B4-BE49-F238E27FC236}">
                <a16:creationId xmlns:a16="http://schemas.microsoft.com/office/drawing/2014/main" id="{62CBF6A1-508E-EE52-6AE9-6371CA8834CD}"/>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9" name="TextBox 8">
            <a:extLst>
              <a:ext uri="{FF2B5EF4-FFF2-40B4-BE49-F238E27FC236}">
                <a16:creationId xmlns:a16="http://schemas.microsoft.com/office/drawing/2014/main" id="{5BA5D317-F181-D559-5416-629DF360B4BE}"/>
              </a:ext>
            </a:extLst>
          </p:cNvPr>
          <p:cNvSpPr txBox="1"/>
          <p:nvPr/>
        </p:nvSpPr>
        <p:spPr>
          <a:xfrm>
            <a:off x="6645645" y="6573208"/>
            <a:ext cx="5266944" cy="215444"/>
          </a:xfrm>
          <a:prstGeom prst="rect">
            <a:avLst/>
          </a:prstGeom>
          <a:solidFill>
            <a:schemeClr val="tx1"/>
          </a:solid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rgbClr val="A6A6A6"/>
                </a:solidFill>
                <a:effectLst/>
                <a:uLnTx/>
                <a:uFillTx/>
                <a:latin typeface="Graphik Regular"/>
                <a:ea typeface="+mn-ea"/>
                <a:cs typeface="+mn-cs"/>
              </a:rPr>
              <a:t>Copyright © 2026 Accenture. All rights reserved.  |  Material, Non-Public - Not To Be Distributed Further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slide_031.png"/>
          <p:cNvPicPr>
            <a:picLocks noChangeAspect="1"/>
          </p:cNvPicPr>
          <p:nvPr/>
        </p:nvPicPr>
        <p:blipFill>
          <a:blip r:embed="rId2"/>
          <a:srcRect b="6824"/>
          <a:stretch>
            <a:fillRect/>
          </a:stretch>
        </p:blipFill>
        <p:spPr>
          <a:xfrm>
            <a:off x="0" y="0"/>
            <a:ext cx="12192000" cy="6390000"/>
          </a:xfrm>
          <a:prstGeom prst="rect">
            <a:avLst/>
          </a:prstGeom>
        </p:spPr>
      </p:pic>
      <p:sp>
        <p:nvSpPr>
          <p:cNvPr id="3" name="Text 3">
            <a:extLst>
              <a:ext uri="{FF2B5EF4-FFF2-40B4-BE49-F238E27FC236}">
                <a16:creationId xmlns:a16="http://schemas.microsoft.com/office/drawing/2014/main" id="{C0E351CD-530C-78F9-326F-0933CC22622A}"/>
              </a:ext>
            </a:extLst>
          </p:cNvPr>
          <p:cNvSpPr/>
          <p:nvPr/>
        </p:nvSpPr>
        <p:spPr>
          <a:xfrm>
            <a:off x="324000" y="468000"/>
            <a:ext cx="9750298" cy="310896"/>
          </a:xfrm>
          <a:prstGeom prst="rect">
            <a:avLst/>
          </a:prstGeom>
          <a:solidFill>
            <a:schemeClr val="tx1"/>
          </a:solidFill>
          <a:ln/>
        </p:spPr>
        <p:txBody>
          <a:bodyPr wrap="square" lIns="0" tIns="0" rIns="0" bIns="0" rtlCol="0" anchor="t">
            <a:noAutofit/>
          </a:bodyPr>
          <a:lstStyle/>
          <a:p>
            <a:r>
              <a:rPr lang="en-US" sz="2400" b="1">
                <a:solidFill>
                  <a:schemeClr val="bg1"/>
                </a:solidFill>
              </a:rPr>
              <a:t>Frictionless SDLC &amp; Legacy Modernization Example</a:t>
            </a:r>
          </a:p>
        </p:txBody>
      </p:sp>
      <p:sp>
        <p:nvSpPr>
          <p:cNvPr id="5" name="Text 0">
            <a:extLst>
              <a:ext uri="{FF2B5EF4-FFF2-40B4-BE49-F238E27FC236}">
                <a16:creationId xmlns:a16="http://schemas.microsoft.com/office/drawing/2014/main" id="{83594651-D573-F4AE-A4AA-07BE6DC5117B}"/>
              </a:ext>
            </a:extLst>
          </p:cNvPr>
          <p:cNvSpPr/>
          <p:nvPr/>
        </p:nvSpPr>
        <p:spPr>
          <a:xfrm>
            <a:off x="297456" y="66102"/>
            <a:ext cx="9345241" cy="490220"/>
          </a:xfrm>
          <a:prstGeom prst="rect">
            <a:avLst/>
          </a:prstGeom>
          <a:solidFill>
            <a:schemeClr val="tx1"/>
          </a:solidFill>
          <a:ln/>
        </p:spPr>
        <p:txBody>
          <a:bodyPr wrap="square" rtlCol="0" anchor="ctr"/>
          <a:lstStyle/>
          <a:p>
            <a:r>
              <a:rPr lang="en-US" sz="933" b="1" kern="0" spc="267">
                <a:solidFill>
                  <a:srgbClr val="534AB7"/>
                </a:solidFill>
                <a:latin typeface="Arial" pitchFamily="34" charset="0"/>
                <a:ea typeface="Arial" pitchFamily="34" charset="-122"/>
                <a:cs typeface="Arial" pitchFamily="34" charset="-120"/>
              </a:rPr>
              <a:t>SOFTWARE &amp; PLATFORM ENGINEERING PORTFOLIO OVERVIEW</a:t>
            </a:r>
            <a:endParaRPr lang="en-US" sz="933"/>
          </a:p>
        </p:txBody>
      </p:sp>
      <p:pic>
        <p:nvPicPr>
          <p:cNvPr id="4" name="Image 0" descr="/mnt/data/rebuild/spe_logo.png">
            <a:extLst>
              <a:ext uri="{FF2B5EF4-FFF2-40B4-BE49-F238E27FC236}">
                <a16:creationId xmlns:a16="http://schemas.microsoft.com/office/drawing/2014/main" id="{5DC2C7E4-EEBF-FC05-0687-39AEC02AED49}"/>
              </a:ext>
            </a:extLst>
          </p:cNvPr>
          <p:cNvPicPr>
            <a:picLocks noChangeAspect="1"/>
          </p:cNvPicPr>
          <p:nvPr/>
        </p:nvPicPr>
        <p:blipFill>
          <a:blip r:embed="rId3"/>
          <a:stretch>
            <a:fillRect/>
          </a:stretch>
        </p:blipFill>
        <p:spPr>
          <a:xfrm>
            <a:off x="10977624" y="102425"/>
            <a:ext cx="822960" cy="365760"/>
          </a:xfrm>
          <a:prstGeom prst="rect">
            <a:avLst/>
          </a:prstGeom>
        </p:spPr>
      </p:pic>
      <p:sp>
        <p:nvSpPr>
          <p:cNvPr id="6" name="Shape 0">
            <a:extLst>
              <a:ext uri="{FF2B5EF4-FFF2-40B4-BE49-F238E27FC236}">
                <a16:creationId xmlns:a16="http://schemas.microsoft.com/office/drawing/2014/main" id="{39822A8E-F5A0-4801-BBEF-C249EB4B62C7}"/>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
        <p:nvSpPr>
          <p:cNvPr id="7" name="TextBox 6">
            <a:extLst>
              <a:ext uri="{FF2B5EF4-FFF2-40B4-BE49-F238E27FC236}">
                <a16:creationId xmlns:a16="http://schemas.microsoft.com/office/drawing/2014/main" id="{F48B8278-B674-616E-80FE-E3F31B2D99ED}"/>
              </a:ext>
            </a:extLst>
          </p:cNvPr>
          <p:cNvSpPr txBox="1"/>
          <p:nvPr/>
        </p:nvSpPr>
        <p:spPr>
          <a:xfrm>
            <a:off x="6645645" y="6573208"/>
            <a:ext cx="5266944" cy="215444"/>
          </a:xfrm>
          <a:prstGeom prst="rect">
            <a:avLst/>
          </a:prstGeom>
          <a:solidFill>
            <a:schemeClr val="tx1"/>
          </a:solid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chemeClr val="bg1">
                    <a:lumMod val="75000"/>
                  </a:schemeClr>
                </a:solidFill>
                <a:effectLst/>
                <a:uLnTx/>
                <a:uFillTx/>
                <a:latin typeface="Graphik Regular"/>
                <a:ea typeface="+mn-ea"/>
                <a:cs typeface="+mn-cs"/>
              </a:rPr>
              <a:t>Copyright © 2026 Accenture. All rights reserved.  |  Material, Non-Public - Not To Be Distributed Further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F6FD8-B0F1-70A2-63A9-754745DA6B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66605F-27E5-CDCB-A397-642250AFEAB3}"/>
              </a:ext>
            </a:extLst>
          </p:cNvPr>
          <p:cNvSpPr>
            <a:spLocks noGrp="1"/>
          </p:cNvSpPr>
          <p:nvPr>
            <p:ph type="title"/>
          </p:nvPr>
        </p:nvSpPr>
        <p:spPr>
          <a:xfrm>
            <a:off x="1164969" y="3453638"/>
            <a:ext cx="9584597" cy="886397"/>
          </a:xfrm>
        </p:spPr>
        <p:txBody>
          <a:bodyPr/>
          <a:lstStyle/>
          <a:p>
            <a:r>
              <a:rPr lang="en-US" sz="3200" b="1">
                <a:solidFill>
                  <a:schemeClr val="accent6">
                    <a:lumMod val="60000"/>
                    <a:lumOff val="40000"/>
                  </a:schemeClr>
                </a:solidFill>
              </a:rPr>
              <a:t>S&amp;PE OFFERINGS:</a:t>
            </a:r>
            <a:br>
              <a:rPr lang="en-US" sz="3200" b="1">
                <a:latin typeface="+mn-lt"/>
                <a:ea typeface="+mn-ea"/>
                <a:cs typeface="+mn-cs"/>
              </a:rPr>
            </a:br>
            <a:r>
              <a:rPr lang="en-US" sz="3200" b="1">
                <a:latin typeface="+mn-lt"/>
                <a:ea typeface="+mn-ea"/>
                <a:cs typeface="+mn-cs"/>
              </a:rPr>
              <a:t>HIGH VELOCITY MODERNIZATION</a:t>
            </a:r>
          </a:p>
        </p:txBody>
      </p:sp>
      <p:sp>
        <p:nvSpPr>
          <p:cNvPr id="3" name="Shape 0">
            <a:extLst>
              <a:ext uri="{FF2B5EF4-FFF2-40B4-BE49-F238E27FC236}">
                <a16:creationId xmlns:a16="http://schemas.microsoft.com/office/drawing/2014/main" id="{97276F94-E2D8-4AE3-FC68-B530C6D543D9}"/>
              </a:ext>
            </a:extLst>
          </p:cNvPr>
          <p:cNvSpPr/>
          <p:nvPr/>
        </p:nvSpPr>
        <p:spPr>
          <a:xfrm>
            <a:off x="0" y="9144"/>
            <a:ext cx="12191695" cy="0"/>
          </a:xfrm>
          <a:prstGeom prst="line">
            <a:avLst/>
          </a:prstGeom>
          <a:noFill/>
          <a:ln w="12700">
            <a:solidFill>
              <a:srgbClr val="B000FF"/>
            </a:solidFill>
            <a:prstDash val="solid"/>
          </a:ln>
        </p:spPr>
        <p:txBody>
          <a:bodyPr wrap="square" anchor="t">
            <a:noAutofit/>
          </a:bodyPr>
          <a:lstStyle/>
          <a:p>
            <a:endParaRPr lang="en-150"/>
          </a:p>
        </p:txBody>
      </p:sp>
    </p:spTree>
    <p:extLst>
      <p:ext uri="{BB962C8B-B14F-4D97-AF65-F5344CB8AC3E}">
        <p14:creationId xmlns:p14="http://schemas.microsoft.com/office/powerpoint/2010/main" val="35500074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Accenture 2025">
  <a:themeElements>
    <a:clrScheme name="Custom 20">
      <a:dk1>
        <a:srgbClr val="000000"/>
      </a:dk1>
      <a:lt1>
        <a:srgbClr val="FFFFFF"/>
      </a:lt1>
      <a:dk2>
        <a:srgbClr val="450073"/>
      </a:dk2>
      <a:lt2>
        <a:srgbClr val="A000FF"/>
      </a:lt2>
      <a:accent1>
        <a:srgbClr val="7400C0"/>
      </a:accent1>
      <a:accent2>
        <a:srgbClr val="C1A3FF"/>
      </a:accent2>
      <a:accent3>
        <a:srgbClr val="E6DCFF"/>
      </a:accent3>
      <a:accent4>
        <a:srgbClr val="FF50A0"/>
      </a:accent4>
      <a:accent5>
        <a:srgbClr val="224BFF"/>
      </a:accent5>
      <a:accent6>
        <a:srgbClr val="05F2DB"/>
      </a:accent6>
      <a:hlink>
        <a:srgbClr val="A000FF"/>
      </a:hlink>
      <a:folHlink>
        <a:srgbClr val="7400C0"/>
      </a:folHlink>
    </a:clrScheme>
    <a:fontScheme name="Acc_Semi">
      <a:majorFont>
        <a:latin typeface="Graphik Semibold"/>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extLst>
    <a:ext uri="{05A4C25C-085E-4340-85A3-A5531E510DB2}">
      <thm15:themeFamily xmlns:thm15="http://schemas.microsoft.com/office/thememl/2012/main" name="Presentation1" id="{387DBC35-FA7C-4195-A0CD-BF4301626832}" vid="{2201EEA6-5218-48F9-A580-06CA2C1F17D4}"/>
    </a:ext>
  </a:extLst>
</a:theme>
</file>

<file path=ppt/theme/theme2.xml><?xml version="1.0" encoding="utf-8"?>
<a:theme xmlns:a="http://schemas.openxmlformats.org/drawingml/2006/main" name="3_Accenture 2025">
  <a:themeElements>
    <a:clrScheme name="Custom 20">
      <a:dk1>
        <a:srgbClr val="000000"/>
      </a:dk1>
      <a:lt1>
        <a:srgbClr val="FFFFFF"/>
      </a:lt1>
      <a:dk2>
        <a:srgbClr val="450073"/>
      </a:dk2>
      <a:lt2>
        <a:srgbClr val="A000FF"/>
      </a:lt2>
      <a:accent1>
        <a:srgbClr val="7400C0"/>
      </a:accent1>
      <a:accent2>
        <a:srgbClr val="C1A3FF"/>
      </a:accent2>
      <a:accent3>
        <a:srgbClr val="E6DCFF"/>
      </a:accent3>
      <a:accent4>
        <a:srgbClr val="FF50A0"/>
      </a:accent4>
      <a:accent5>
        <a:srgbClr val="224BFF"/>
      </a:accent5>
      <a:accent6>
        <a:srgbClr val="05F2DB"/>
      </a:accent6>
      <a:hlink>
        <a:srgbClr val="A000FF"/>
      </a:hlink>
      <a:folHlink>
        <a:srgbClr val="7400C0"/>
      </a:folHlink>
    </a:clrScheme>
    <a:fontScheme name="Acc_Semi">
      <a:majorFont>
        <a:latin typeface="Graphik Semibold"/>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extLst>
    <a:ext uri="{05A4C25C-085E-4340-85A3-A5531E510DB2}">
      <thm15:themeFamily xmlns:thm15="http://schemas.microsoft.com/office/thememl/2012/main" name="Presentation1" id="{387DBC35-FA7C-4195-A0CD-BF4301626832}" vid="{2201EEA6-5218-48F9-A580-06CA2C1F17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2E17A317734F9E4E3B8B9A5BE065" ma:contentTypeVersion="3" ma:contentTypeDescription="Create a new document." ma:contentTypeScope="" ma:versionID="a230b9897aea243cc85eed2a4c34161c">
  <xsd:schema xmlns:xsd="http://www.w3.org/2001/XMLSchema" xmlns:xs="http://www.w3.org/2001/XMLSchema" xmlns:p="http://schemas.microsoft.com/office/2006/metadata/properties" xmlns:ns2="fa93048f-f158-406c-93f1-3b2ea29452f8" targetNamespace="http://schemas.microsoft.com/office/2006/metadata/properties" ma:root="true" ma:fieldsID="7e4927e149f97f17a69d45617f7170b8" ns2:_="">
    <xsd:import namespace="fa93048f-f158-406c-93f1-3b2ea29452f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93048f-f158-406c-93f1-3b2ea29452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C44E26-3122-4DD7-A53B-3E552C2243D1}"/>
</file>

<file path=customXml/itemProps2.xml><?xml version="1.0" encoding="utf-8"?>
<ds:datastoreItem xmlns:ds="http://schemas.openxmlformats.org/officeDocument/2006/customXml" ds:itemID="{D3C46F31-0B5D-4A87-91D8-B785C25CFC95}">
  <ds:schemaRefs>
    <ds:schemaRef ds:uri="1d0ad507-77a4-4a17-a801-26b161186140"/>
    <ds:schemaRef ds:uri="51232edd-ccbf-4d0c-9db9-4ebe455bb5b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5754941-62C5-4B26-9E7D-76AD951CE25A}">
  <ds:schemaRefs>
    <ds:schemaRef ds:uri="http://schemas.microsoft.com/sharepoint/v3/contenttype/forms"/>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emplate/>
  <TotalTime>0</TotalTime>
  <Words>5753</Words>
  <Application>Microsoft Office PowerPoint</Application>
  <PresentationFormat>Widescreen</PresentationFormat>
  <Paragraphs>691</Paragraphs>
  <Slides>41</Slides>
  <Notes>22</Notes>
  <HiddenSlides>15</HiddenSlides>
  <MMClips>0</MMClips>
  <ScaleCrop>false</ScaleCrop>
  <HeadingPairs>
    <vt:vector size="8" baseType="variant">
      <vt:variant>
        <vt:lpstr>Fonts Used</vt:lpstr>
      </vt:variant>
      <vt:variant>
        <vt:i4>15</vt:i4>
      </vt:variant>
      <vt:variant>
        <vt:lpstr>Theme</vt:lpstr>
      </vt:variant>
      <vt:variant>
        <vt:i4>2</vt:i4>
      </vt:variant>
      <vt:variant>
        <vt:lpstr>Embedded OLE Servers</vt:lpstr>
      </vt:variant>
      <vt:variant>
        <vt:i4>1</vt:i4>
      </vt:variant>
      <vt:variant>
        <vt:lpstr>Slide Titles</vt:lpstr>
      </vt:variant>
      <vt:variant>
        <vt:i4>41</vt:i4>
      </vt:variant>
    </vt:vector>
  </HeadingPairs>
  <TitlesOfParts>
    <vt:vector size="59" baseType="lpstr">
      <vt:lpstr>Aptos</vt:lpstr>
      <vt:lpstr>Arial</vt:lpstr>
      <vt:lpstr>Arial Black</vt:lpstr>
      <vt:lpstr>Calibri</vt:lpstr>
      <vt:lpstr>Graphik</vt:lpstr>
      <vt:lpstr>Graphik Bold</vt:lpstr>
      <vt:lpstr>Graphik Light</vt:lpstr>
      <vt:lpstr>Graphik Regular</vt:lpstr>
      <vt:lpstr>Graphik Semibold</vt:lpstr>
      <vt:lpstr>Graphik-Light</vt:lpstr>
      <vt:lpstr>Graphik-LightItalic</vt:lpstr>
      <vt:lpstr>Graphik-Semibold</vt:lpstr>
      <vt:lpstr>Graphik-SemiboldItalic</vt:lpstr>
      <vt:lpstr>System Font</vt:lpstr>
      <vt:lpstr>Wingdings</vt:lpstr>
      <vt:lpstr>2_Accenture 2025</vt:lpstr>
      <vt:lpstr>3_Accenture 2025</vt:lpstr>
      <vt:lpstr>think-cell Slide</vt:lpstr>
      <vt:lpstr>DIGITAL CORE SOFTWARE &amp; PLATFORM ENGINEERING UPDATE  </vt:lpstr>
      <vt:lpstr>PowerPoint Presentation</vt:lpstr>
      <vt:lpstr>PowerPoint Presentation</vt:lpstr>
      <vt:lpstr>PowerPoint Presentation</vt:lpstr>
      <vt:lpstr>S&amp;PE OFFERINGS: FRICTIONLESS SDLC</vt:lpstr>
      <vt:lpstr>PowerPoint Presentation</vt:lpstr>
      <vt:lpstr>PowerPoint Presentation</vt:lpstr>
      <vt:lpstr>PowerPoint Presentation</vt:lpstr>
      <vt:lpstr>S&amp;PE OFFERINGS: HIGH VELOCITY MODERNIZATION</vt:lpstr>
      <vt:lpstr>PowerPoint Presentation</vt:lpstr>
      <vt:lpstr>PowerPoint Presentation</vt:lpstr>
      <vt:lpstr>S&amp;PE OFFERINGS:  AI NATIVE CUSTOM ENGINEERING</vt:lpstr>
      <vt:lpstr>PowerPoint Presentation</vt:lpstr>
      <vt:lpstr>PowerPoint Presentation</vt:lpstr>
      <vt:lpstr>S&amp;PE OFFERINGS: S&amp;PE MANAGED SERVICES</vt:lpstr>
      <vt:lpstr>PowerPoint Presentation</vt:lpstr>
      <vt:lpstr>PowerPoint Presentation</vt:lpstr>
      <vt:lpstr>PowerPoint Presentation</vt:lpstr>
      <vt:lpstr>S&amp;PE OFFERINGS: SOFTWARE ARCHITECTURE FOUNDATION</vt:lpstr>
      <vt:lpstr>PowerPoint Presentation</vt:lpstr>
      <vt:lpstr>PowerPoint Presentation</vt:lpstr>
      <vt:lpstr>S&amp;PE BUSINESS IMPACT</vt:lpstr>
      <vt:lpstr>PowerPoint Presentation</vt:lpstr>
      <vt:lpstr>PowerPoint Presentation</vt:lpstr>
      <vt:lpstr>PowerPoint Presentation</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UKI | Vodafone ‘Conversational (AI) Excellence‘</vt:lpstr>
      <vt:lpstr>UKI | Q3 Opportunity: Specsavers ‘Framing the Future’</vt:lpstr>
      <vt:lpstr>CEE | DB Systel GmbH - DBS/DBI #GP2 GenAI Migration (Closed Won FY26 Q2)</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Jennings, Sissi C.</dc:creator>
  <cp:lastModifiedBy>Choudhary, Sarvamangla</cp:lastModifiedBy>
  <cp:revision>2</cp:revision>
  <dcterms:created xsi:type="dcterms:W3CDTF">2026-02-11T16:39:15Z</dcterms:created>
  <dcterms:modified xsi:type="dcterms:W3CDTF">2026-05-20T16:09:44Z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0x01010080DF2E17A317734F9E4E3B8B9A5BE065</vt:lpwstr>
  </property>
  <property fmtid="{D5CDD505-2E9C-101B-9397-08002B2CF9AE}" pid="3" name="MediaServiceImageTags">
    <vt:lpwstr/>
  </property>
</Properties>
</file>